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5" r:id="rId5"/>
    <p:sldId id="260" r:id="rId6"/>
    <p:sldId id="258" r:id="rId7"/>
    <p:sldId id="261" r:id="rId8"/>
    <p:sldId id="259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96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94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82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39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67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62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43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21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42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5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92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73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larsystem.nasa.gov/solar-system/our-solar-system/overview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569820-A532-4EE1-84D0-1F4886F19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231116"/>
            <a:ext cx="10058400" cy="1630763"/>
          </a:xfrm>
        </p:spPr>
        <p:txBody>
          <a:bodyPr>
            <a:normAutofit/>
          </a:bodyPr>
          <a:lstStyle/>
          <a:p>
            <a:r>
              <a:rPr lang="fr-FR" dirty="0"/>
              <a:t>Gravitation</a:t>
            </a:r>
          </a:p>
        </p:txBody>
      </p:sp>
    </p:spTree>
    <p:extLst>
      <p:ext uri="{BB962C8B-B14F-4D97-AF65-F5344CB8AC3E}">
        <p14:creationId xmlns:p14="http://schemas.microsoft.com/office/powerpoint/2010/main" val="182631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illustrative de lâarticle Harmonices Mundi">
            <a:extLst>
              <a:ext uri="{FF2B5EF4-FFF2-40B4-BE49-F238E27FC236}">
                <a16:creationId xmlns:a16="http://schemas.microsoft.com/office/drawing/2014/main" id="{A1B8FEDA-FC29-47FA-93F6-56F8763BF7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46"/>
          <a:stretch/>
        </p:blipFill>
        <p:spPr bwMode="auto">
          <a:xfrm>
            <a:off x="8323868" y="286603"/>
            <a:ext cx="3654425" cy="571644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5B998B3-17D9-4603-AC5E-1E9FC451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Lois de Kepler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BA915D9-7C12-4EFA-AB7D-1783707885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7226588" cy="4023360"/>
              </a:xfrm>
            </p:spPr>
            <p:txBody>
              <a:bodyPr>
                <a:normAutofit fontScale="92500"/>
              </a:bodyPr>
              <a:lstStyle/>
              <a:p>
                <a:pPr>
                  <a:buFont typeface="Courier New" panose="02070309020205020404" pitchFamily="49" charset="0"/>
                  <a:buChar char="o"/>
                </a:pPr>
                <a:r>
                  <a:rPr lang="fr-FR" sz="1800" b="1" dirty="0"/>
                  <a:t> </a:t>
                </a:r>
                <a:r>
                  <a:rPr lang="fr-FR" sz="1800" b="1" u="sng" dirty="0"/>
                  <a:t>1</a:t>
                </a:r>
                <a:r>
                  <a:rPr lang="fr-FR" sz="1800" b="1" u="sng" baseline="30000" dirty="0"/>
                  <a:t>ère</a:t>
                </a:r>
                <a:r>
                  <a:rPr lang="fr-FR" sz="1800" b="1" u="sng" dirty="0"/>
                  <a:t> Loi (loi des orbites)</a:t>
                </a:r>
              </a:p>
              <a:p>
                <a:pPr marL="0" indent="0">
                  <a:buNone/>
                </a:pPr>
                <a:r>
                  <a:rPr lang="fr-FR" sz="1800" dirty="0"/>
                  <a:t>Les trajectoires des planètes sont des </a:t>
                </a:r>
                <a:r>
                  <a:rPr lang="fr-FR" sz="1800" i="1" dirty="0"/>
                  <a:t>ellipses</a:t>
                </a:r>
                <a:r>
                  <a:rPr lang="fr-FR" sz="1800" dirty="0"/>
                  <a:t> dont le Soleil occupe l’un des foyers.</a:t>
                </a:r>
              </a:p>
              <a:p>
                <a:pPr marL="0" indent="0">
                  <a:buNone/>
                </a:pPr>
                <a:endParaRPr lang="fr-FR" sz="100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fr-FR" sz="1800" b="1" dirty="0"/>
                  <a:t> </a:t>
                </a:r>
                <a:r>
                  <a:rPr lang="fr-FR" sz="1800" b="1" u="sng" dirty="0"/>
                  <a:t>2</a:t>
                </a:r>
                <a:r>
                  <a:rPr lang="fr-FR" sz="1800" b="1" u="sng" baseline="30000" dirty="0"/>
                  <a:t>ème</a:t>
                </a:r>
                <a:r>
                  <a:rPr lang="fr-FR" sz="1800" b="1" u="sng" dirty="0"/>
                  <a:t> Loi (loi des aires)</a:t>
                </a:r>
              </a:p>
              <a:p>
                <a:pPr marL="0" indent="0">
                  <a:buNone/>
                </a:pPr>
                <a:r>
                  <a:rPr lang="fr-FR" sz="1800" dirty="0"/>
                  <a:t>Les rayons vecteurs Soleil-planète balaient des </a:t>
                </a:r>
                <a:r>
                  <a:rPr lang="fr-FR" sz="1800" i="1" dirty="0"/>
                  <a:t>aires égales </a:t>
                </a:r>
                <a:r>
                  <a:rPr lang="fr-FR" sz="1800" dirty="0"/>
                  <a:t>pendant des durées égales.</a:t>
                </a:r>
              </a:p>
              <a:p>
                <a:pPr marL="0" indent="0">
                  <a:buNone/>
                </a:pPr>
                <a:endParaRPr lang="fr-FR" sz="100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fr-FR" sz="1800" dirty="0"/>
                  <a:t> </a:t>
                </a:r>
                <a:r>
                  <a:rPr lang="fr-FR" sz="1800" b="1" u="sng" dirty="0"/>
                  <a:t>3</a:t>
                </a:r>
                <a:r>
                  <a:rPr lang="fr-FR" sz="1800" b="1" u="sng" baseline="30000" dirty="0"/>
                  <a:t>ème</a:t>
                </a:r>
                <a:r>
                  <a:rPr lang="fr-FR" sz="1800" b="1" u="sng" dirty="0"/>
                  <a:t> Loi (loi des périodes)</a:t>
                </a:r>
                <a:endParaRPr lang="fr-FR" sz="1800" dirty="0"/>
              </a:p>
              <a:p>
                <a:pPr marL="0" indent="0">
                  <a:buNone/>
                </a:pPr>
                <a:r>
                  <a:rPr lang="fr-FR" sz="1800" dirty="0"/>
                  <a:t>Le rapport entre le carré de la période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sz="1800" dirty="0"/>
                  <a:t> de révolution d’une planète autour du Soleil et le cube du demi grand-axe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fr-FR" sz="1800" dirty="0"/>
                  <a:t> de sa trajectoire elliptique est une </a:t>
                </a:r>
                <a:r>
                  <a:rPr lang="fr-FR" sz="1800" i="1" dirty="0"/>
                  <a:t>constante</a:t>
                </a:r>
                <a:r>
                  <a:rPr lang="fr-FR" sz="1800" dirty="0"/>
                  <a:t> indépendante de la planète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800" b="1" i="0" smtClean="0">
                          <a:latin typeface="Cambria Math" panose="02040503050406030204" pitchFamily="18" charset="0"/>
                        </a:rPr>
                        <m:t>𝐜𝐭𝐞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BA915D9-7C12-4EFA-AB7D-1783707885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7226588" cy="4023360"/>
              </a:xfrm>
              <a:blipFill>
                <a:blip r:embed="rId3"/>
                <a:stretch>
                  <a:fillRect l="-1772" t="-1212" r="-12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3D94F2-26FF-457D-92F0-19F67647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22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680B284-C8D9-4499-AF27-B93D11C39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8914CF6-6170-4C2A-A3D9-8E47A7609866}"/>
              </a:ext>
            </a:extLst>
          </p:cNvPr>
          <p:cNvSpPr txBox="1"/>
          <p:nvPr/>
        </p:nvSpPr>
        <p:spPr>
          <a:xfrm>
            <a:off x="263950" y="6363093"/>
            <a:ext cx="4619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hlinkClick r:id="rId3"/>
              </a:rPr>
              <a:t>https://solarsystem.nasa.gov/solar-system/our-solar-system/overview/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9E951AE-EEF4-44F9-94D6-C4F7B3BE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32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F1322-87BD-4E90-BFAC-ABEAC1839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Planètes dans le système solaire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Espace réservé du contenu 3">
                <a:extLst>
                  <a:ext uri="{FF2B5EF4-FFF2-40B4-BE49-F238E27FC236}">
                    <a16:creationId xmlns:a16="http://schemas.microsoft.com/office/drawing/2014/main" id="{4C09981A-2D8D-49D8-8F0F-C4B4F0983321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324100" y="1989138"/>
              <a:ext cx="754380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14600">
                      <a:extLst>
                        <a:ext uri="{9D8B030D-6E8A-4147-A177-3AD203B41FA5}">
                          <a16:colId xmlns:a16="http://schemas.microsoft.com/office/drawing/2014/main" val="2130215585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2594552414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16687318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Planète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Demi-grand axe </a:t>
                          </a:r>
                          <a14:m>
                            <m:oMath xmlns:m="http://schemas.openxmlformats.org/officeDocument/2006/math"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oMath>
                          </a14:m>
                          <a:r>
                            <a:rPr lang="fr-FR" dirty="0"/>
                            <a:t> (UA)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Période </a:t>
                          </a:r>
                          <a14:m>
                            <m:oMath xmlns:m="http://schemas.openxmlformats.org/officeDocument/2006/math"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oMath>
                          </a14:m>
                          <a:r>
                            <a:rPr lang="fr-FR" dirty="0"/>
                            <a:t> (années)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67809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Mercure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0,38710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0,2408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05504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Vénus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0,72333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0,6152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7266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Terre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1,00000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1,0000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32030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Mars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1,52366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1,8808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89297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Jupiter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5,20336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11,862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0687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Saturne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9,53707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29,457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65985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Uranus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19,1913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84,018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062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Neptune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30,0690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164,78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05244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Espace réservé du contenu 3">
                <a:extLst>
                  <a:ext uri="{FF2B5EF4-FFF2-40B4-BE49-F238E27FC236}">
                    <a16:creationId xmlns:a16="http://schemas.microsoft.com/office/drawing/2014/main" id="{4C09981A-2D8D-49D8-8F0F-C4B4F098332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25809561"/>
                  </p:ext>
                </p:extLst>
              </p:nvPr>
            </p:nvGraphicFramePr>
            <p:xfrm>
              <a:off x="2324100" y="1989138"/>
              <a:ext cx="754380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14600">
                      <a:extLst>
                        <a:ext uri="{9D8B030D-6E8A-4147-A177-3AD203B41FA5}">
                          <a16:colId xmlns:a16="http://schemas.microsoft.com/office/drawing/2014/main" val="2130215585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2594552414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16687318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Planète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485" t="-8197" r="-101214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97" r="-969" b="-8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67809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Mercure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485" t="-108197" r="-101214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8197" r="-969" b="-7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05504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Vénus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485" t="-208197" r="-10121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8197" r="-969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7266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Terre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485" t="-308197" r="-10121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8197" r="-969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32030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Mars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485" t="-415000" r="-101214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15000" r="-969" b="-4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89297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Jupiter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485" t="-506557" r="-10121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06557" r="-969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0687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Saturne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485" t="-606557" r="-10121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06557" r="-969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65985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Uranus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485" t="-706557" r="-10121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706557" r="-969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062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Neptune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485" t="-806557" r="-10121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06557" r="-969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05244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899E3CD-FDF2-448B-BAD3-3D114D1C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01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880BB-6EF9-4D22-8557-7BEC98C1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Troisième loi de Kepler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7697859-222F-46E3-B475-5B1FA0070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903" y="1234435"/>
            <a:ext cx="6926193" cy="519464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B7E87C4-8F7D-4533-B4BE-3E797986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72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6781CF-7DA1-4703-8661-D422B5260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Énergie potentielle effective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B2900D7-B33F-43B7-BDAE-7B1B9530A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590" y="1154282"/>
            <a:ext cx="7222820" cy="541711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5B98471-67BC-45BC-8345-6645EF0F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2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6781CF-7DA1-4703-8661-D422B5260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Énergie potentielle effective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E838643-A87F-47E9-910F-FCB05A77F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000" y="1153397"/>
            <a:ext cx="7224000" cy="541800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046DFB4-7D83-4788-9461-08D8E9E3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0896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F1322-87BD-4E90-BFAC-ABEAC1839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Planètes dans le système solaire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Espace réservé du contenu 3">
                <a:extLst>
                  <a:ext uri="{FF2B5EF4-FFF2-40B4-BE49-F238E27FC236}">
                    <a16:creationId xmlns:a16="http://schemas.microsoft.com/office/drawing/2014/main" id="{4C09981A-2D8D-49D8-8F0F-C4B4F0983321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096963" y="1846263"/>
              <a:ext cx="1005840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14600">
                      <a:extLst>
                        <a:ext uri="{9D8B030D-6E8A-4147-A177-3AD203B41FA5}">
                          <a16:colId xmlns:a16="http://schemas.microsoft.com/office/drawing/2014/main" val="2130215585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3729386128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2594552414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16687318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Planète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Excentricité </a:t>
                          </a:r>
                          <a14:m>
                            <m:oMath xmlns:m="http://schemas.openxmlformats.org/officeDocument/2006/math"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oMath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Demi-grand axe </a:t>
                          </a:r>
                          <a14:m>
                            <m:oMath xmlns:m="http://schemas.openxmlformats.org/officeDocument/2006/math"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oMath>
                          </a14:m>
                          <a:r>
                            <a:rPr lang="fr-FR" dirty="0"/>
                            <a:t> (UA)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Période </a:t>
                          </a:r>
                          <a14:m>
                            <m:oMath xmlns:m="http://schemas.openxmlformats.org/officeDocument/2006/math"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oMath>
                          </a14:m>
                          <a:r>
                            <a:rPr lang="fr-FR" dirty="0"/>
                            <a:t> (années)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67809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Mercure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0,205631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0,38710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0,2408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05504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Vénus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0,006773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0,72333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0,6152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7266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Terre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0,016710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1,00000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1,0000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32030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Mars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0,093412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1,52366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1,8808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89297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Jupiter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0,048393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5,20336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11,862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0687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Saturne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0,054151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9,53707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29,457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65985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Uranus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0,047168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19,1913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84,018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062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Neptune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0,008586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30,0690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164,78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05244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Espace réservé du contenu 3">
                <a:extLst>
                  <a:ext uri="{FF2B5EF4-FFF2-40B4-BE49-F238E27FC236}">
                    <a16:creationId xmlns:a16="http://schemas.microsoft.com/office/drawing/2014/main" id="{4C09981A-2D8D-49D8-8F0F-C4B4F098332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97796779"/>
                  </p:ext>
                </p:extLst>
              </p:nvPr>
            </p:nvGraphicFramePr>
            <p:xfrm>
              <a:off x="1096963" y="1846263"/>
              <a:ext cx="1005840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14600">
                      <a:extLst>
                        <a:ext uri="{9D8B030D-6E8A-4147-A177-3AD203B41FA5}">
                          <a16:colId xmlns:a16="http://schemas.microsoft.com/office/drawing/2014/main" val="2130215585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3729386128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2594552414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16687318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Planète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242" t="-8197" r="-200969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728" t="-8197" r="-101456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197" r="-1211" b="-8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67809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Mercure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242" t="-108197" r="-200969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728" t="-108197" r="-101456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8197" r="-1211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05504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Vénus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242" t="-208197" r="-200969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728" t="-208197" r="-101456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8197" r="-1211" b="-6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7266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Terre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242" t="-308197" r="-200969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728" t="-308197" r="-101456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08197" r="-1211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32030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Mars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242" t="-408197" r="-20096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728" t="-408197" r="-10145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08197" r="-1211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89297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Jupiter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242" t="-508197" r="-20096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728" t="-508197" r="-10145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508197" r="-1211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0687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Saturne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242" t="-608197" r="-20096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728" t="-608197" r="-10145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08197" r="-1211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65985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Uranus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242" t="-708197" r="-20096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728" t="-708197" r="-10145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08197" r="-1211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062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Neptune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242" t="-808197" r="-20096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728" t="-808197" r="-10145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08197" r="-1211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05244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899E3CD-FDF2-448B-BAD3-3D114D1C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54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7EAD99-634D-41A1-A25E-8547AFE2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Propriétés géométriques d’une ellipse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AA598D-417B-4C75-9D32-BF14A3CD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9</a:t>
            </a:fld>
            <a:endParaRPr lang="fr-FR"/>
          </a:p>
        </p:txBody>
      </p:sp>
      <p:pic>
        <p:nvPicPr>
          <p:cNvPr id="1026" name="Picture 2" descr="https://upload.wikimedia.org/wikipedia/commons/thumb/4/4d/Ellipse-param.svg/1024px-Ellipse-param.svg.png">
            <a:extLst>
              <a:ext uri="{FF2B5EF4-FFF2-40B4-BE49-F238E27FC236}">
                <a16:creationId xmlns:a16="http://schemas.microsoft.com/office/drawing/2014/main" id="{481E1764-20A2-471C-A801-B256C1E89A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" t="4002" r="3795" b="16584"/>
          <a:stretch/>
        </p:blipFill>
        <p:spPr bwMode="auto">
          <a:xfrm>
            <a:off x="628649" y="2002466"/>
            <a:ext cx="5857876" cy="391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9DEF0FFA-DC20-40D5-9AA3-7C8DC2C22B50}"/>
                  </a:ext>
                </a:extLst>
              </p:cNvPr>
              <p:cNvSpPr txBox="1"/>
              <p:nvPr/>
            </p:nvSpPr>
            <p:spPr>
              <a:xfrm>
                <a:off x="7286625" y="1998993"/>
                <a:ext cx="3053849" cy="9360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func>
                                <m:funcPr>
                                  <m:ctrlP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2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</m:e>
                      </m:borderBox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9DEF0FFA-DC20-40D5-9AA3-7C8DC2C22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5" y="1998993"/>
                <a:ext cx="3053849" cy="936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F0AA54A2-3B11-4778-95E7-13BC3A1DC8E9}"/>
                  </a:ext>
                </a:extLst>
              </p:cNvPr>
              <p:cNvSpPr txBox="1"/>
              <p:nvPr/>
            </p:nvSpPr>
            <p:spPr>
              <a:xfrm>
                <a:off x="7347758" y="3065569"/>
                <a:ext cx="2508870" cy="28498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2400" u="sng" dirty="0">
                    <a:latin typeface="+mj-lt"/>
                  </a:rPr>
                  <a:t>Relations utiles :</a:t>
                </a:r>
              </a:p>
              <a:p>
                <a:endParaRPr lang="fr-FR" sz="2000" b="0" u="sng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𝑎𝑝</m:t>
                          </m:r>
                        </m:e>
                      </m:ra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F0AA54A2-3B11-4778-95E7-13BC3A1DC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758" y="3065569"/>
                <a:ext cx="2508870" cy="2849819"/>
              </a:xfrm>
              <a:prstGeom prst="rect">
                <a:avLst/>
              </a:prstGeom>
              <a:blipFill>
                <a:blip r:embed="rId4"/>
                <a:stretch>
                  <a:fillRect l="-7282" t="-3426" b="-4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38542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396</TotalTime>
  <Words>235</Words>
  <Application>Microsoft Office PowerPoint</Application>
  <PresentationFormat>Grand écran</PresentationFormat>
  <Paragraphs>97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Cambria Math</vt:lpstr>
      <vt:lpstr>Courier New</vt:lpstr>
      <vt:lpstr>Rétrospective</vt:lpstr>
      <vt:lpstr>Gravitation</vt:lpstr>
      <vt:lpstr>Lois de Kepler</vt:lpstr>
      <vt:lpstr>Présentation PowerPoint</vt:lpstr>
      <vt:lpstr>Planètes dans le système solaire</vt:lpstr>
      <vt:lpstr>Troisième loi de Kepler</vt:lpstr>
      <vt:lpstr>Énergie potentielle effective</vt:lpstr>
      <vt:lpstr>Énergie potentielle effective</vt:lpstr>
      <vt:lpstr>Planètes dans le système solaire</vt:lpstr>
      <vt:lpstr>Propriétés géométriques d’une ellipse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Roussille</dc:creator>
  <cp:lastModifiedBy>Hugo Roussille</cp:lastModifiedBy>
  <cp:revision>14</cp:revision>
  <dcterms:created xsi:type="dcterms:W3CDTF">2019-01-08T19:32:47Z</dcterms:created>
  <dcterms:modified xsi:type="dcterms:W3CDTF">2019-06-17T08:08:49Z</dcterms:modified>
</cp:coreProperties>
</file>