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3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69820-A532-4EE1-84D0-1F4886F1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116"/>
            <a:ext cx="10058400" cy="1630763"/>
          </a:xfrm>
        </p:spPr>
        <p:txBody>
          <a:bodyPr>
            <a:normAutofit fontScale="90000"/>
          </a:bodyPr>
          <a:lstStyle/>
          <a:p>
            <a:r>
              <a:rPr lang="fr-FR" dirty="0"/>
              <a:t>Caractère non galiléen du référentiel terrestre</a:t>
            </a:r>
          </a:p>
        </p:txBody>
      </p:sp>
    </p:spTree>
    <p:extLst>
      <p:ext uri="{BB962C8B-B14F-4D97-AF65-F5344CB8AC3E}">
        <p14:creationId xmlns:p14="http://schemas.microsoft.com/office/powerpoint/2010/main" val="182631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8ECD-00D5-490D-AA9E-8499F7DF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dans le référentiel terrestre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DCD5E-79F1-4D59-8EA2-E9439AD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/>
              <p:nvPr/>
            </p:nvSpPr>
            <p:spPr>
              <a:xfrm>
                <a:off x="348680" y="1883770"/>
                <a:ext cx="11695061" cy="1389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fr-FR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sz="26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𝐻𝑀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sSub>
                        <m:sSubPr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600" dirty="0"/>
              </a:p>
              <a:p>
                <a:endParaRPr lang="fr-FR" sz="2600" b="0" i="1" dirty="0">
                  <a:latin typeface="Cambria Math" panose="02040503050406030204" pitchFamily="18" charset="0"/>
                </a:endParaRPr>
              </a:p>
              <a:p>
                <a:r>
                  <a:rPr lang="fr-FR" sz="2600" b="0" dirty="0"/>
                  <a:t>		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fr-FR" sz="2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sSub>
                      <m:sSubPr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fr-FR" sz="2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1883770"/>
                <a:ext cx="11695061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93B89FEE-2968-4BED-B810-44CC89068E16}"/>
              </a:ext>
            </a:extLst>
          </p:cNvPr>
          <p:cNvSpPr txBox="1"/>
          <p:nvPr/>
        </p:nvSpPr>
        <p:spPr>
          <a:xfrm>
            <a:off x="4273827" y="3353530"/>
            <a:ext cx="85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Poids</a:t>
            </a:r>
          </a:p>
        </p:txBody>
      </p:sp>
    </p:spTree>
    <p:extLst>
      <p:ext uri="{BB962C8B-B14F-4D97-AF65-F5344CB8AC3E}">
        <p14:creationId xmlns:p14="http://schemas.microsoft.com/office/powerpoint/2010/main" val="10992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8ECD-00D5-490D-AA9E-8499F7DF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dans le référentiel terrestre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DCD5E-79F1-4D59-8EA2-E9439AD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/>
              <p:nvPr/>
            </p:nvSpPr>
            <p:spPr>
              <a:xfrm>
                <a:off x="348680" y="1883770"/>
                <a:ext cx="11838562" cy="1389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fr-FR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sz="26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𝐻𝑀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sSub>
                        <m:sSubPr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600" dirty="0"/>
              </a:p>
              <a:p>
                <a:endParaRPr lang="fr-FR" sz="2600" b="0" i="1" dirty="0">
                  <a:latin typeface="Cambria Math" panose="02040503050406030204" pitchFamily="18" charset="0"/>
                </a:endParaRPr>
              </a:p>
              <a:p>
                <a:r>
                  <a:rPr lang="fr-FR" sz="2600" b="0" dirty="0"/>
                  <a:t>		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r-FR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fr-FR" sz="2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sSub>
                      <m:sSubPr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fr-FR" sz="2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1883770"/>
                <a:ext cx="11838562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93B89FEE-2968-4BED-B810-44CC89068E16}"/>
              </a:ext>
            </a:extLst>
          </p:cNvPr>
          <p:cNvSpPr txBox="1"/>
          <p:nvPr/>
        </p:nvSpPr>
        <p:spPr>
          <a:xfrm>
            <a:off x="5486400" y="3353530"/>
            <a:ext cx="2250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Force de Coriolis</a:t>
            </a:r>
          </a:p>
        </p:txBody>
      </p:sp>
    </p:spTree>
    <p:extLst>
      <p:ext uri="{BB962C8B-B14F-4D97-AF65-F5344CB8AC3E}">
        <p14:creationId xmlns:p14="http://schemas.microsoft.com/office/powerpoint/2010/main" val="170841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944D789-836E-468F-8562-52ACBD045C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Référentiel de Copernic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944D789-836E-468F-8562-52ACBD045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519BA8EB-C613-48B4-A32D-E537CFF7BD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22" y="1478787"/>
            <a:ext cx="7906156" cy="46738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81A6993-9E5B-4CBB-B75F-A1687388716F}"/>
              </a:ext>
            </a:extLst>
          </p:cNvPr>
          <p:cNvSpPr txBox="1"/>
          <p:nvPr/>
        </p:nvSpPr>
        <p:spPr>
          <a:xfrm>
            <a:off x="8131255" y="2926182"/>
            <a:ext cx="30457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Barycentre du système solaire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CC976B-65E4-4CFD-81A1-153E6FCE364E}"/>
              </a:ext>
            </a:extLst>
          </p:cNvPr>
          <p:cNvSpPr txBox="1"/>
          <p:nvPr/>
        </p:nvSpPr>
        <p:spPr>
          <a:xfrm>
            <a:off x="1300899" y="4949073"/>
            <a:ext cx="2557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Étoiles fixes </a:t>
            </a:r>
          </a:p>
          <a:p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= étoiles extragalactiques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DA99D2-D205-41D8-8A76-1A071594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2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944D789-836E-468F-8562-52ACBD045C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Référentiel géocentrique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944D789-836E-468F-8562-52ACBD045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519BA8EB-C613-48B4-A32D-E537CFF7BD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22" y="1478787"/>
            <a:ext cx="7906156" cy="46738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81A6993-9E5B-4CBB-B75F-A1687388716F}"/>
              </a:ext>
            </a:extLst>
          </p:cNvPr>
          <p:cNvSpPr txBox="1"/>
          <p:nvPr/>
        </p:nvSpPr>
        <p:spPr>
          <a:xfrm>
            <a:off x="8131254" y="2926182"/>
            <a:ext cx="1917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Centre de la Terre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CC976B-65E4-4CFD-81A1-153E6FCE364E}"/>
              </a:ext>
            </a:extLst>
          </p:cNvPr>
          <p:cNvSpPr txBox="1"/>
          <p:nvPr/>
        </p:nvSpPr>
        <p:spPr>
          <a:xfrm>
            <a:off x="1300899" y="4949073"/>
            <a:ext cx="2557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Étoiles fixes </a:t>
            </a:r>
          </a:p>
          <a:p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= étoiles extragalactiques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DA99D2-D205-41D8-8A76-1A071594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06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8445295-698D-49A7-BC42-0AC3F0A714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Référentiel géocentrique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8445295-698D-49A7-BC42-0AC3F0A71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82FB5-877D-4DE9-BA7F-FBF78BC7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4A92B5-6465-4E05-9810-8BCC7684B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50" y="1750031"/>
            <a:ext cx="5968300" cy="38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29101-94FF-4FC8-A099-23997EA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Référentiels usuels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611C0A-1782-43D8-A79B-15A6A3CF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>
                <a:extLst>
                  <a:ext uri="{FF2B5EF4-FFF2-40B4-BE49-F238E27FC236}">
                    <a16:creationId xmlns:a16="http://schemas.microsoft.com/office/drawing/2014/main" id="{AE477B99-E271-4F90-B168-EFA98E4C930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6963" y="1846262"/>
              <a:ext cx="10058400" cy="325251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66983732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63994128"/>
                        </a:ext>
                      </a:extLst>
                    </a:gridCol>
                  </a:tblGrid>
                  <a:tr h="792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Référentiel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Axes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8962590"/>
                      </a:ext>
                    </a:extLst>
                  </a:tr>
                  <a:tr h="792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Copernic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400" dirty="0"/>
                            <a:t>dirigés vers trois étoiles fixes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402676"/>
                      </a:ext>
                    </a:extLst>
                  </a:tr>
                  <a:tr h="792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Géocentrique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400" dirty="0"/>
                            <a:t>parallèles aux axes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6902847"/>
                      </a:ext>
                    </a:extLst>
                  </a:tr>
                  <a:tr h="87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Terrestre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400" dirty="0"/>
                            <a:t>en rotation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oMath>
                          </a14:m>
                          <a:r>
                            <a:rPr lang="fr-FR" sz="2400" dirty="0"/>
                            <a:t> par rapport 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49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>
                <a:extLst>
                  <a:ext uri="{FF2B5EF4-FFF2-40B4-BE49-F238E27FC236}">
                    <a16:creationId xmlns:a16="http://schemas.microsoft.com/office/drawing/2014/main" id="{AE477B99-E271-4F90-B168-EFA98E4C930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0929909"/>
                  </p:ext>
                </p:extLst>
              </p:nvPr>
            </p:nvGraphicFramePr>
            <p:xfrm>
              <a:off x="1096963" y="1846262"/>
              <a:ext cx="10058400" cy="325251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66983732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63994128"/>
                        </a:ext>
                      </a:extLst>
                    </a:gridCol>
                  </a:tblGrid>
                  <a:tr h="792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Référentiel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Axes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8962590"/>
                      </a:ext>
                    </a:extLst>
                  </a:tr>
                  <a:tr h="7928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" t="-100000" r="-100242" b="-210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400" dirty="0"/>
                            <a:t>dirigés vers trois étoiles fixes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402676"/>
                      </a:ext>
                    </a:extLst>
                  </a:tr>
                  <a:tr h="7928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" t="-201538" r="-100242" b="-1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2" t="-201538" r="-364" b="-1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902847"/>
                      </a:ext>
                    </a:extLst>
                  </a:tr>
                  <a:tr h="8739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" t="-272222" r="-100242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2" t="-272222" r="-364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498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754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BC954-1043-40D3-92F7-185F6691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Terme différentiel des marées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A0A366-C2E9-4BDB-AF4F-F7C09403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B23B191F-29D2-487D-9F2A-FC6D8AA119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0324" y="1663883"/>
              <a:ext cx="11052312" cy="420020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842052">
                      <a:extLst>
                        <a:ext uri="{9D8B030D-6E8A-4147-A177-3AD203B41FA5}">
                          <a16:colId xmlns:a16="http://schemas.microsoft.com/office/drawing/2014/main" val="1321893346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412370233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426851447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785738817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3638951437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419161303"/>
                        </a:ext>
                      </a:extLst>
                    </a:gridCol>
                  </a:tblGrid>
                  <a:tr h="794957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Soleil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Lune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Vénus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Mars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Jupiter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785593"/>
                      </a:ext>
                    </a:extLst>
                  </a:tr>
                  <a:tr h="794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fr-FR" sz="2400" dirty="0"/>
                            <a:t> </a:t>
                          </a:r>
                          <a:r>
                            <a:rPr lang="fr-FR" sz="2000" dirty="0"/>
                            <a:t>(kg)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7.10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5.10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6.10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627311"/>
                      </a:ext>
                    </a:extLst>
                  </a:tr>
                  <a:tr h="794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fr-FR" sz="2400" dirty="0"/>
                            <a:t> </a:t>
                          </a:r>
                          <a:r>
                            <a:rPr lang="fr-FR" sz="2000" dirty="0"/>
                            <a:t>(m)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4.10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4.10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8.10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6.10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2392801"/>
                      </a:ext>
                    </a:extLst>
                  </a:tr>
                  <a:tr h="10312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𝐺𝑀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fr-FR" sz="2400" dirty="0"/>
                            <a:t> </a:t>
                          </a:r>
                          <a:r>
                            <a:rPr lang="fr-FR" sz="2000" dirty="0"/>
                            <a:t>(m/s²)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6.10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4.10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1743879"/>
                      </a:ext>
                    </a:extLst>
                  </a:tr>
                  <a:tr h="7840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mar</m:t>
                                  </m:r>
                                  <m: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400" dirty="0"/>
                            <a:t> </a:t>
                          </a:r>
                          <a:r>
                            <a:rPr lang="fr-FR" sz="2000" dirty="0"/>
                            <a:t>(m/s²)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7.10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8.10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83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B23B191F-29D2-487D-9F2A-FC6D8AA119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743439"/>
                  </p:ext>
                </p:extLst>
              </p:nvPr>
            </p:nvGraphicFramePr>
            <p:xfrm>
              <a:off x="600324" y="1663883"/>
              <a:ext cx="11052312" cy="420020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842052">
                      <a:extLst>
                        <a:ext uri="{9D8B030D-6E8A-4147-A177-3AD203B41FA5}">
                          <a16:colId xmlns:a16="http://schemas.microsoft.com/office/drawing/2014/main" val="1321893346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412370233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426851447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785738817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3638951437"/>
                        </a:ext>
                      </a:extLst>
                    </a:gridCol>
                    <a:gridCol w="1842052">
                      <a:extLst>
                        <a:ext uri="{9D8B030D-6E8A-4147-A177-3AD203B41FA5}">
                          <a16:colId xmlns:a16="http://schemas.microsoft.com/office/drawing/2014/main" val="419161303"/>
                        </a:ext>
                      </a:extLst>
                    </a:gridCol>
                  </a:tblGrid>
                  <a:tr h="794957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Soleil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Lune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Vénus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Mars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Jupiter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785593"/>
                      </a:ext>
                    </a:extLst>
                  </a:tr>
                  <a:tr h="79495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" t="-101538" r="-501325" b="-3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538" r="-399670" b="-3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62" t="-101538" r="-300993" b="-3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62" t="-101538" r="-200993" b="-3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340" t="-101538" r="-100330" b="-3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993" t="-101538" r="-662" b="-33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627311"/>
                      </a:ext>
                    </a:extLst>
                  </a:tr>
                  <a:tr h="79495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" t="-200000" r="-501325" b="-2297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399670" b="-2297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62" t="-200000" r="-300993" b="-2297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62" t="-200000" r="-200993" b="-2297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340" t="-200000" r="-100330" b="-2297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993" t="-200000" r="-662" b="-2297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392801"/>
                      </a:ext>
                    </a:extLst>
                  </a:tr>
                  <a:tr h="10312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" t="-232544" r="-501325" b="-78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32544" r="-399670" b="-78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62" t="-232544" r="-300993" b="-78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62" t="-232544" r="-200993" b="-78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340" t="-232544" r="-100330" b="-78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993" t="-232544" r="-662" b="-78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743879"/>
                      </a:ext>
                    </a:extLst>
                  </a:tr>
                  <a:tr h="7840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" t="-435659" r="-50132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35659" r="-39967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62" t="-435659" r="-300993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62" t="-435659" r="-200993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340" t="-435659" r="-10033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993" t="-435659" r="-662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83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13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8ECD-00D5-490D-AA9E-8499F7DF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dans le référentiel terrestre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DCD5E-79F1-4D59-8EA2-E9439AD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/>
              <p:nvPr/>
            </p:nvSpPr>
            <p:spPr>
              <a:xfrm>
                <a:off x="348680" y="1883770"/>
                <a:ext cx="11646585" cy="494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fr-FR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sz="26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𝐻𝑀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sSub>
                        <m:sSubPr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1883770"/>
                <a:ext cx="11646585" cy="494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60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8ECD-00D5-490D-AA9E-8499F7DF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dans le référentiel terrestre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DCD5E-79F1-4D59-8EA2-E9439AD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/>
              <p:nvPr/>
            </p:nvSpPr>
            <p:spPr>
              <a:xfrm>
                <a:off x="348680" y="1883770"/>
                <a:ext cx="11695061" cy="1389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fr-FR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sz="26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𝐻𝑀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sSub>
                        <m:sSubPr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600" dirty="0"/>
              </a:p>
              <a:p>
                <a:endParaRPr lang="fr-FR" sz="2600" b="0" i="1" dirty="0">
                  <a:latin typeface="Cambria Math" panose="02040503050406030204" pitchFamily="18" charset="0"/>
                </a:endParaRPr>
              </a:p>
              <a:p>
                <a:r>
                  <a:rPr lang="fr-FR" sz="2600" b="0" dirty="0"/>
                  <a:t>		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fr-FR" sz="2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sSub>
                      <m:sSubPr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fr-FR" sz="2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1883770"/>
                <a:ext cx="11695061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1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8ECD-00D5-490D-AA9E-8499F7DF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dans le référentiel terrestre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DCD5E-79F1-4D59-8EA2-E9439AD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/>
              <p:nvPr/>
            </p:nvSpPr>
            <p:spPr>
              <a:xfrm>
                <a:off x="348680" y="1883770"/>
                <a:ext cx="11695061" cy="1389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fr-FR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sz="26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𝐻𝑀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26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sz="2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sSub>
                        <m:sSubPr>
                          <m:ctrlPr>
                            <a:rPr lang="fr-FR" sz="2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600" dirty="0"/>
              </a:p>
              <a:p>
                <a:endParaRPr lang="fr-FR" sz="2600" b="0" i="1" dirty="0">
                  <a:latin typeface="Cambria Math" panose="02040503050406030204" pitchFamily="18" charset="0"/>
                </a:endParaRPr>
              </a:p>
              <a:p>
                <a:r>
                  <a:rPr lang="fr-FR" sz="2600" b="0" dirty="0"/>
                  <a:t>		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fr-FR" sz="2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sSub>
                      <m:sSubPr>
                        <m:ctrlPr>
                          <a:rPr lang="fr-FR" sz="2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fr-FR" sz="2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3D0F50A-9B53-45F1-B3C0-6994BC3D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1883770"/>
                <a:ext cx="11695061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93B89FEE-2968-4BED-B810-44CC89068E16}"/>
              </a:ext>
            </a:extLst>
          </p:cNvPr>
          <p:cNvSpPr txBox="1"/>
          <p:nvPr/>
        </p:nvSpPr>
        <p:spPr>
          <a:xfrm>
            <a:off x="1649896" y="3353530"/>
            <a:ext cx="391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Terme différentiel des marées</a:t>
            </a:r>
          </a:p>
        </p:txBody>
      </p:sp>
    </p:spTree>
    <p:extLst>
      <p:ext uri="{BB962C8B-B14F-4D97-AF65-F5344CB8AC3E}">
        <p14:creationId xmlns:p14="http://schemas.microsoft.com/office/powerpoint/2010/main" val="8177943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</TotalTime>
  <Words>263</Words>
  <Application>Microsoft Office PowerPoint</Application>
  <PresentationFormat>Grand écran</PresentationFormat>
  <Paragraphs>80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Rétrospective</vt:lpstr>
      <vt:lpstr>Caractère non galiléen du référentiel terrestre</vt:lpstr>
      <vt:lpstr>Référentiel de Copernic R_C</vt:lpstr>
      <vt:lpstr>Référentiel géocentrique R_G</vt:lpstr>
      <vt:lpstr>Référentiel géocentrique R_G</vt:lpstr>
      <vt:lpstr>Référentiels usuels</vt:lpstr>
      <vt:lpstr>Terme différentiel des marées</vt:lpstr>
      <vt:lpstr>Dynamique dans le référentiel terrestre</vt:lpstr>
      <vt:lpstr>Dynamique dans le référentiel terrestre</vt:lpstr>
      <vt:lpstr>Dynamique dans le référentiel terrestre</vt:lpstr>
      <vt:lpstr>Dynamique dans le référentiel terrestre</vt:lpstr>
      <vt:lpstr>Dynamique dans le référentiel terrestre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16</cp:revision>
  <dcterms:created xsi:type="dcterms:W3CDTF">2019-01-08T19:32:47Z</dcterms:created>
  <dcterms:modified xsi:type="dcterms:W3CDTF">2019-06-17T08:11:47Z</dcterms:modified>
</cp:coreProperties>
</file>