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24" r:id="rId3"/>
    <p:sldId id="325" r:id="rId4"/>
    <p:sldId id="327" r:id="rId5"/>
    <p:sldId id="326" r:id="rId6"/>
    <p:sldId id="328" r:id="rId7"/>
    <p:sldId id="323" r:id="rId8"/>
    <p:sldId id="335" r:id="rId9"/>
    <p:sldId id="336" r:id="rId10"/>
    <p:sldId id="331" r:id="rId11"/>
    <p:sldId id="329" r:id="rId12"/>
    <p:sldId id="330" r:id="rId13"/>
    <p:sldId id="332" r:id="rId14"/>
    <p:sldId id="333" r:id="rId15"/>
    <p:sldId id="33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96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94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82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39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67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62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43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21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42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6F52A0-A939-40A1-A1D8-A89499FAE40C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5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92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86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92799"/>
            <a:ext cx="10058400" cy="447629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6F52A0-A939-40A1-A1D8-A89499FAE40C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33381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73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6.xml"/><Relationship Id="rId4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569820-A532-4EE1-84D0-1F4886F19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231116"/>
            <a:ext cx="10058400" cy="1630763"/>
          </a:xfrm>
        </p:spPr>
        <p:txBody>
          <a:bodyPr>
            <a:normAutofit/>
          </a:bodyPr>
          <a:lstStyle/>
          <a:p>
            <a:r>
              <a:rPr lang="fr-FR" dirty="0"/>
              <a:t>Gaz réels, gaz parfait</a:t>
            </a:r>
          </a:p>
        </p:txBody>
      </p:sp>
    </p:spTree>
    <p:extLst>
      <p:ext uri="{BB962C8B-B14F-4D97-AF65-F5344CB8AC3E}">
        <p14:creationId xmlns:p14="http://schemas.microsoft.com/office/powerpoint/2010/main" val="1826311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EA869535-515B-4008-AA4A-8F0E3CFF19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"/>
          <a:stretch/>
        </p:blipFill>
        <p:spPr>
          <a:xfrm>
            <a:off x="23242" y="660524"/>
            <a:ext cx="11686728" cy="56182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re 1">
                <a:extLst>
                  <a:ext uri="{FF2B5EF4-FFF2-40B4-BE49-F238E27FC236}">
                    <a16:creationId xmlns:a16="http://schemas.microsoft.com/office/drawing/2014/main" id="{CCC2F2C7-ECB9-4D53-921A-489BEB193B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30293" y="660523"/>
                <a:ext cx="5472627" cy="562712"/>
              </a:xfrm>
              <a:prstGeom prst="rect">
                <a:avLst/>
              </a:prstGeom>
            </p:spPr>
            <p:txBody>
              <a:bodyPr/>
              <a:lstStyle>
                <a:lvl1pPr algn="l" defTabSz="914126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799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fr-FR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Diagramme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func>
                    <m:r>
                      <a:rPr lang="fr-FR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pour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fr-FR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itre 1">
                <a:extLst>
                  <a:ext uri="{FF2B5EF4-FFF2-40B4-BE49-F238E27FC236}">
                    <a16:creationId xmlns:a16="http://schemas.microsoft.com/office/drawing/2014/main" id="{CCC2F2C7-ECB9-4D53-921A-489BEB193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293" y="660523"/>
                <a:ext cx="5472627" cy="562712"/>
              </a:xfrm>
              <a:prstGeom prst="rect">
                <a:avLst/>
              </a:prstGeom>
              <a:blipFill>
                <a:blip r:embed="rId3"/>
                <a:stretch>
                  <a:fillRect t="-22581" b="-96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11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EA869535-515B-4008-AA4A-8F0E3CFF19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"/>
          <a:stretch/>
        </p:blipFill>
        <p:spPr>
          <a:xfrm>
            <a:off x="23242" y="660524"/>
            <a:ext cx="11686728" cy="56182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re 1">
                <a:extLst>
                  <a:ext uri="{FF2B5EF4-FFF2-40B4-BE49-F238E27FC236}">
                    <a16:creationId xmlns:a16="http://schemas.microsoft.com/office/drawing/2014/main" id="{CCC2F2C7-ECB9-4D53-921A-489BEB193B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30293" y="660523"/>
                <a:ext cx="5472627" cy="562712"/>
              </a:xfrm>
              <a:prstGeom prst="rect">
                <a:avLst/>
              </a:prstGeom>
            </p:spPr>
            <p:txBody>
              <a:bodyPr/>
              <a:lstStyle>
                <a:lvl1pPr algn="l" defTabSz="914126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799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fr-FR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Diagramme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func>
                    <m:r>
                      <a:rPr lang="fr-FR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pour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fr-FR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itre 1">
                <a:extLst>
                  <a:ext uri="{FF2B5EF4-FFF2-40B4-BE49-F238E27FC236}">
                    <a16:creationId xmlns:a16="http://schemas.microsoft.com/office/drawing/2014/main" id="{CCC2F2C7-ECB9-4D53-921A-489BEB193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293" y="660523"/>
                <a:ext cx="5472627" cy="562712"/>
              </a:xfrm>
              <a:prstGeom prst="rect">
                <a:avLst/>
              </a:prstGeom>
              <a:blipFill>
                <a:blip r:embed="rId3"/>
                <a:stretch>
                  <a:fillRect t="-22581" b="-96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C5ED459-D610-4AE0-B39B-10FE88AE6016}"/>
              </a:ext>
            </a:extLst>
          </p:cNvPr>
          <p:cNvSpPr/>
          <p:nvPr/>
        </p:nvSpPr>
        <p:spPr>
          <a:xfrm>
            <a:off x="1559496" y="3645024"/>
            <a:ext cx="9649072" cy="1872208"/>
          </a:xfrm>
          <a:prstGeom prst="round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043D987C-E969-47B0-AB64-250D9E8CB245}"/>
                  </a:ext>
                </a:extLst>
              </p:cNvPr>
              <p:cNvSpPr txBox="1"/>
              <p:nvPr/>
            </p:nvSpPr>
            <p:spPr>
              <a:xfrm>
                <a:off x="4754767" y="4207737"/>
                <a:ext cx="2682466" cy="461665"/>
              </a:xfrm>
              <a:prstGeom prst="rect">
                <a:avLst/>
              </a:prstGeom>
              <a:solidFill>
                <a:srgbClr val="40749B">
                  <a:alpha val="20000"/>
                </a:srgb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4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fr-FR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fr-FR" sz="24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fr-FR" sz="2400" dirty="0">
                    <a:solidFill>
                      <a:schemeClr val="bg2">
                        <a:lumMod val="50000"/>
                      </a:schemeClr>
                    </a:solidFill>
                  </a:rPr>
                  <a:t> gaz parfait</a:t>
                </a: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043D987C-E969-47B0-AB64-250D9E8CB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767" y="4207737"/>
                <a:ext cx="2682466" cy="461665"/>
              </a:xfrm>
              <a:prstGeom prst="rect">
                <a:avLst/>
              </a:prstGeom>
              <a:blipFill>
                <a:blip r:embed="rId4"/>
                <a:stretch>
                  <a:fillRect l="-682" t="-10526" r="-2273" b="-28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95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EA869535-515B-4008-AA4A-8F0E3CFF19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"/>
          <a:stretch/>
        </p:blipFill>
        <p:spPr>
          <a:xfrm>
            <a:off x="23242" y="660524"/>
            <a:ext cx="11686728" cy="56182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re 1">
                <a:extLst>
                  <a:ext uri="{FF2B5EF4-FFF2-40B4-BE49-F238E27FC236}">
                    <a16:creationId xmlns:a16="http://schemas.microsoft.com/office/drawing/2014/main" id="{CCC2F2C7-ECB9-4D53-921A-489BEB193B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30293" y="660523"/>
                <a:ext cx="5472627" cy="562712"/>
              </a:xfrm>
              <a:prstGeom prst="rect">
                <a:avLst/>
              </a:prstGeom>
            </p:spPr>
            <p:txBody>
              <a:bodyPr/>
              <a:lstStyle>
                <a:lvl1pPr algn="l" defTabSz="914126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799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fr-FR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Diagramme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func>
                    <m:r>
                      <a:rPr lang="fr-FR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pour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fr-FR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itre 1">
                <a:extLst>
                  <a:ext uri="{FF2B5EF4-FFF2-40B4-BE49-F238E27FC236}">
                    <a16:creationId xmlns:a16="http://schemas.microsoft.com/office/drawing/2014/main" id="{CCC2F2C7-ECB9-4D53-921A-489BEB193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293" y="660523"/>
                <a:ext cx="5472627" cy="562712"/>
              </a:xfrm>
              <a:prstGeom prst="rect">
                <a:avLst/>
              </a:prstGeom>
              <a:blipFill>
                <a:blip r:embed="rId3"/>
                <a:stretch>
                  <a:fillRect t="-22581" b="-96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78BD6724-3174-4CEC-9627-15A9B4C9CB45}"/>
              </a:ext>
            </a:extLst>
          </p:cNvPr>
          <p:cNvGrpSpPr/>
          <p:nvPr/>
        </p:nvGrpSpPr>
        <p:grpSpPr>
          <a:xfrm>
            <a:off x="2710582" y="1915790"/>
            <a:ext cx="108000" cy="2411512"/>
            <a:chOff x="2708994" y="1915790"/>
            <a:chExt cx="108000" cy="2411512"/>
          </a:xfrm>
        </p:grpSpPr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3E125CAD-A07E-4D5C-AB3D-409F9B799931}"/>
                </a:ext>
              </a:extLst>
            </p:cNvPr>
            <p:cNvCxnSpPr/>
            <p:nvPr/>
          </p:nvCxnSpPr>
          <p:spPr>
            <a:xfrm>
              <a:off x="2762994" y="1969790"/>
              <a:ext cx="0" cy="2304256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67A49F57-B17F-41B4-8932-BBCBC391C368}"/>
                </a:ext>
              </a:extLst>
            </p:cNvPr>
            <p:cNvCxnSpPr/>
            <p:nvPr/>
          </p:nvCxnSpPr>
          <p:spPr>
            <a:xfrm>
              <a:off x="2759634" y="2708920"/>
              <a:ext cx="0" cy="64807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47B6331-72B3-4326-A406-1C31CD106E6B}"/>
                </a:ext>
              </a:extLst>
            </p:cNvPr>
            <p:cNvSpPr/>
            <p:nvPr/>
          </p:nvSpPr>
          <p:spPr>
            <a:xfrm>
              <a:off x="2708994" y="1915790"/>
              <a:ext cx="108000" cy="10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872F5300-984F-4943-9BBF-5293904786D4}"/>
                </a:ext>
              </a:extLst>
            </p:cNvPr>
            <p:cNvSpPr/>
            <p:nvPr/>
          </p:nvSpPr>
          <p:spPr>
            <a:xfrm>
              <a:off x="2708994" y="4219302"/>
              <a:ext cx="108000" cy="10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D2BE2944-6A0A-4432-8717-9A85B863E11A}"/>
              </a:ext>
            </a:extLst>
          </p:cNvPr>
          <p:cNvGrpSpPr/>
          <p:nvPr/>
        </p:nvGrpSpPr>
        <p:grpSpPr>
          <a:xfrm>
            <a:off x="11208568" y="1916162"/>
            <a:ext cx="108000" cy="2411512"/>
            <a:chOff x="2708994" y="1915790"/>
            <a:chExt cx="108000" cy="2411512"/>
          </a:xfrm>
          <a:solidFill>
            <a:schemeClr val="accent6">
              <a:lumMod val="75000"/>
            </a:schemeClr>
          </a:solidFill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7A82EC73-019E-41B0-9769-FFF598AEC189}"/>
                </a:ext>
              </a:extLst>
            </p:cNvPr>
            <p:cNvCxnSpPr/>
            <p:nvPr/>
          </p:nvCxnSpPr>
          <p:spPr>
            <a:xfrm>
              <a:off x="2762994" y="1969790"/>
              <a:ext cx="0" cy="2304256"/>
            </a:xfrm>
            <a:prstGeom prst="line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3DF0212F-2FCF-48C2-AA74-F7AB6770D47B}"/>
                </a:ext>
              </a:extLst>
            </p:cNvPr>
            <p:cNvCxnSpPr/>
            <p:nvPr/>
          </p:nvCxnSpPr>
          <p:spPr>
            <a:xfrm>
              <a:off x="2759634" y="2708920"/>
              <a:ext cx="0" cy="648072"/>
            </a:xfrm>
            <a:prstGeom prst="straightConnector1">
              <a:avLst/>
            </a:prstGeom>
            <a:grpFill/>
            <a:ln w="28575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1528D6D4-95CC-441C-8418-83B39130F4A9}"/>
                </a:ext>
              </a:extLst>
            </p:cNvPr>
            <p:cNvSpPr/>
            <p:nvPr/>
          </p:nvSpPr>
          <p:spPr>
            <a:xfrm>
              <a:off x="2708994" y="191579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6777B373-BF55-4531-9D8A-BFAEEE95F0BC}"/>
                </a:ext>
              </a:extLst>
            </p:cNvPr>
            <p:cNvSpPr/>
            <p:nvPr/>
          </p:nvSpPr>
          <p:spPr>
            <a:xfrm>
              <a:off x="2708994" y="4219302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4A31F93-2A57-4905-B35C-DF36DFE2AE47}"/>
                  </a:ext>
                </a:extLst>
              </p:cNvPr>
              <p:cNvSpPr txBox="1"/>
              <p:nvPr/>
            </p:nvSpPr>
            <p:spPr>
              <a:xfrm>
                <a:off x="1559497" y="2775828"/>
                <a:ext cx="10128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FR" sz="2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sz="2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fr-FR" sz="2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4A31F93-2A57-4905-B35C-DF36DFE2A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497" y="2775828"/>
                <a:ext cx="1012841" cy="369332"/>
              </a:xfrm>
              <a:prstGeom prst="rect">
                <a:avLst/>
              </a:prstGeom>
              <a:blipFill>
                <a:blip r:embed="rId4"/>
                <a:stretch>
                  <a:fillRect l="-7229" r="-6627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947250E5-F6E9-4F1D-B880-3481B3FCB62E}"/>
                  </a:ext>
                </a:extLst>
              </p:cNvPr>
              <p:cNvSpPr txBox="1"/>
              <p:nvPr/>
            </p:nvSpPr>
            <p:spPr>
              <a:xfrm>
                <a:off x="10056751" y="3903970"/>
                <a:ext cx="10128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FR" sz="24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sz="24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fr-FR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947250E5-F6E9-4F1D-B880-3481B3FCB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6751" y="3903970"/>
                <a:ext cx="1012841" cy="369332"/>
              </a:xfrm>
              <a:prstGeom prst="rect">
                <a:avLst/>
              </a:prstGeom>
              <a:blipFill>
                <a:blip r:embed="rId5"/>
                <a:stretch>
                  <a:fillRect l="-7229" r="-6627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AA8F235A-632A-46D1-A6CD-C82765B9C6CC}"/>
                  </a:ext>
                </a:extLst>
              </p:cNvPr>
              <p:cNvSpPr txBox="1"/>
              <p:nvPr/>
            </p:nvSpPr>
            <p:spPr>
              <a:xfrm>
                <a:off x="8400257" y="5877272"/>
                <a:ext cx="15078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𝑖𝑛𝑣</m:t>
                          </m:r>
                        </m:sub>
                      </m:sSub>
                      <m:d>
                        <m:dPr>
                          <m:ctrlPr>
                            <a:rPr lang="fr-FR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 </m:t>
                          </m:r>
                          <m:r>
                            <m:rPr>
                              <m:sty m:val="p"/>
                            </m:rPr>
                            <a:rPr lang="fr-FR" sz="1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bar</m:t>
                          </m:r>
                        </m:e>
                      </m:d>
                    </m:oMath>
                  </m:oMathPara>
                </a14:m>
                <a:endParaRPr lang="fr-FR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AA8F235A-632A-46D1-A6CD-C82765B9C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257" y="5877272"/>
                <a:ext cx="1507849" cy="215444"/>
              </a:xfrm>
              <a:prstGeom prst="rect">
                <a:avLst/>
              </a:prstGeom>
              <a:blipFill>
                <a:blip r:embed="rId6"/>
                <a:stretch>
                  <a:fillRect l="-2429" b="-1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575F04D7-3823-4AA5-829A-528600B6936B}"/>
              </a:ext>
            </a:extLst>
          </p:cNvPr>
          <p:cNvCxnSpPr>
            <a:endCxn id="18" idx="0"/>
          </p:cNvCxnSpPr>
          <p:nvPr/>
        </p:nvCxnSpPr>
        <p:spPr>
          <a:xfrm>
            <a:off x="9154181" y="5301208"/>
            <a:ext cx="1" cy="576064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77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EA869535-515B-4008-AA4A-8F0E3CFF19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"/>
          <a:stretch/>
        </p:blipFill>
        <p:spPr>
          <a:xfrm>
            <a:off x="23242" y="660524"/>
            <a:ext cx="11686728" cy="5618287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5566C32F-9059-4D7C-A34C-E42CA9F569C9}"/>
              </a:ext>
            </a:extLst>
          </p:cNvPr>
          <p:cNvSpPr txBox="1">
            <a:spLocks/>
          </p:cNvSpPr>
          <p:nvPr/>
        </p:nvSpPr>
        <p:spPr>
          <a:xfrm>
            <a:off x="695401" y="313461"/>
            <a:ext cx="10055781" cy="694124"/>
          </a:xfrm>
          <a:prstGeom prst="rect">
            <a:avLst/>
          </a:prstGeom>
        </p:spPr>
        <p:txBody>
          <a:bodyPr/>
          <a:lstStyle>
            <a:lvl1pPr algn="l" defTabSz="914126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799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/>
              <a:t>Isothermes – </a:t>
            </a:r>
            <a:r>
              <a:rPr lang="fr-FR" sz="4400" i="1" dirty="0"/>
              <a:t>Diagramme des frigoristes</a:t>
            </a:r>
          </a:p>
        </p:txBody>
      </p:sp>
    </p:spTree>
    <p:extLst>
      <p:ext uri="{BB962C8B-B14F-4D97-AF65-F5344CB8AC3E}">
        <p14:creationId xmlns:p14="http://schemas.microsoft.com/office/powerpoint/2010/main" val="88588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566C32F-9059-4D7C-A34C-E42CA9F569C9}"/>
              </a:ext>
            </a:extLst>
          </p:cNvPr>
          <p:cNvSpPr txBox="1">
            <a:spLocks/>
          </p:cNvSpPr>
          <p:nvPr/>
        </p:nvSpPr>
        <p:spPr>
          <a:xfrm>
            <a:off x="695401" y="313461"/>
            <a:ext cx="10055781" cy="694124"/>
          </a:xfrm>
          <a:prstGeom prst="rect">
            <a:avLst/>
          </a:prstGeom>
        </p:spPr>
        <p:txBody>
          <a:bodyPr/>
          <a:lstStyle>
            <a:lvl1pPr algn="l" defTabSz="914126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799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/>
              <a:t>Isothermes – </a:t>
            </a:r>
            <a:r>
              <a:rPr lang="fr-FR" sz="4400" i="1" dirty="0"/>
              <a:t>Diagramme de Clapeyron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F3DCE50-5503-461B-AD1C-9E1E3E1D2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691" y="1196753"/>
            <a:ext cx="6210619" cy="43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5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A009D6E3-ED01-482B-9F1B-D3D17221428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Deuxième coefficient du viriel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A009D6E3-ED01-482B-9F1B-D3D1722142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88" b="-222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A629FA8C-BB30-4C07-8DC0-64AEDC08C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2060849"/>
            <a:ext cx="5616624" cy="389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7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Ã©sultat de recherche d'images pour &quot;robert boyle&quot;">
            <a:extLst>
              <a:ext uri="{FF2B5EF4-FFF2-40B4-BE49-F238E27FC236}">
                <a16:creationId xmlns:a16="http://schemas.microsoft.com/office/drawing/2014/main" id="{47791E4C-84B8-4366-98C5-B0EC0C672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2780928"/>
            <a:ext cx="2767358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d1ox703z8b11rg.cloudfront.net/uploads_image/c03c99f8-07d2-4fe9-b313-3c6f6c345c78/a71ea3713c0938bb0b82c08a45a9b053.gif">
            <a:extLst>
              <a:ext uri="{FF2B5EF4-FFF2-40B4-BE49-F238E27FC236}">
                <a16:creationId xmlns:a16="http://schemas.microsoft.com/office/drawing/2014/main" id="{0A907CDC-7D2D-4427-9A56-7BD03E323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018" y="2780928"/>
            <a:ext cx="242887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EB45957-9E0E-4E24-A124-CDC926F2CFE5}"/>
              </a:ext>
            </a:extLst>
          </p:cNvPr>
          <p:cNvSpPr txBox="1"/>
          <p:nvPr/>
        </p:nvSpPr>
        <p:spPr>
          <a:xfrm>
            <a:off x="4221545" y="1320159"/>
            <a:ext cx="3748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+mj-lt"/>
              </a:rPr>
              <a:t>Loi de Boyle-Mariotte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95C22B-A59F-4611-B4BF-EA7DFDA9B41F}"/>
              </a:ext>
            </a:extLst>
          </p:cNvPr>
          <p:cNvSpPr txBox="1">
            <a:spLocks/>
          </p:cNvSpPr>
          <p:nvPr/>
        </p:nvSpPr>
        <p:spPr>
          <a:xfrm>
            <a:off x="767370" y="490024"/>
            <a:ext cx="10055781" cy="721024"/>
          </a:xfrm>
          <a:prstGeom prst="rect">
            <a:avLst/>
          </a:prstGeom>
        </p:spPr>
        <p:txBody>
          <a:bodyPr/>
          <a:lstStyle>
            <a:lvl1pPr algn="l" defTabSz="914126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799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Lois des gaz « historiques 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E08CCF38-2A7F-4711-A152-0B72F8CF4521}"/>
                  </a:ext>
                </a:extLst>
              </p:cNvPr>
              <p:cNvSpPr txBox="1"/>
              <p:nvPr/>
            </p:nvSpPr>
            <p:spPr>
              <a:xfrm>
                <a:off x="4983764" y="2014043"/>
                <a:ext cx="205287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600" i="1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fr-FR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fr-FR" sz="2600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E08CCF38-2A7F-4711-A152-0B72F8CF4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764" y="2014043"/>
                <a:ext cx="205287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53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EB45957-9E0E-4E24-A124-CDC926F2CFE5}"/>
              </a:ext>
            </a:extLst>
          </p:cNvPr>
          <p:cNvSpPr txBox="1"/>
          <p:nvPr/>
        </p:nvSpPr>
        <p:spPr>
          <a:xfrm>
            <a:off x="4221545" y="1320159"/>
            <a:ext cx="3748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+mj-lt"/>
              </a:rPr>
              <a:t>Loi de Boyle-Mariotte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8D3A339-E222-4CB8-862C-A41F3F9E140F}"/>
              </a:ext>
            </a:extLst>
          </p:cNvPr>
          <p:cNvSpPr txBox="1"/>
          <p:nvPr/>
        </p:nvSpPr>
        <p:spPr>
          <a:xfrm>
            <a:off x="643125" y="2179819"/>
            <a:ext cx="2486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+mj-lt"/>
              </a:rPr>
              <a:t>Loi de Charles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95C22B-A59F-4611-B4BF-EA7DFDA9B41F}"/>
              </a:ext>
            </a:extLst>
          </p:cNvPr>
          <p:cNvSpPr txBox="1">
            <a:spLocks/>
          </p:cNvSpPr>
          <p:nvPr/>
        </p:nvSpPr>
        <p:spPr>
          <a:xfrm>
            <a:off x="767370" y="490024"/>
            <a:ext cx="10055781" cy="721024"/>
          </a:xfrm>
          <a:prstGeom prst="rect">
            <a:avLst/>
          </a:prstGeom>
        </p:spPr>
        <p:txBody>
          <a:bodyPr/>
          <a:lstStyle>
            <a:lvl1pPr algn="l" defTabSz="914126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799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Lois des gaz « historiques 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E08CCF38-2A7F-4711-A152-0B72F8CF4521}"/>
                  </a:ext>
                </a:extLst>
              </p:cNvPr>
              <p:cNvSpPr txBox="1"/>
              <p:nvPr/>
            </p:nvSpPr>
            <p:spPr>
              <a:xfrm>
                <a:off x="4983764" y="2014043"/>
                <a:ext cx="205287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600" i="1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fr-FR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fr-FR" sz="2600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E08CCF38-2A7F-4711-A152-0B72F8CF4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764" y="2014043"/>
                <a:ext cx="2052870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upload.wikimedia.org/wikipedia/commons/0/01/Jacques_Charles_-_Julien_L%C3%A9opold_Boilly.jpg">
            <a:extLst>
              <a:ext uri="{FF2B5EF4-FFF2-40B4-BE49-F238E27FC236}">
                <a16:creationId xmlns:a16="http://schemas.microsoft.com/office/drawing/2014/main" id="{D81D3807-ED6D-439D-ADBC-344F4C137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335" y="2414153"/>
            <a:ext cx="2468320" cy="332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CEFD180-CC52-4C64-8B1D-2380870DDC51}"/>
                  </a:ext>
                </a:extLst>
              </p:cNvPr>
              <p:cNvSpPr txBox="1"/>
              <p:nvPr/>
            </p:nvSpPr>
            <p:spPr>
              <a:xfrm>
                <a:off x="955101" y="2811617"/>
                <a:ext cx="1862626" cy="746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fr-FR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fr-FR" sz="26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CEFD180-CC52-4C64-8B1D-2380870DD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01" y="2811617"/>
                <a:ext cx="1862626" cy="7465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04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EB45957-9E0E-4E24-A124-CDC926F2CFE5}"/>
              </a:ext>
            </a:extLst>
          </p:cNvPr>
          <p:cNvSpPr txBox="1"/>
          <p:nvPr/>
        </p:nvSpPr>
        <p:spPr>
          <a:xfrm>
            <a:off x="4221545" y="1320159"/>
            <a:ext cx="3748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+mj-lt"/>
              </a:rPr>
              <a:t>Loi de Boyle-Mariotte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8D3A339-E222-4CB8-862C-A41F3F9E140F}"/>
              </a:ext>
            </a:extLst>
          </p:cNvPr>
          <p:cNvSpPr txBox="1"/>
          <p:nvPr/>
        </p:nvSpPr>
        <p:spPr>
          <a:xfrm>
            <a:off x="643125" y="2179819"/>
            <a:ext cx="2486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+mj-lt"/>
              </a:rPr>
              <a:t>Loi de Charles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4E9389D-FDCA-494E-BC39-A4BA1353AF3A}"/>
              </a:ext>
            </a:extLst>
          </p:cNvPr>
          <p:cNvSpPr txBox="1"/>
          <p:nvPr/>
        </p:nvSpPr>
        <p:spPr>
          <a:xfrm>
            <a:off x="8256241" y="2414154"/>
            <a:ext cx="3086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+mj-lt"/>
              </a:rPr>
              <a:t>Loi de Gay-Lussac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95C22B-A59F-4611-B4BF-EA7DFDA9B41F}"/>
              </a:ext>
            </a:extLst>
          </p:cNvPr>
          <p:cNvSpPr txBox="1">
            <a:spLocks/>
          </p:cNvSpPr>
          <p:nvPr/>
        </p:nvSpPr>
        <p:spPr>
          <a:xfrm>
            <a:off x="767370" y="490024"/>
            <a:ext cx="10055781" cy="721024"/>
          </a:xfrm>
          <a:prstGeom prst="rect">
            <a:avLst/>
          </a:prstGeom>
        </p:spPr>
        <p:txBody>
          <a:bodyPr/>
          <a:lstStyle>
            <a:lvl1pPr algn="l" defTabSz="914126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799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Lois des gaz « historiques 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E08CCF38-2A7F-4711-A152-0B72F8CF4521}"/>
                  </a:ext>
                </a:extLst>
              </p:cNvPr>
              <p:cNvSpPr txBox="1"/>
              <p:nvPr/>
            </p:nvSpPr>
            <p:spPr>
              <a:xfrm>
                <a:off x="4983764" y="2014043"/>
                <a:ext cx="205287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600" i="1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fr-FR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fr-FR" sz="2600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E08CCF38-2A7F-4711-A152-0B72F8CF4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764" y="2014043"/>
                <a:ext cx="2052870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CEFD180-CC52-4C64-8B1D-2380870DDC51}"/>
                  </a:ext>
                </a:extLst>
              </p:cNvPr>
              <p:cNvSpPr txBox="1"/>
              <p:nvPr/>
            </p:nvSpPr>
            <p:spPr>
              <a:xfrm>
                <a:off x="955101" y="2811617"/>
                <a:ext cx="1862626" cy="746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fr-FR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fr-FR" sz="26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CEFD180-CC52-4C64-8B1D-2380870DD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01" y="2811617"/>
                <a:ext cx="1862626" cy="7465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8D220-165D-4AAA-908B-9758A2CE0BE7}"/>
                  </a:ext>
                </a:extLst>
              </p:cNvPr>
              <p:cNvSpPr txBox="1"/>
              <p:nvPr/>
            </p:nvSpPr>
            <p:spPr>
              <a:xfrm>
                <a:off x="8867978" y="3112523"/>
                <a:ext cx="1862625" cy="746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fr-FR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F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fr-FR" sz="26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8D220-165D-4AAA-908B-9758A2CE0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978" y="3112523"/>
                <a:ext cx="1862625" cy="7465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RÃ©sultat de recherche d'images pour &quot;gay lussac&quot;">
            <a:extLst>
              <a:ext uri="{FF2B5EF4-FFF2-40B4-BE49-F238E27FC236}">
                <a16:creationId xmlns:a16="http://schemas.microsoft.com/office/drawing/2014/main" id="{901D5ACD-108B-4A83-87A8-6851FC505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7" y="2636912"/>
            <a:ext cx="4084433" cy="340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28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EB45957-9E0E-4E24-A124-CDC926F2CFE5}"/>
              </a:ext>
            </a:extLst>
          </p:cNvPr>
          <p:cNvSpPr txBox="1"/>
          <p:nvPr/>
        </p:nvSpPr>
        <p:spPr>
          <a:xfrm>
            <a:off x="4221545" y="1320159"/>
            <a:ext cx="3748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+mj-lt"/>
              </a:rPr>
              <a:t>Loi de Boyle-Mariotte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8D3A339-E222-4CB8-862C-A41F3F9E140F}"/>
              </a:ext>
            </a:extLst>
          </p:cNvPr>
          <p:cNvSpPr txBox="1"/>
          <p:nvPr/>
        </p:nvSpPr>
        <p:spPr>
          <a:xfrm>
            <a:off x="643125" y="2179819"/>
            <a:ext cx="2486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+mj-lt"/>
              </a:rPr>
              <a:t>Loi de Charles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4E9389D-FDCA-494E-BC39-A4BA1353AF3A}"/>
              </a:ext>
            </a:extLst>
          </p:cNvPr>
          <p:cNvSpPr txBox="1"/>
          <p:nvPr/>
        </p:nvSpPr>
        <p:spPr>
          <a:xfrm>
            <a:off x="8256241" y="2414154"/>
            <a:ext cx="3086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+mj-lt"/>
              </a:rPr>
              <a:t>Loi de Gay-Lussac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B8713AD-FAC6-409C-8518-247089DE7749}"/>
              </a:ext>
            </a:extLst>
          </p:cNvPr>
          <p:cNvSpPr txBox="1"/>
          <p:nvPr/>
        </p:nvSpPr>
        <p:spPr>
          <a:xfrm>
            <a:off x="2108917" y="4005065"/>
            <a:ext cx="2570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+mj-lt"/>
              </a:rPr>
              <a:t>Loi d’Avogadro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95C22B-A59F-4611-B4BF-EA7DFDA9B41F}"/>
              </a:ext>
            </a:extLst>
          </p:cNvPr>
          <p:cNvSpPr txBox="1">
            <a:spLocks/>
          </p:cNvSpPr>
          <p:nvPr/>
        </p:nvSpPr>
        <p:spPr>
          <a:xfrm>
            <a:off x="767370" y="490024"/>
            <a:ext cx="10055781" cy="721024"/>
          </a:xfrm>
          <a:prstGeom prst="rect">
            <a:avLst/>
          </a:prstGeom>
        </p:spPr>
        <p:txBody>
          <a:bodyPr/>
          <a:lstStyle>
            <a:lvl1pPr algn="l" defTabSz="914126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799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Lois des gaz « historiques 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E08CCF38-2A7F-4711-A152-0B72F8CF4521}"/>
                  </a:ext>
                </a:extLst>
              </p:cNvPr>
              <p:cNvSpPr txBox="1"/>
              <p:nvPr/>
            </p:nvSpPr>
            <p:spPr>
              <a:xfrm>
                <a:off x="4983764" y="2014043"/>
                <a:ext cx="205287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600" i="1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fr-FR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fr-FR" sz="2600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E08CCF38-2A7F-4711-A152-0B72F8CF4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764" y="2014043"/>
                <a:ext cx="2052870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CEFD180-CC52-4C64-8B1D-2380870DDC51}"/>
                  </a:ext>
                </a:extLst>
              </p:cNvPr>
              <p:cNvSpPr txBox="1"/>
              <p:nvPr/>
            </p:nvSpPr>
            <p:spPr>
              <a:xfrm>
                <a:off x="955101" y="2811617"/>
                <a:ext cx="1862626" cy="746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fr-FR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fr-FR" sz="26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CEFD180-CC52-4C64-8B1D-2380870DD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01" y="2811617"/>
                <a:ext cx="1862626" cy="7465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8D220-165D-4AAA-908B-9758A2CE0BE7}"/>
                  </a:ext>
                </a:extLst>
              </p:cNvPr>
              <p:cNvSpPr txBox="1"/>
              <p:nvPr/>
            </p:nvSpPr>
            <p:spPr>
              <a:xfrm>
                <a:off x="8867978" y="3112523"/>
                <a:ext cx="1862625" cy="746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fr-FR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F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fr-FR" sz="26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8D220-165D-4AAA-908B-9758A2CE0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978" y="3112523"/>
                <a:ext cx="1862625" cy="7465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Description de l'image Avogadro Amedeo.jpg.">
            <a:extLst>
              <a:ext uri="{FF2B5EF4-FFF2-40B4-BE49-F238E27FC236}">
                <a16:creationId xmlns:a16="http://schemas.microsoft.com/office/drawing/2014/main" id="{7B7AD7BF-3FD1-4040-8D13-EAE6F4D1B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109" y="2811617"/>
            <a:ext cx="2570512" cy="311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E1EE58F8-6005-48F9-80F0-37D5D33AC098}"/>
                  </a:ext>
                </a:extLst>
              </p:cNvPr>
              <p:cNvSpPr txBox="1"/>
              <p:nvPr/>
            </p:nvSpPr>
            <p:spPr>
              <a:xfrm>
                <a:off x="2397495" y="4706961"/>
                <a:ext cx="1858009" cy="7491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fr-FR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fr-F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fr-FR" sz="26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E1EE58F8-6005-48F9-80F0-37D5D33AC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495" y="4706961"/>
                <a:ext cx="1858009" cy="7491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75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EB45957-9E0E-4E24-A124-CDC926F2CFE5}"/>
              </a:ext>
            </a:extLst>
          </p:cNvPr>
          <p:cNvSpPr txBox="1"/>
          <p:nvPr/>
        </p:nvSpPr>
        <p:spPr>
          <a:xfrm>
            <a:off x="4221545" y="1320159"/>
            <a:ext cx="3748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+mj-lt"/>
              </a:rPr>
              <a:t>Loi de Boyle-Mariotte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8D3A339-E222-4CB8-862C-A41F3F9E140F}"/>
              </a:ext>
            </a:extLst>
          </p:cNvPr>
          <p:cNvSpPr txBox="1"/>
          <p:nvPr/>
        </p:nvSpPr>
        <p:spPr>
          <a:xfrm>
            <a:off x="643125" y="2179819"/>
            <a:ext cx="2486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+mj-lt"/>
              </a:rPr>
              <a:t>Loi de Charles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4E9389D-FDCA-494E-BC39-A4BA1353AF3A}"/>
              </a:ext>
            </a:extLst>
          </p:cNvPr>
          <p:cNvSpPr txBox="1"/>
          <p:nvPr/>
        </p:nvSpPr>
        <p:spPr>
          <a:xfrm>
            <a:off x="8256241" y="2414154"/>
            <a:ext cx="3086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+mj-lt"/>
              </a:rPr>
              <a:t>Loi de Gay-Lussac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B8713AD-FAC6-409C-8518-247089DE7749}"/>
              </a:ext>
            </a:extLst>
          </p:cNvPr>
          <p:cNvSpPr txBox="1"/>
          <p:nvPr/>
        </p:nvSpPr>
        <p:spPr>
          <a:xfrm>
            <a:off x="2108917" y="4005065"/>
            <a:ext cx="2570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+mj-lt"/>
              </a:rPr>
              <a:t>Loi d’Avogadro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95C22B-A59F-4611-B4BF-EA7DFDA9B41F}"/>
              </a:ext>
            </a:extLst>
          </p:cNvPr>
          <p:cNvSpPr txBox="1">
            <a:spLocks/>
          </p:cNvSpPr>
          <p:nvPr/>
        </p:nvSpPr>
        <p:spPr>
          <a:xfrm>
            <a:off x="767370" y="490024"/>
            <a:ext cx="10055781" cy="721024"/>
          </a:xfrm>
          <a:prstGeom prst="rect">
            <a:avLst/>
          </a:prstGeom>
        </p:spPr>
        <p:txBody>
          <a:bodyPr/>
          <a:lstStyle>
            <a:lvl1pPr algn="l" defTabSz="914126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799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Lois des gaz « historiques 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E08CCF38-2A7F-4711-A152-0B72F8CF4521}"/>
                  </a:ext>
                </a:extLst>
              </p:cNvPr>
              <p:cNvSpPr txBox="1"/>
              <p:nvPr/>
            </p:nvSpPr>
            <p:spPr>
              <a:xfrm>
                <a:off x="4983764" y="2014043"/>
                <a:ext cx="205287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600" i="1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fr-FR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fr-FR" sz="2600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E08CCF38-2A7F-4711-A152-0B72F8CF4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764" y="2014043"/>
                <a:ext cx="2052870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CEFD180-CC52-4C64-8B1D-2380870DDC51}"/>
                  </a:ext>
                </a:extLst>
              </p:cNvPr>
              <p:cNvSpPr txBox="1"/>
              <p:nvPr/>
            </p:nvSpPr>
            <p:spPr>
              <a:xfrm>
                <a:off x="955101" y="2811617"/>
                <a:ext cx="1862626" cy="746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fr-FR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fr-FR" sz="26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CEFD180-CC52-4C64-8B1D-2380870DD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01" y="2811617"/>
                <a:ext cx="1862626" cy="7465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8D220-165D-4AAA-908B-9758A2CE0BE7}"/>
                  </a:ext>
                </a:extLst>
              </p:cNvPr>
              <p:cNvSpPr txBox="1"/>
              <p:nvPr/>
            </p:nvSpPr>
            <p:spPr>
              <a:xfrm>
                <a:off x="8867978" y="3112523"/>
                <a:ext cx="1862625" cy="746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fr-FR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F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fr-FR" sz="26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8D220-165D-4AAA-908B-9758A2CE0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978" y="3112523"/>
                <a:ext cx="1862625" cy="7465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E1EE58F8-6005-48F9-80F0-37D5D33AC098}"/>
                  </a:ext>
                </a:extLst>
              </p:cNvPr>
              <p:cNvSpPr txBox="1"/>
              <p:nvPr/>
            </p:nvSpPr>
            <p:spPr>
              <a:xfrm>
                <a:off x="2397495" y="4706961"/>
                <a:ext cx="1858009" cy="7491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fr-FR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fr-F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fr-FR" sz="26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E1EE58F8-6005-48F9-80F0-37D5D33AC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495" y="4706961"/>
                <a:ext cx="1858009" cy="7491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326D4DB-D06B-42B9-B95B-A7510AF97676}"/>
                  </a:ext>
                </a:extLst>
              </p:cNvPr>
              <p:cNvSpPr txBox="1"/>
              <p:nvPr/>
            </p:nvSpPr>
            <p:spPr>
              <a:xfrm>
                <a:off x="6496233" y="5019752"/>
                <a:ext cx="2615139" cy="6939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fr-FR" sz="4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fr-FR" sz="4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𝑃𝑉</m:t>
                          </m:r>
                          <m:r>
                            <a:rPr lang="fr-FR" sz="4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4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𝑛𝑅𝑇</m:t>
                          </m:r>
                        </m:e>
                      </m:borderBox>
                    </m:oMath>
                  </m:oMathPara>
                </a14:m>
                <a:endParaRPr lang="fr-FR" sz="4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326D4DB-D06B-42B9-B95B-A7510AF97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233" y="5019752"/>
                <a:ext cx="2615139" cy="6939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ZoneTexte 16">
            <a:extLst>
              <a:ext uri="{FF2B5EF4-FFF2-40B4-BE49-F238E27FC236}">
                <a16:creationId xmlns:a16="http://schemas.microsoft.com/office/drawing/2014/main" id="{2B95845F-6759-4A8E-969C-BAEB23D0E239}"/>
              </a:ext>
            </a:extLst>
          </p:cNvPr>
          <p:cNvSpPr txBox="1"/>
          <p:nvPr/>
        </p:nvSpPr>
        <p:spPr>
          <a:xfrm>
            <a:off x="5962560" y="4392539"/>
            <a:ext cx="3682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Loi des gaz parfaits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6552414B-7327-49A0-8061-81A31DD4A27B}"/>
              </a:ext>
            </a:extLst>
          </p:cNvPr>
          <p:cNvSpPr/>
          <p:nvPr/>
        </p:nvSpPr>
        <p:spPr>
          <a:xfrm>
            <a:off x="5795259" y="4392538"/>
            <a:ext cx="3999248" cy="148473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68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D1C4A0-FA80-42B7-9718-5F80CD7FD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Comportement des gaz réels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EAC6C66-38DB-47BF-ABBA-F6A01F13C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024" y="1988841"/>
            <a:ext cx="8064896" cy="3787439"/>
          </a:xfrm>
        </p:spPr>
      </p:pic>
    </p:spTree>
    <p:extLst>
      <p:ext uri="{BB962C8B-B14F-4D97-AF65-F5344CB8AC3E}">
        <p14:creationId xmlns:p14="http://schemas.microsoft.com/office/powerpoint/2010/main" val="45840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BE1A9-B63D-410C-858A-9F302C287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Détente de Joule-Thomson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1D4E73-9799-4F1F-9B15-E2D195919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791" y="2132856"/>
            <a:ext cx="8894418" cy="317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5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786457D5-8BEA-4127-91EB-FFE8B5D17540}"/>
              </a:ext>
            </a:extLst>
          </p:cNvPr>
          <p:cNvGrpSpPr/>
          <p:nvPr/>
        </p:nvGrpSpPr>
        <p:grpSpPr>
          <a:xfrm>
            <a:off x="2855640" y="82259"/>
            <a:ext cx="5808164" cy="6238307"/>
            <a:chOff x="2854052" y="330357"/>
            <a:chExt cx="5808164" cy="6238307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C6B92231-6714-4CC2-A7C7-160807855A95}"/>
                </a:ext>
              </a:extLst>
            </p:cNvPr>
            <p:cNvGrpSpPr/>
            <p:nvPr/>
          </p:nvGrpSpPr>
          <p:grpSpPr>
            <a:xfrm>
              <a:off x="2854052" y="330357"/>
              <a:ext cx="5808164" cy="6238307"/>
              <a:chOff x="2854052" y="330357"/>
              <a:chExt cx="5808164" cy="6238307"/>
            </a:xfrm>
          </p:grpSpPr>
          <p:pic>
            <p:nvPicPr>
              <p:cNvPr id="5" name="Image 4">
                <a:extLst>
                  <a:ext uri="{FF2B5EF4-FFF2-40B4-BE49-F238E27FC236}">
                    <a16:creationId xmlns:a16="http://schemas.microsoft.com/office/drawing/2014/main" id="{A508ABA3-5AD6-4324-BD80-4BF185D63A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2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4052" y="330357"/>
                <a:ext cx="5808164" cy="3052184"/>
              </a:xfrm>
              <a:prstGeom prst="rect">
                <a:avLst/>
              </a:prstGeom>
            </p:spPr>
          </p:pic>
          <p:pic>
            <p:nvPicPr>
              <p:cNvPr id="7" name="Image 6">
                <a:extLst>
                  <a:ext uri="{FF2B5EF4-FFF2-40B4-BE49-F238E27FC236}">
                    <a16:creationId xmlns:a16="http://schemas.microsoft.com/office/drawing/2014/main" id="{8ECDD413-B655-46FF-BB15-08DFCD3624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2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4052" y="3356992"/>
                <a:ext cx="5808164" cy="3211672"/>
              </a:xfrm>
              <a:prstGeom prst="rect">
                <a:avLst/>
              </a:prstGeom>
            </p:spPr>
          </p:pic>
        </p:grp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09F152CA-763E-4CAA-B508-269373164A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762" t="60275" r="17080" b="35241"/>
            <a:stretch/>
          </p:blipFill>
          <p:spPr>
            <a:xfrm>
              <a:off x="6958508" y="5013176"/>
              <a:ext cx="360040" cy="288032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826503A7-0984-46DC-B8EF-4245540701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762" t="60275" r="17080" b="35241"/>
            <a:stretch/>
          </p:blipFill>
          <p:spPr>
            <a:xfrm>
              <a:off x="6934272" y="4437112"/>
              <a:ext cx="360040" cy="288032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804E2428-0A2D-4F7E-B5E4-1609AFF82B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31" t="71522" r="71630" b="24703"/>
            <a:stretch/>
          </p:blipFill>
          <p:spPr>
            <a:xfrm>
              <a:off x="3961154" y="2204864"/>
              <a:ext cx="216024" cy="288033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44A70D9C-4B95-4376-AC5A-3AF691DA0A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31" t="71522" r="71630" b="24703"/>
            <a:stretch/>
          </p:blipFill>
          <p:spPr>
            <a:xfrm>
              <a:off x="3949162" y="1627334"/>
              <a:ext cx="216024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165370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546</TotalTime>
  <Words>182</Words>
  <Application>Microsoft Office PowerPoint</Application>
  <PresentationFormat>Grand écran</PresentationFormat>
  <Paragraphs>48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Cambria</vt:lpstr>
      <vt:lpstr>Cambria Math</vt:lpstr>
      <vt:lpstr>Rétrospective</vt:lpstr>
      <vt:lpstr>Gaz réels, gaz parfait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Comportement des gaz réels</vt:lpstr>
      <vt:lpstr>Détente de Joule-Thomson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Deuxième coefficient du viriel B_2 (T)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Roussille</dc:creator>
  <cp:lastModifiedBy>Hugo Roussille</cp:lastModifiedBy>
  <cp:revision>28</cp:revision>
  <dcterms:created xsi:type="dcterms:W3CDTF">2019-01-08T19:32:47Z</dcterms:created>
  <dcterms:modified xsi:type="dcterms:W3CDTF">2019-06-18T10:05:43Z</dcterms:modified>
</cp:coreProperties>
</file>