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6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327774-1B84-44F5-A0C2-062F40310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906A9B-7BC2-4B4C-BB9F-3C9AE010EF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7ED77-0E8C-446C-A7EC-B7ABA3D4DBE4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03B69B-1C3B-4EBB-A006-39C4B56F0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A376E2-A7A1-4B59-91FF-523291D19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6E33-7273-4D80-A6AD-737C4BE36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393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15FDF-D88B-42B9-B882-66C7E5903E07}" type="datetimeFigureOut">
              <a:rPr lang="fr-FR" smtClean="0"/>
              <a:t>14/06/2019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E72E-88D3-456B-B685-1D27B081DB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1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6D04-5EE1-457C-9885-BF9C9D47C0A9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39-C1FD-4699-82E3-433F4443EE20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8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33C8-A2CD-4D38-8D63-AFDAAB18F1AF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6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254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57745"/>
            <a:ext cx="10058400" cy="45113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9DD521-5AA6-4895-8AAE-16A9209C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CBFA-D7B9-45DB-A2C2-5DA69A3D7220}" type="datetime1">
              <a:rPr lang="fr-FR" smtClean="0"/>
              <a:t>14/06/2019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8EA220-647E-4668-847D-891D4AD7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3AC372-4AA6-4E92-9A40-7EC44AC4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7B07-1508-42AA-B295-75C6F6B3C15E}" type="datetime1">
              <a:rPr lang="fr-FR" smtClean="0"/>
              <a:t>14/06/2019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F801-1EF9-4B4F-8545-43AB7FE5A89A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6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E6A-06D6-48E7-AC30-AD148672355E}" type="datetime1">
              <a:rPr lang="fr-FR" smtClean="0"/>
              <a:t>14/06/2019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0291-E6BA-4AB2-83BF-4F0C6F2FE1A7}" type="datetime1">
              <a:rPr lang="fr-FR" smtClean="0"/>
              <a:t>14/06/2019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37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B4FB-B029-4733-B236-1403F11307EA}" type="datetime1">
              <a:rPr lang="fr-FR" smtClean="0"/>
              <a:t>14/06/2019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0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F68A57-0FB6-4DC1-AFBF-98CB3B0B9C99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4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5B22-A210-46AC-92E1-9EC6742411DB}" type="datetime1">
              <a:rPr lang="fr-FR" smtClean="0"/>
              <a:t>14/06/2019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54989"/>
            <a:ext cx="10058400" cy="953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2107"/>
            <a:ext cx="10058400" cy="45269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0FEC9-6DAC-4F66-B242-8520EDA7BD0A}" type="datetime1">
              <a:rPr lang="fr-FR" smtClean="0"/>
              <a:t>14/06/2019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7AFEE4-4C3C-4D7F-ACF3-52DE8213F0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252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9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8848B-C8B5-44A3-9CE2-2FBAFC7D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828799"/>
            <a:ext cx="11091949" cy="2290749"/>
          </a:xfrm>
        </p:spPr>
        <p:txBody>
          <a:bodyPr>
            <a:normAutofit/>
          </a:bodyPr>
          <a:lstStyle/>
          <a:p>
            <a:r>
              <a:rPr lang="fr-FR" sz="7500" dirty="0"/>
              <a:t>Machines thermiques réelles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45822-C6CB-4EB1-8093-88439FA32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2019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471B82-DF51-4C7A-8BA8-A586C0CC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C2C4084-87AC-4A11-B85B-DF4179C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398301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096D9-40AE-4982-A138-FFF7740D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Raveau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701CF-4F47-43A1-92E6-0B883D57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83E47D-220D-4164-A6AE-47910CBD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30925F-C4FC-4288-88C3-026F22EFB9D1}"/>
              </a:ext>
            </a:extLst>
          </p:cNvPr>
          <p:cNvSpPr txBox="1"/>
          <p:nvPr/>
        </p:nvSpPr>
        <p:spPr>
          <a:xfrm>
            <a:off x="191386" y="2505670"/>
            <a:ext cx="48228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fr-FR" sz="2400" dirty="0"/>
              <a:t>Moteur</a:t>
            </a:r>
          </a:p>
          <a:p>
            <a:pPr marL="342900" indent="-342900">
              <a:buFont typeface="+mj-lt"/>
              <a:buAutoNum type="arabicParenR"/>
            </a:pPr>
            <a:r>
              <a:rPr lang="fr-FR" sz="2400" dirty="0"/>
              <a:t>Radiateur type convection forcée</a:t>
            </a:r>
          </a:p>
          <a:p>
            <a:pPr marL="342900" indent="-342900">
              <a:buFont typeface="+mj-lt"/>
              <a:buAutoNum type="arabicParenR"/>
            </a:pPr>
            <a:r>
              <a:rPr lang="fr-FR" sz="2400" dirty="0"/>
              <a:t>Radiateur</a:t>
            </a:r>
          </a:p>
          <a:p>
            <a:pPr marL="342900" indent="-342900">
              <a:buFont typeface="+mj-lt"/>
              <a:buAutoNum type="arabicParenR"/>
            </a:pPr>
            <a:r>
              <a:rPr lang="fr-FR" sz="2400" dirty="0"/>
              <a:t>Machine frigorifique</a:t>
            </a:r>
          </a:p>
          <a:p>
            <a:pPr marL="342900" indent="-342900">
              <a:buFont typeface="+mj-lt"/>
              <a:buAutoNum type="arabicParenR"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B083574-CCB7-40E9-88E0-2B4B672A2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27" y="1363352"/>
            <a:ext cx="6363314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3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DF3E9-7765-4BFD-AF73-7D75A728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d’un réfrigérateur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5FCC4D-C2F2-4AE7-9C88-CDE35460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D8005D-206D-4D98-A3B9-CE71D160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EE4-4C3C-4D7F-ACF3-52DE8213F040}" type="slidenum">
              <a:rPr lang="fr-FR" smtClean="0"/>
              <a:t>3</a:t>
            </a:fld>
            <a:endParaRPr lang="fr-FR"/>
          </a:p>
        </p:txBody>
      </p:sp>
      <p:pic>
        <p:nvPicPr>
          <p:cNvPr id="12" name="Espace réservé du contenu 13">
            <a:extLst>
              <a:ext uri="{FF2B5EF4-FFF2-40B4-BE49-F238E27FC236}">
                <a16:creationId xmlns:a16="http://schemas.microsoft.com/office/drawing/2014/main" id="{A18A9072-7E56-4AC2-B900-E0DFF07A6FF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656" y="1313044"/>
            <a:ext cx="6142687" cy="4962843"/>
          </a:xfrm>
          <a:prstGeom prst="rect">
            <a:avLst/>
          </a:prstGeom>
        </p:spPr>
      </p:pic>
      <p:sp>
        <p:nvSpPr>
          <p:cNvPr id="13" name="ZoneTexte 4">
            <a:extLst>
              <a:ext uri="{FF2B5EF4-FFF2-40B4-BE49-F238E27FC236}">
                <a16:creationId xmlns:a16="http://schemas.microsoft.com/office/drawing/2014/main" id="{7A80ADD9-82E9-4691-9FF2-41202680285B}"/>
              </a:ext>
            </a:extLst>
          </p:cNvPr>
          <p:cNvSpPr txBox="1"/>
          <p:nvPr/>
        </p:nvSpPr>
        <p:spPr>
          <a:xfrm>
            <a:off x="8482271" y="5068878"/>
            <a:ext cx="439479" cy="70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5ACE67C7-37FE-43AC-B43A-FFA36810FC68}"/>
              </a:ext>
            </a:extLst>
          </p:cNvPr>
          <p:cNvSpPr txBox="1"/>
          <p:nvPr/>
        </p:nvSpPr>
        <p:spPr>
          <a:xfrm>
            <a:off x="3746130" y="5422821"/>
            <a:ext cx="439479" cy="70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6FFB8AB2-4021-40A7-AAE5-56323AC8B9B1}"/>
              </a:ext>
            </a:extLst>
          </p:cNvPr>
          <p:cNvSpPr txBox="1"/>
          <p:nvPr/>
        </p:nvSpPr>
        <p:spPr>
          <a:xfrm>
            <a:off x="4310675" y="1421924"/>
            <a:ext cx="439479" cy="70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fr-FR" sz="4000" kern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1" name="ZoneTexte 7">
            <a:extLst>
              <a:ext uri="{FF2B5EF4-FFF2-40B4-BE49-F238E27FC236}">
                <a16:creationId xmlns:a16="http://schemas.microsoft.com/office/drawing/2014/main" id="{64DA9DA2-3753-43D8-AC4F-348B528F4D24}"/>
              </a:ext>
            </a:extLst>
          </p:cNvPr>
          <p:cNvSpPr txBox="1"/>
          <p:nvPr/>
        </p:nvSpPr>
        <p:spPr>
          <a:xfrm>
            <a:off x="8605067" y="1867521"/>
            <a:ext cx="439479" cy="70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22" name="ZoneTexte 10">
            <a:extLst>
              <a:ext uri="{FF2B5EF4-FFF2-40B4-BE49-F238E27FC236}">
                <a16:creationId xmlns:a16="http://schemas.microsoft.com/office/drawing/2014/main" id="{66F8063C-AEA1-47F8-8EFB-8EE6FC12D96E}"/>
              </a:ext>
            </a:extLst>
          </p:cNvPr>
          <p:cNvSpPr txBox="1"/>
          <p:nvPr/>
        </p:nvSpPr>
        <p:spPr>
          <a:xfrm>
            <a:off x="6866680" y="3998611"/>
            <a:ext cx="799899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- 18 °C</a:t>
            </a:r>
          </a:p>
          <a:p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- 30 °C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0,85 bar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9F3B1A-EEF7-4B66-A76E-E8337F7D7B86}"/>
              </a:ext>
            </a:extLst>
          </p:cNvPr>
          <p:cNvSpPr/>
          <p:nvPr/>
        </p:nvSpPr>
        <p:spPr>
          <a:xfrm>
            <a:off x="7391684" y="3721612"/>
            <a:ext cx="68961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0,85 bar</a:t>
            </a:r>
          </a:p>
        </p:txBody>
      </p:sp>
      <p:sp>
        <p:nvSpPr>
          <p:cNvPr id="24" name="ZoneTexte 12">
            <a:extLst>
              <a:ext uri="{FF2B5EF4-FFF2-40B4-BE49-F238E27FC236}">
                <a16:creationId xmlns:a16="http://schemas.microsoft.com/office/drawing/2014/main" id="{2A34D5B3-3F45-4D27-A925-E331128D2C61}"/>
              </a:ext>
            </a:extLst>
          </p:cNvPr>
          <p:cNvSpPr txBox="1"/>
          <p:nvPr/>
        </p:nvSpPr>
        <p:spPr>
          <a:xfrm>
            <a:off x="7680320" y="1328399"/>
            <a:ext cx="80195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20°C</a:t>
            </a:r>
          </a:p>
          <a:p>
            <a:r>
              <a:rPr lang="fr-F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40 °C</a:t>
            </a:r>
          </a:p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10,2 bar</a:t>
            </a:r>
          </a:p>
        </p:txBody>
      </p:sp>
      <p:sp>
        <p:nvSpPr>
          <p:cNvPr id="25" name="ZoneTexte 13">
            <a:extLst>
              <a:ext uri="{FF2B5EF4-FFF2-40B4-BE49-F238E27FC236}">
                <a16:creationId xmlns:a16="http://schemas.microsoft.com/office/drawing/2014/main" id="{9ED6A0F6-5E23-4843-81D0-AD135ED2D581}"/>
              </a:ext>
            </a:extLst>
          </p:cNvPr>
          <p:cNvSpPr txBox="1"/>
          <p:nvPr/>
        </p:nvSpPr>
        <p:spPr>
          <a:xfrm>
            <a:off x="4842488" y="3161971"/>
            <a:ext cx="50494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10,2 bar</a:t>
            </a:r>
          </a:p>
        </p:txBody>
      </p:sp>
      <p:sp>
        <p:nvSpPr>
          <p:cNvPr id="26" name="ZoneTexte 14">
            <a:extLst>
              <a:ext uri="{FF2B5EF4-FFF2-40B4-BE49-F238E27FC236}">
                <a16:creationId xmlns:a16="http://schemas.microsoft.com/office/drawing/2014/main" id="{C4E411B6-1607-4FAB-828D-7CD24ED564D4}"/>
              </a:ext>
            </a:extLst>
          </p:cNvPr>
          <p:cNvSpPr txBox="1"/>
          <p:nvPr/>
        </p:nvSpPr>
        <p:spPr>
          <a:xfrm>
            <a:off x="7391684" y="3190597"/>
            <a:ext cx="50494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10,2 bar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851FF6-ABDF-4455-8AC1-129D514FE101}"/>
              </a:ext>
            </a:extLst>
          </p:cNvPr>
          <p:cNvSpPr/>
          <p:nvPr/>
        </p:nvSpPr>
        <p:spPr>
          <a:xfrm>
            <a:off x="4185609" y="4086434"/>
            <a:ext cx="68961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0,85 bar</a:t>
            </a:r>
          </a:p>
        </p:txBody>
      </p:sp>
    </p:spTree>
    <p:extLst>
      <p:ext uri="{BB962C8B-B14F-4D97-AF65-F5344CB8AC3E}">
        <p14:creationId xmlns:p14="http://schemas.microsoft.com/office/powerpoint/2010/main" val="22898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7DCE8EF2-6FEB-419E-B31D-65BD4B8D2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63" y="258418"/>
            <a:ext cx="8921162" cy="5774634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46920DA2-2EB0-47E7-8963-3D99C1A9D627}"/>
              </a:ext>
            </a:extLst>
          </p:cNvPr>
          <p:cNvGrpSpPr/>
          <p:nvPr/>
        </p:nvGrpSpPr>
        <p:grpSpPr>
          <a:xfrm>
            <a:off x="4872350" y="1826350"/>
            <a:ext cx="4926735" cy="3441215"/>
            <a:chOff x="4741688" y="1826350"/>
            <a:chExt cx="4926735" cy="344121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C54B2D6-75D7-47FB-9C67-B0DD48AFC3E2}"/>
                </a:ext>
              </a:extLst>
            </p:cNvPr>
            <p:cNvSpPr txBox="1"/>
            <p:nvPr/>
          </p:nvSpPr>
          <p:spPr>
            <a:xfrm>
              <a:off x="4843750" y="4744345"/>
              <a:ext cx="389629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kern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0C6AA6C-9963-4E2F-AB4C-2269C2C42A66}"/>
                </a:ext>
              </a:extLst>
            </p:cNvPr>
            <p:cNvSpPr txBox="1"/>
            <p:nvPr/>
          </p:nvSpPr>
          <p:spPr>
            <a:xfrm>
              <a:off x="8396291" y="4731856"/>
              <a:ext cx="389629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kern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A71712C-DC9E-4B57-9CFF-9C1435214BA1}"/>
                </a:ext>
              </a:extLst>
            </p:cNvPr>
            <p:cNvSpPr txBox="1"/>
            <p:nvPr/>
          </p:nvSpPr>
          <p:spPr>
            <a:xfrm>
              <a:off x="9278794" y="1863738"/>
              <a:ext cx="389629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kern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57323A2-3CBC-423E-A781-FEAB4EF2E3DF}"/>
                </a:ext>
              </a:extLst>
            </p:cNvPr>
            <p:cNvSpPr txBox="1"/>
            <p:nvPr/>
          </p:nvSpPr>
          <p:spPr>
            <a:xfrm>
              <a:off x="4741688" y="1826350"/>
              <a:ext cx="389629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kern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BA74EDB-6C2F-4117-800C-3B41EB5ED982}"/>
                </a:ext>
              </a:extLst>
            </p:cNvPr>
            <p:cNvSpPr txBox="1"/>
            <p:nvPr/>
          </p:nvSpPr>
          <p:spPr>
            <a:xfrm rot="17369271">
              <a:off x="7943281" y="343190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kern="120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Compresseur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48D6064-AF03-4CE9-B318-0BDE2571308D}"/>
                </a:ext>
              </a:extLst>
            </p:cNvPr>
            <p:cNvSpPr txBox="1"/>
            <p:nvPr/>
          </p:nvSpPr>
          <p:spPr>
            <a:xfrm>
              <a:off x="6567491" y="1903294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kern="120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Condenseur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ADDF867-6748-4DA1-889B-B0DF766E787E}"/>
                </a:ext>
              </a:extLst>
            </p:cNvPr>
            <p:cNvSpPr txBox="1"/>
            <p:nvPr/>
          </p:nvSpPr>
          <p:spPr>
            <a:xfrm rot="16200000">
              <a:off x="4210067" y="313090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1" kern="120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Détendeur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2E2F90D-AAE1-442D-8D53-42CF8506A4F5}"/>
                </a:ext>
              </a:extLst>
            </p:cNvPr>
            <p:cNvSpPr txBox="1"/>
            <p:nvPr/>
          </p:nvSpPr>
          <p:spPr>
            <a:xfrm>
              <a:off x="6142189" y="4547190"/>
              <a:ext cx="1339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accent1"/>
                  </a:solidFill>
                </a:rPr>
                <a:t>Évaporateur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au 13">
                <a:extLst>
                  <a:ext uri="{FF2B5EF4-FFF2-40B4-BE49-F238E27FC236}">
                    <a16:creationId xmlns:a16="http://schemas.microsoft.com/office/drawing/2014/main" id="{E0C44A58-F3E3-42C1-9049-75BD9B193F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243" y="973698"/>
              <a:ext cx="2784203" cy="407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714">
                      <a:extLst>
                        <a:ext uri="{9D8B030D-6E8A-4147-A177-3AD203B41FA5}">
                          <a16:colId xmlns:a16="http://schemas.microsoft.com/office/drawing/2014/main" val="1429878509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4584627"/>
                        </a:ext>
                      </a:extLst>
                    </a:gridCol>
                    <a:gridCol w="1339576">
                      <a:extLst>
                        <a:ext uri="{9D8B030D-6E8A-4147-A177-3AD203B41FA5}">
                          <a16:colId xmlns:a16="http://schemas.microsoft.com/office/drawing/2014/main" val="998611233"/>
                        </a:ext>
                      </a:extLst>
                    </a:gridCol>
                  </a:tblGrid>
                  <a:tr h="8142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fr-FR" sz="2400" dirty="0"/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i="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160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i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p>
                                    <m:r>
                                      <a:rPr lang="fr-FR" sz="16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fr-FR" sz="2400" i="1" dirty="0"/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p>
                                    <m:r>
                                      <a:rPr lang="fr-FR" sz="16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fr-FR" sz="16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2692979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71101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1,78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9078602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1,78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6225496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7524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au 13">
                <a:extLst>
                  <a:ext uri="{FF2B5EF4-FFF2-40B4-BE49-F238E27FC236}">
                    <a16:creationId xmlns:a16="http://schemas.microsoft.com/office/drawing/2014/main" id="{E0C44A58-F3E3-42C1-9049-75BD9B193F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36941"/>
                  </p:ext>
                </p:extLst>
              </p:nvPr>
            </p:nvGraphicFramePr>
            <p:xfrm>
              <a:off x="46243" y="973698"/>
              <a:ext cx="2784203" cy="407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714">
                      <a:extLst>
                        <a:ext uri="{9D8B030D-6E8A-4147-A177-3AD203B41FA5}">
                          <a16:colId xmlns:a16="http://schemas.microsoft.com/office/drawing/2014/main" val="1429878509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4584627"/>
                        </a:ext>
                      </a:extLst>
                    </a:gridCol>
                    <a:gridCol w="1339576">
                      <a:extLst>
                        <a:ext uri="{9D8B030D-6E8A-4147-A177-3AD203B41FA5}">
                          <a16:colId xmlns:a16="http://schemas.microsoft.com/office/drawing/2014/main" val="998611233"/>
                        </a:ext>
                      </a:extLst>
                    </a:gridCol>
                  </a:tblGrid>
                  <a:tr h="8142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732" t="-746" r="-136585" b="-4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636" t="-746" r="-1818" b="-4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2692979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71101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1,78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9078602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1,78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6225496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75242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Espace réservé du pied de page 3">
            <a:extLst>
              <a:ext uri="{FF2B5EF4-FFF2-40B4-BE49-F238E27FC236}">
                <a16:creationId xmlns:a16="http://schemas.microsoft.com/office/drawing/2014/main" id="{2D875366-AEF6-4CBF-9F34-688F161F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6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4C692E-B068-4D7E-90EF-33755799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05" y="288234"/>
            <a:ext cx="8902536" cy="5764697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46920DA2-2EB0-47E7-8963-3D99C1A9D627}"/>
              </a:ext>
            </a:extLst>
          </p:cNvPr>
          <p:cNvGrpSpPr/>
          <p:nvPr/>
        </p:nvGrpSpPr>
        <p:grpSpPr>
          <a:xfrm>
            <a:off x="4872350" y="1810407"/>
            <a:ext cx="5104691" cy="3457158"/>
            <a:chOff x="4741688" y="1810407"/>
            <a:chExt cx="5104691" cy="345715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C54B2D6-75D7-47FB-9C67-B0DD48AFC3E2}"/>
                </a:ext>
              </a:extLst>
            </p:cNvPr>
            <p:cNvSpPr txBox="1"/>
            <p:nvPr/>
          </p:nvSpPr>
          <p:spPr>
            <a:xfrm>
              <a:off x="4843750" y="4744345"/>
              <a:ext cx="389629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kern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0C6AA6C-9963-4E2F-AB4C-2269C2C42A66}"/>
                </a:ext>
              </a:extLst>
            </p:cNvPr>
            <p:cNvSpPr txBox="1"/>
            <p:nvPr/>
          </p:nvSpPr>
          <p:spPr>
            <a:xfrm>
              <a:off x="8396291" y="4731856"/>
              <a:ext cx="389629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kern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A71712C-DC9E-4B57-9CFF-9C1435214BA1}"/>
                </a:ext>
              </a:extLst>
            </p:cNvPr>
            <p:cNvSpPr txBox="1"/>
            <p:nvPr/>
          </p:nvSpPr>
          <p:spPr>
            <a:xfrm>
              <a:off x="9456750" y="1810407"/>
              <a:ext cx="389629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kern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57323A2-3CBC-423E-A781-FEAB4EF2E3DF}"/>
                </a:ext>
              </a:extLst>
            </p:cNvPr>
            <p:cNvSpPr txBox="1"/>
            <p:nvPr/>
          </p:nvSpPr>
          <p:spPr>
            <a:xfrm>
              <a:off x="4741688" y="1826350"/>
              <a:ext cx="389629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kern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au 13">
                <a:extLst>
                  <a:ext uri="{FF2B5EF4-FFF2-40B4-BE49-F238E27FC236}">
                    <a16:creationId xmlns:a16="http://schemas.microsoft.com/office/drawing/2014/main" id="{E0C44A58-F3E3-42C1-9049-75BD9B193F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243" y="973698"/>
              <a:ext cx="2784203" cy="407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714">
                      <a:extLst>
                        <a:ext uri="{9D8B030D-6E8A-4147-A177-3AD203B41FA5}">
                          <a16:colId xmlns:a16="http://schemas.microsoft.com/office/drawing/2014/main" val="1429878509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4584627"/>
                        </a:ext>
                      </a:extLst>
                    </a:gridCol>
                    <a:gridCol w="1339576">
                      <a:extLst>
                        <a:ext uri="{9D8B030D-6E8A-4147-A177-3AD203B41FA5}">
                          <a16:colId xmlns:a16="http://schemas.microsoft.com/office/drawing/2014/main" val="998611233"/>
                        </a:ext>
                      </a:extLst>
                    </a:gridCol>
                  </a:tblGrid>
                  <a:tr h="8142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fr-FR" sz="2400" dirty="0"/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i="0" smtClean="0">
                                    <a:latin typeface="Cambria Math" panose="02040503050406030204" pitchFamily="18" charset="0"/>
                                  </a:rPr>
                                  <m:t>kJ</m:t>
                                </m:r>
                                <m:r>
                                  <a:rPr lang="fr-FR" sz="160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p>
                                  <m:sSup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i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p>
                                    <m:r>
                                      <a:rPr lang="fr-FR" sz="16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fr-FR" sz="2400" i="1" dirty="0"/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60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p>
                                    <m:r>
                                      <a:rPr lang="fr-FR" sz="16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fr-FR" sz="16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2692979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71101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1,78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9078602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i="1" dirty="0"/>
                            <a:t>451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i="1" dirty="0"/>
                            <a:t>1,81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6225496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7524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au 13">
                <a:extLst>
                  <a:ext uri="{FF2B5EF4-FFF2-40B4-BE49-F238E27FC236}">
                    <a16:creationId xmlns:a16="http://schemas.microsoft.com/office/drawing/2014/main" id="{E0C44A58-F3E3-42C1-9049-75BD9B193F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173732"/>
                  </p:ext>
                </p:extLst>
              </p:nvPr>
            </p:nvGraphicFramePr>
            <p:xfrm>
              <a:off x="46243" y="973698"/>
              <a:ext cx="2784203" cy="407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714">
                      <a:extLst>
                        <a:ext uri="{9D8B030D-6E8A-4147-A177-3AD203B41FA5}">
                          <a16:colId xmlns:a16="http://schemas.microsoft.com/office/drawing/2014/main" val="1429878509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4584627"/>
                        </a:ext>
                      </a:extLst>
                    </a:gridCol>
                    <a:gridCol w="1339576">
                      <a:extLst>
                        <a:ext uri="{9D8B030D-6E8A-4147-A177-3AD203B41FA5}">
                          <a16:colId xmlns:a16="http://schemas.microsoft.com/office/drawing/2014/main" val="998611233"/>
                        </a:ext>
                      </a:extLst>
                    </a:gridCol>
                  </a:tblGrid>
                  <a:tr h="8142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732" t="-746" r="-136585" b="-400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636" t="-746" r="-1818" b="-4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2692979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71101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1,78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9078602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i="1" dirty="0"/>
                            <a:t>451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i="1" dirty="0"/>
                            <a:t>1,81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6225496"/>
                      </a:ext>
                    </a:extLst>
                  </a:tr>
                  <a:tr h="814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1,14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75242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D0DF5D20-1DFE-48E0-BEA0-E8E85B44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1415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1657</TotalTime>
  <Words>130</Words>
  <Application>Microsoft Office PowerPoint</Application>
  <PresentationFormat>Grand écran</PresentationFormat>
  <Paragraphs>74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Times New Roman</vt:lpstr>
      <vt:lpstr>Rétrospective</vt:lpstr>
      <vt:lpstr>Machines thermiques réelles</vt:lpstr>
      <vt:lpstr>Diagramme de Raveau</vt:lpstr>
      <vt:lpstr>Principe d’un réfrigérateur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pureté́</dc:title>
  <dc:creator>Hugo Roussille</dc:creator>
  <cp:lastModifiedBy>Hugo Roussille</cp:lastModifiedBy>
  <cp:revision>89</cp:revision>
  <dcterms:created xsi:type="dcterms:W3CDTF">2019-04-13T10:12:36Z</dcterms:created>
  <dcterms:modified xsi:type="dcterms:W3CDTF">2019-06-14T08:01:44Z</dcterms:modified>
</cp:coreProperties>
</file>