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08A0-61BD-4565-AC83-4F0BA901504C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1473-CCED-43E3-9F21-3D195EC1126C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92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08A0-61BD-4565-AC83-4F0BA901504C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1473-CCED-43E3-9F21-3D195EC112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9479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08A0-61BD-4565-AC83-4F0BA901504C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1473-CCED-43E3-9F21-3D195EC112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218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08A0-61BD-4565-AC83-4F0BA901504C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1473-CCED-43E3-9F21-3D195EC112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462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08A0-61BD-4565-AC83-4F0BA901504C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1473-CCED-43E3-9F21-3D195EC1126C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787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08A0-61BD-4565-AC83-4F0BA901504C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1473-CCED-43E3-9F21-3D195EC112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7377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08A0-61BD-4565-AC83-4F0BA901504C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1473-CCED-43E3-9F21-3D195EC112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9726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08A0-61BD-4565-AC83-4F0BA901504C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1473-CCED-43E3-9F21-3D195EC112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021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08A0-61BD-4565-AC83-4F0BA901504C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1473-CCED-43E3-9F21-3D195EC112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1889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07108A0-61BD-4565-AC83-4F0BA901504C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AB1473-CCED-43E3-9F21-3D195EC112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3558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08A0-61BD-4565-AC83-4F0BA901504C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1473-CCED-43E3-9F21-3D195EC112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306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07108A0-61BD-4565-AC83-4F0BA901504C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0AB1473-CCED-43E3-9F21-3D195EC1126C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24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C65A1F-78F5-46C1-98FA-7A97A6ADF0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874980" cy="3566160"/>
          </a:xfrm>
        </p:spPr>
        <p:txBody>
          <a:bodyPr/>
          <a:lstStyle/>
          <a:p>
            <a:r>
              <a:rPr lang="fr-FR" dirty="0"/>
              <a:t>Phénomènes de transport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CF082B8-F411-47A6-8B92-FDC9CEFFAA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Agregation</a:t>
            </a:r>
            <a:r>
              <a:rPr lang="fr-FR" dirty="0"/>
              <a:t> 2019</a:t>
            </a:r>
          </a:p>
        </p:txBody>
      </p:sp>
    </p:spTree>
    <p:extLst>
      <p:ext uri="{BB962C8B-B14F-4D97-AF65-F5344CB8AC3E}">
        <p14:creationId xmlns:p14="http://schemas.microsoft.com/office/powerpoint/2010/main" val="2607123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B0B059-9E2F-4169-B1E5-173DC4913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transport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20058C-86F2-430D-8630-3D752E849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u="sng" dirty="0"/>
              <a:t>Rayonnement</a:t>
            </a:r>
            <a:r>
              <a:rPr lang="fr-FR" dirty="0"/>
              <a:t> : émission d’ondes électromagnétiques par un corps porté à la température 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u="sng" dirty="0"/>
              <a:t>Convection</a:t>
            </a:r>
            <a:r>
              <a:rPr lang="fr-FR" dirty="0"/>
              <a:t> : Mouvements macroscopiques au cours desquels des sous-systèmes se transportent en bloc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u="sng" dirty="0"/>
              <a:t>Diffusion</a:t>
            </a:r>
            <a:r>
              <a:rPr lang="fr-FR" dirty="0"/>
              <a:t> : Transport en l’absence de convection et de rayonnement : pas de mouvement macroscopique</a:t>
            </a:r>
          </a:p>
        </p:txBody>
      </p:sp>
    </p:spTree>
    <p:extLst>
      <p:ext uri="{BB962C8B-B14F-4D97-AF65-F5344CB8AC3E}">
        <p14:creationId xmlns:p14="http://schemas.microsoft.com/office/powerpoint/2010/main" val="1881127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DD837A-F782-4F14-88F9-60970B4C7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Différentes échelles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AE187E28-46CC-4080-A07C-8376D392B9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8286762"/>
              </p:ext>
            </p:extLst>
          </p:nvPr>
        </p:nvGraphicFramePr>
        <p:xfrm>
          <a:off x="838199" y="2062716"/>
          <a:ext cx="10515600" cy="258016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404849199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54354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10400785"/>
                    </a:ext>
                  </a:extLst>
                </a:gridCol>
              </a:tblGrid>
              <a:tr h="5459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Type d’équilibre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Échelle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Grandeurs manipulées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5610283"/>
                  </a:ext>
                </a:extLst>
              </a:tr>
              <a:tr h="545948"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Équilibre thermodynamique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Macroscopique (1 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Champs scalaires uniformes : P, T…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51324"/>
                  </a:ext>
                </a:extLst>
              </a:tr>
              <a:tr h="942323"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Équilibre thermodynamique local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 err="1"/>
                        <a:t>Mésoscopique</a:t>
                      </a:r>
                      <a:r>
                        <a:rPr lang="fr-FR" dirty="0"/>
                        <a:t> (10</a:t>
                      </a:r>
                      <a:r>
                        <a:rPr lang="fr-FR" baseline="30000" dirty="0"/>
                        <a:t>-6</a:t>
                      </a:r>
                      <a:r>
                        <a:rPr lang="fr-FR" dirty="0"/>
                        <a:t> 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Champs scalaires non uniformes : P(</a:t>
                      </a:r>
                      <a:r>
                        <a:rPr lang="fr-FR" dirty="0" err="1"/>
                        <a:t>M,t</a:t>
                      </a:r>
                      <a:r>
                        <a:rPr lang="fr-FR" dirty="0"/>
                        <a:t>), T(</a:t>
                      </a:r>
                      <a:r>
                        <a:rPr lang="fr-FR" dirty="0" err="1"/>
                        <a:t>M,t</a:t>
                      </a:r>
                      <a:r>
                        <a:rPr lang="fr-FR" dirty="0"/>
                        <a:t>)…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3271392"/>
                  </a:ext>
                </a:extLst>
              </a:tr>
              <a:tr h="545948"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Déséquilibre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Microscopique (10</a:t>
                      </a:r>
                      <a:r>
                        <a:rPr lang="fr-FR" baseline="30000" dirty="0"/>
                        <a:t>-10</a:t>
                      </a:r>
                      <a:r>
                        <a:rPr lang="fr-FR" dirty="0"/>
                        <a:t> 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Positions et vitesses des molécules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3460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628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F8E812-DEFE-435C-B81F-0C62D2DEC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Analogies entre phénomènes de transport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Espace réservé du contenu 3">
                <a:extLst>
                  <a:ext uri="{FF2B5EF4-FFF2-40B4-BE49-F238E27FC236}">
                    <a16:creationId xmlns:a16="http://schemas.microsoft.com/office/drawing/2014/main" id="{CCD9D703-1AE1-4C05-9B7E-341684DF9A1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35416138"/>
                  </p:ext>
                </p:extLst>
              </p:nvPr>
            </p:nvGraphicFramePr>
            <p:xfrm>
              <a:off x="1165695" y="1912611"/>
              <a:ext cx="9860609" cy="4059764"/>
            </p:xfrm>
            <a:graphic>
              <a:graphicData uri="http://schemas.openxmlformats.org/drawingml/2006/table">
                <a:tbl>
                  <a:tblPr firstRow="1" firstCol="1" bandRow="1">
                    <a:tableStyleId>{69012ECD-51FC-41F1-AA8D-1B2483CD663E}</a:tableStyleId>
                  </a:tblPr>
                  <a:tblGrid>
                    <a:gridCol w="2387083">
                      <a:extLst>
                        <a:ext uri="{9D8B030D-6E8A-4147-A177-3AD203B41FA5}">
                          <a16:colId xmlns:a16="http://schemas.microsoft.com/office/drawing/2014/main" val="607365247"/>
                        </a:ext>
                      </a:extLst>
                    </a:gridCol>
                    <a:gridCol w="2564849">
                      <a:extLst>
                        <a:ext uri="{9D8B030D-6E8A-4147-A177-3AD203B41FA5}">
                          <a16:colId xmlns:a16="http://schemas.microsoft.com/office/drawing/2014/main" val="2761757844"/>
                        </a:ext>
                      </a:extLst>
                    </a:gridCol>
                    <a:gridCol w="2455440">
                      <a:extLst>
                        <a:ext uri="{9D8B030D-6E8A-4147-A177-3AD203B41FA5}">
                          <a16:colId xmlns:a16="http://schemas.microsoft.com/office/drawing/2014/main" val="3839036869"/>
                        </a:ext>
                      </a:extLst>
                    </a:gridCol>
                    <a:gridCol w="2453237">
                      <a:extLst>
                        <a:ext uri="{9D8B030D-6E8A-4147-A177-3AD203B41FA5}">
                          <a16:colId xmlns:a16="http://schemas.microsoft.com/office/drawing/2014/main" val="3345256813"/>
                        </a:ext>
                      </a:extLst>
                    </a:gridCol>
                  </a:tblGrid>
                  <a:tr h="891146"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Diffusion thermique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Diffusion de particules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Diffusion de quantité de mouvement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50139659"/>
                      </a:ext>
                    </a:extLst>
                  </a:tr>
                  <a:tr h="516299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Grandeur extensive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Énergie interne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Nombre de particules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Quantité de mouvement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47403814"/>
                      </a:ext>
                    </a:extLst>
                  </a:tr>
                  <a:tr h="516299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Grandeur intensive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Température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Densité de particules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Vitesse</a:t>
                          </a:r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72277833"/>
                      </a:ext>
                    </a:extLst>
                  </a:tr>
                  <a:tr h="853484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Équation bilan locale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mtClean="0"/>
                                  <m:t>ρ</m:t>
                                </m:r>
                                <m:r>
                                  <m:rPr>
                                    <m:nor/>
                                  </m:rPr>
                                  <a:rPr lang="fr-FR" smtClean="0"/>
                                  <m:t> </m:t>
                                </m:r>
                                <m:sSub>
                                  <m:sSubPr>
                                    <m:ctrlPr>
                                      <a:rPr lang="fr-FR" smtClean="0"/>
                                    </m:ctrlPr>
                                  </m:sSubPr>
                                  <m:e>
                                    <m:r>
                                      <a:rPr lang="fr-FR" smtClean="0"/>
                                      <m:t>𝑐</m:t>
                                    </m:r>
                                  </m:e>
                                  <m:sub>
                                    <m:r>
                                      <a:rPr lang="fr-FR" smtClean="0"/>
                                      <m:t>𝑣</m:t>
                                    </m:r>
                                  </m:sub>
                                </m:sSub>
                                <m:f>
                                  <m:fPr>
                                    <m:ctrlPr>
                                      <a:rPr lang="fr-FR" smtClean="0"/>
                                    </m:ctrlPr>
                                  </m:fPr>
                                  <m:num>
                                    <m:r>
                                      <a:rPr lang="fr-FR" smtClean="0"/>
                                      <m:t>𝜕</m:t>
                                    </m:r>
                                    <m:r>
                                      <a:rPr lang="fr-FR" smtClean="0"/>
                                      <m:t>𝑇</m:t>
                                    </m:r>
                                  </m:num>
                                  <m:den>
                                    <m:r>
                                      <a:rPr lang="fr-FR" smtClean="0"/>
                                      <m:t>𝜕</m:t>
                                    </m:r>
                                    <m:r>
                                      <a:rPr lang="fr-FR" smtClean="0"/>
                                      <m:t>𝑡</m:t>
                                    </m:r>
                                  </m:den>
                                </m:f>
                                <m:r>
                                  <a:rPr lang="fr-FR" smtClean="0"/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fr-FR" smtClean="0"/>
                                  <m:t>div</m:t>
                                </m:r>
                                <m:r>
                                  <a:rPr lang="fr-FR" smtClean="0"/>
                                  <m:t> 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fr-FR" smtClean="0"/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fr-FR" smtClean="0"/>
                                        </m:ctrlPr>
                                      </m:sSubPr>
                                      <m:e>
                                        <m:r>
                                          <a:rPr lang="fr-FR" smtClean="0"/>
                                          <m:t>𝑗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nor/>
                                          </m:rPr>
                                          <a:rPr lang="fr-FR" smtClean="0"/>
                                          <m:t>th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fr-FR" smtClean="0"/>
                                  <m:t>=0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mtClean="0"/>
                                    </m:ctrlPr>
                                  </m:fPr>
                                  <m:num>
                                    <m:r>
                                      <a:rPr lang="fr-FR" smtClean="0"/>
                                      <m:t>𝜕</m:t>
                                    </m:r>
                                    <m:r>
                                      <a:rPr lang="fr-FR" smtClean="0"/>
                                      <m:t>𝑛</m:t>
                                    </m:r>
                                  </m:num>
                                  <m:den>
                                    <m:r>
                                      <a:rPr lang="fr-FR" smtClean="0"/>
                                      <m:t>𝜕</m:t>
                                    </m:r>
                                    <m:r>
                                      <a:rPr lang="fr-FR" smtClean="0"/>
                                      <m:t>𝑡</m:t>
                                    </m:r>
                                  </m:den>
                                </m:f>
                                <m:r>
                                  <a:rPr lang="fr-FR" smtClean="0"/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fr-FR" smtClean="0"/>
                                  <m:t>div</m:t>
                                </m:r>
                                <m:r>
                                  <a:rPr lang="fr-FR" smtClean="0"/>
                                  <m:t> 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fr-FR" smtClean="0"/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fr-FR" smtClean="0"/>
                                        </m:ctrlPr>
                                      </m:sSubPr>
                                      <m:e>
                                        <m:r>
                                          <a:rPr lang="fr-FR" smtClean="0"/>
                                          <m:t>𝑗</m:t>
                                        </m:r>
                                      </m:e>
                                      <m:sub>
                                        <m:r>
                                          <a:rPr lang="fr-FR" smtClean="0"/>
                                          <m:t>𝑁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fr-FR" smtClean="0"/>
                                  <m:t>=0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mtClean="0"/>
                                    </m:ctrlPr>
                                  </m:fPr>
                                  <m:num>
                                    <m:r>
                                      <a:rPr lang="fr-FR" smtClean="0"/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fr-FR" smtClean="0"/>
                                        </m:ctrlPr>
                                      </m:sSubPr>
                                      <m:e>
                                        <m:r>
                                          <a:rPr lang="fr-FR" smtClean="0"/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fr-FR" smtClean="0"/>
                                          <m:t>𝑥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fr-FR" smtClean="0"/>
                                      <m:t>𝜕</m:t>
                                    </m:r>
                                    <m:r>
                                      <a:rPr lang="fr-FR" smtClean="0"/>
                                      <m:t>𝑡</m:t>
                                    </m:r>
                                  </m:den>
                                </m:f>
                                <m:r>
                                  <a:rPr lang="fr-FR" smtClean="0"/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fr-FR" smtClean="0"/>
                                  <m:t>div</m:t>
                                </m:r>
                                <m:r>
                                  <a:rPr lang="fr-FR" smtClean="0"/>
                                  <m:t> 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fr-FR" smtClean="0"/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fr-FR" smtClean="0"/>
                                        </m:ctrlPr>
                                      </m:sSubPr>
                                      <m:e>
                                        <m:r>
                                          <a:rPr lang="fr-FR" smtClean="0"/>
                                          <m:t>𝑗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fr-FR" smtClean="0"/>
                                            </m:ctrlPr>
                                          </m:sSubPr>
                                          <m:e>
                                            <m:r>
                                              <a:rPr lang="fr-FR" smtClean="0"/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fr-FR" smtClean="0"/>
                                              <m:t>𝑥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acc>
                                <m:r>
                                  <a:rPr lang="fr-FR" smtClean="0"/>
                                  <m:t>=0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88865441"/>
                      </a:ext>
                    </a:extLst>
                  </a:tr>
                  <a:tr h="609303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Loi phénoménologique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fr-FR" smtClean="0"/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fr-FR" smtClean="0"/>
                                        </m:ctrlPr>
                                      </m:sSubPr>
                                      <m:e>
                                        <m:r>
                                          <a:rPr lang="fr-FR" smtClean="0"/>
                                          <m:t>𝑗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nor/>
                                          </m:rPr>
                                          <a:rPr lang="fr-FR" smtClean="0"/>
                                          <m:t>th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fr-FR" smtClean="0"/>
                                  <m:t>=−</m:t>
                                </m:r>
                                <m:r>
                                  <a:rPr lang="fr-FR" smtClean="0"/>
                                  <m:t>𝜆</m:t>
                                </m:r>
                                <m:r>
                                  <a:rPr lang="fr-FR" smtClean="0"/>
                                  <m:t> 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fr-FR" smtClean="0"/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fr-FR" smtClean="0"/>
                                      <m:t>grad</m:t>
                                    </m:r>
                                  </m:e>
                                </m:acc>
                                <m:r>
                                  <a:rPr lang="fr-FR" smtClean="0"/>
                                  <m:t> </m:t>
                                </m:r>
                                <m:r>
                                  <a:rPr lang="fr-FR" smtClean="0"/>
                                  <m:t>𝑇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fr-FR" smtClean="0"/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fr-FR" smtClean="0"/>
                                        </m:ctrlPr>
                                      </m:sSubPr>
                                      <m:e>
                                        <m:r>
                                          <a:rPr lang="fr-FR" smtClean="0"/>
                                          <m:t>𝑗</m:t>
                                        </m:r>
                                      </m:e>
                                      <m:sub>
                                        <m:r>
                                          <a:rPr lang="fr-FR" smtClean="0"/>
                                          <m:t>𝑁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fr-FR" smtClean="0"/>
                                  <m:t>=−</m:t>
                                </m:r>
                                <m:r>
                                  <a:rPr lang="fr-FR" smtClean="0"/>
                                  <m:t>𝐷</m:t>
                                </m:r>
                                <m:r>
                                  <a:rPr lang="fr-FR" smtClean="0"/>
                                  <m:t> 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fr-FR" smtClean="0"/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fr-FR" smtClean="0"/>
                                      <m:t>grad</m:t>
                                    </m:r>
                                  </m:e>
                                </m:acc>
                                <m:r>
                                  <a:rPr lang="fr-FR" smtClean="0"/>
                                  <m:t> </m:t>
                                </m:r>
                                <m:r>
                                  <a:rPr lang="fr-FR" smtClean="0"/>
                                  <m:t>𝑛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fr-FR" smtClean="0"/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fr-FR" smtClean="0"/>
                                        </m:ctrlPr>
                                      </m:sSubPr>
                                      <m:e>
                                        <m:r>
                                          <a:rPr lang="fr-FR" smtClean="0"/>
                                          <m:t>𝑗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fr-FR" smtClean="0"/>
                                            </m:ctrlPr>
                                          </m:sSubPr>
                                          <m:e>
                                            <m:r>
                                              <a:rPr lang="fr-FR" smtClean="0"/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fr-FR" smtClean="0"/>
                                              <m:t>𝑥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acc>
                                <m:r>
                                  <a:rPr lang="fr-FR" smtClean="0"/>
                                  <m:t>=−</m:t>
                                </m:r>
                                <m:r>
                                  <a:rPr lang="fr-FR" smtClean="0"/>
                                  <m:t>𝜂</m:t>
                                </m:r>
                                <m:r>
                                  <a:rPr lang="fr-FR" smtClean="0"/>
                                  <m:t> 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fr-FR" smtClean="0"/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fr-FR" smtClean="0"/>
                                      <m:t>grad</m:t>
                                    </m:r>
                                  </m:e>
                                </m:acc>
                                <m:r>
                                  <a:rPr lang="fr-FR" smtClean="0"/>
                                  <m:t> </m:t>
                                </m:r>
                                <m:sSub>
                                  <m:sSubPr>
                                    <m:ctrlPr>
                                      <a:rPr lang="fr-FR" smtClean="0"/>
                                    </m:ctrlPr>
                                  </m:sSubPr>
                                  <m:e>
                                    <m:r>
                                      <a:rPr lang="fr-FR" smtClean="0"/>
                                      <m:t>𝑣</m:t>
                                    </m:r>
                                  </m:e>
                                  <m:sub>
                                    <m:r>
                                      <a:rPr lang="fr-FR" smtClean="0"/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19752740"/>
                      </a:ext>
                    </a:extLst>
                  </a:tr>
                  <a:tr h="549452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Ordre de grandeur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mtClean="0"/>
                                  </m:ctrlPr>
                                </m:sSubPr>
                                <m:e>
                                  <m:r>
                                    <a:rPr lang="fr-FR" smtClean="0"/>
                                    <m:t>𝐷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fr-FR" smtClean="0"/>
                                    <m:t>th</m:t>
                                  </m:r>
                                </m:sub>
                              </m:sSub>
                              <m:r>
                                <a:rPr lang="fr-FR" smtClean="0"/>
                                <m:t> </m:t>
                              </m:r>
                              <m:box>
                                <m:boxPr>
                                  <m:ctrlPr>
                                    <a:rPr lang="fr-FR" smtClean="0"/>
                                  </m:ctrlPr>
                                </m:boxPr>
                                <m:e>
                                  <m:r>
                                    <a:rPr lang="fr-FR" smtClean="0"/>
                                    <m:t>~ </m:t>
                                  </m:r>
                                  <m:sSup>
                                    <m:sSupPr>
                                      <m:ctrlPr>
                                        <a:rPr lang="fr-FR" smtClean="0"/>
                                      </m:ctrlPr>
                                    </m:sSupPr>
                                    <m:e>
                                      <m:r>
                                        <a:rPr lang="fr-FR" smtClean="0"/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fr-FR" smtClean="0"/>
                                        <m:t>−7</m:t>
                                      </m:r>
                                    </m:sup>
                                  </m:sSup>
                                  <m:r>
                                    <a:rPr lang="fr-FR" smtClean="0"/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fr-FR" smtClean="0"/>
                                      </m:ctrlPr>
                                    </m:sSupPr>
                                    <m:e>
                                      <m:r>
                                        <a:rPr lang="fr-FR" smtClean="0"/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fr-FR" smtClean="0"/>
                                        <m:t>−5</m:t>
                                      </m:r>
                                    </m:sup>
                                  </m:sSup>
                                </m:e>
                              </m:box>
                            </m:oMath>
                          </a14:m>
                          <a:r>
                            <a:rPr lang="fr-FR" dirty="0"/>
                            <a:t> m²/s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fr-FR" smtClean="0"/>
                                <m:t>𝐷</m:t>
                              </m:r>
                              <m:r>
                                <a:rPr lang="fr-FR" smtClean="0"/>
                                <m:t> </m:t>
                              </m:r>
                              <m:box>
                                <m:boxPr>
                                  <m:ctrlPr>
                                    <a:rPr lang="fr-FR" smtClean="0"/>
                                  </m:ctrlPr>
                                </m:boxPr>
                                <m:e>
                                  <m:r>
                                    <a:rPr lang="fr-FR" smtClean="0"/>
                                    <m:t>~ </m:t>
                                  </m:r>
                                  <m:sSup>
                                    <m:sSupPr>
                                      <m:ctrlPr>
                                        <a:rPr lang="fr-FR" smtClean="0"/>
                                      </m:ctrlPr>
                                    </m:sSupPr>
                                    <m:e>
                                      <m:r>
                                        <a:rPr lang="fr-FR" smtClean="0"/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fr-FR" smtClean="0"/>
                                        <m:t>−30</m:t>
                                      </m:r>
                                    </m:sup>
                                  </m:sSup>
                                  <m:r>
                                    <a:rPr lang="fr-FR" smtClean="0"/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fr-FR" smtClean="0"/>
                                      </m:ctrlPr>
                                    </m:sSupPr>
                                    <m:e>
                                      <m:r>
                                        <a:rPr lang="fr-FR" smtClean="0"/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fr-FR" smtClean="0"/>
                                        <m:t>−6</m:t>
                                      </m:r>
                                    </m:sup>
                                  </m:sSup>
                                </m:e>
                              </m:box>
                            </m:oMath>
                          </a14:m>
                          <a:r>
                            <a:rPr lang="fr-FR" dirty="0"/>
                            <a:t> m²/s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fr-FR" smtClean="0"/>
                                  </m:ctrlPr>
                                </m:fPr>
                                <m:num>
                                  <m:r>
                                    <a:rPr lang="fr-FR" smtClean="0"/>
                                    <m:t>𝜂</m:t>
                                  </m:r>
                                </m:num>
                                <m:den>
                                  <m:r>
                                    <a:rPr lang="fr-FR" smtClean="0"/>
                                    <m:t>𝜌</m:t>
                                  </m:r>
                                </m:den>
                              </m:f>
                              <m:box>
                                <m:boxPr>
                                  <m:ctrlPr>
                                    <a:rPr lang="fr-FR" smtClean="0"/>
                                  </m:ctrlPr>
                                </m:boxPr>
                                <m:e>
                                  <m:r>
                                    <a:rPr lang="fr-FR" smtClean="0"/>
                                    <m:t>~ </m:t>
                                  </m:r>
                                  <m:sSup>
                                    <m:sSupPr>
                                      <m:ctrlPr>
                                        <a:rPr lang="fr-FR" smtClean="0"/>
                                      </m:ctrlPr>
                                    </m:sSupPr>
                                    <m:e>
                                      <m:r>
                                        <a:rPr lang="fr-FR" smtClean="0"/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fr-FR" smtClean="0"/>
                                        <m:t>−7</m:t>
                                      </m:r>
                                    </m:sup>
                                  </m:sSup>
                                  <m:r>
                                    <a:rPr lang="fr-FR" smtClean="0"/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fr-FR" smtClean="0"/>
                                      </m:ctrlPr>
                                    </m:sSupPr>
                                    <m:e>
                                      <m:r>
                                        <a:rPr lang="fr-FR" smtClean="0"/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fr-FR" smtClean="0"/>
                                        <m:t>−2</m:t>
                                      </m:r>
                                    </m:sup>
                                  </m:sSup>
                                </m:e>
                              </m:box>
                            </m:oMath>
                          </a14:m>
                          <a:r>
                            <a:rPr lang="fr-FR" dirty="0"/>
                            <a:t> m²/s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5988407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Espace réservé du contenu 3">
                <a:extLst>
                  <a:ext uri="{FF2B5EF4-FFF2-40B4-BE49-F238E27FC236}">
                    <a16:creationId xmlns:a16="http://schemas.microsoft.com/office/drawing/2014/main" id="{CCD9D703-1AE1-4C05-9B7E-341684DF9A1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35416138"/>
                  </p:ext>
                </p:extLst>
              </p:nvPr>
            </p:nvGraphicFramePr>
            <p:xfrm>
              <a:off x="1165695" y="1912611"/>
              <a:ext cx="9860609" cy="4059764"/>
            </p:xfrm>
            <a:graphic>
              <a:graphicData uri="http://schemas.openxmlformats.org/drawingml/2006/table">
                <a:tbl>
                  <a:tblPr firstRow="1" firstCol="1" bandRow="1">
                    <a:tableStyleId>{69012ECD-51FC-41F1-AA8D-1B2483CD663E}</a:tableStyleId>
                  </a:tblPr>
                  <a:tblGrid>
                    <a:gridCol w="2387083">
                      <a:extLst>
                        <a:ext uri="{9D8B030D-6E8A-4147-A177-3AD203B41FA5}">
                          <a16:colId xmlns:a16="http://schemas.microsoft.com/office/drawing/2014/main" val="607365247"/>
                        </a:ext>
                      </a:extLst>
                    </a:gridCol>
                    <a:gridCol w="2564849">
                      <a:extLst>
                        <a:ext uri="{9D8B030D-6E8A-4147-A177-3AD203B41FA5}">
                          <a16:colId xmlns:a16="http://schemas.microsoft.com/office/drawing/2014/main" val="2761757844"/>
                        </a:ext>
                      </a:extLst>
                    </a:gridCol>
                    <a:gridCol w="2455440">
                      <a:extLst>
                        <a:ext uri="{9D8B030D-6E8A-4147-A177-3AD203B41FA5}">
                          <a16:colId xmlns:a16="http://schemas.microsoft.com/office/drawing/2014/main" val="3839036869"/>
                        </a:ext>
                      </a:extLst>
                    </a:gridCol>
                    <a:gridCol w="2453237">
                      <a:extLst>
                        <a:ext uri="{9D8B030D-6E8A-4147-A177-3AD203B41FA5}">
                          <a16:colId xmlns:a16="http://schemas.microsoft.com/office/drawing/2014/main" val="3345256813"/>
                        </a:ext>
                      </a:extLst>
                    </a:gridCol>
                  </a:tblGrid>
                  <a:tr h="891146"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Diffusion thermique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Diffusion de particules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Diffusion de quantité de mouvement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5013965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Grandeur extensive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Énergie interne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Nombre de particules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Quantité de mouvement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47403814"/>
                      </a:ext>
                    </a:extLst>
                  </a:tr>
                  <a:tr h="516299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Grandeur intensive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Température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Densité de particules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Vitesse</a:t>
                          </a:r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72277833"/>
                      </a:ext>
                    </a:extLst>
                  </a:tr>
                  <a:tr h="853484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Équation bilan locale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3349" t="-239007" r="-191686" b="-1361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488" t="-239007" r="-100746" b="-1361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737" t="-239007" r="-496" b="-1361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8865441"/>
                      </a:ext>
                    </a:extLst>
                  </a:tr>
                  <a:tr h="609303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Loi phénoménologique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3349" t="-478000" r="-191686" b="-9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488" t="-478000" r="-100746" b="-9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737" t="-478000" r="-496" b="-9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19752740"/>
                      </a:ext>
                    </a:extLst>
                  </a:tr>
                  <a:tr h="549452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Ordre de grandeur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3349" t="-642222" r="-191686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488" t="-642222" r="-100746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737" t="-642222" r="-496" b="-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988407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6642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221A1A-EADD-4AA8-826F-A6B4CC500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Régime stationnaire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Espace réservé du contenu 3">
                <a:extLst>
                  <a:ext uri="{FF2B5EF4-FFF2-40B4-BE49-F238E27FC236}">
                    <a16:creationId xmlns:a16="http://schemas.microsoft.com/office/drawing/2014/main" id="{68A3C4B8-2FCA-4A6A-8D80-00C676F4986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75411469"/>
                  </p:ext>
                </p:extLst>
              </p:nvPr>
            </p:nvGraphicFramePr>
            <p:xfrm>
              <a:off x="1165695" y="2026977"/>
              <a:ext cx="9860609" cy="2804045"/>
            </p:xfrm>
            <a:graphic>
              <a:graphicData uri="http://schemas.openxmlformats.org/drawingml/2006/table">
                <a:tbl>
                  <a:tblPr firstRow="1" firstCol="1" bandRow="1">
                    <a:tableStyleId>{69012ECD-51FC-41F1-AA8D-1B2483CD663E}</a:tableStyleId>
                  </a:tblPr>
                  <a:tblGrid>
                    <a:gridCol w="2387083">
                      <a:extLst>
                        <a:ext uri="{9D8B030D-6E8A-4147-A177-3AD203B41FA5}">
                          <a16:colId xmlns:a16="http://schemas.microsoft.com/office/drawing/2014/main" val="607365247"/>
                        </a:ext>
                      </a:extLst>
                    </a:gridCol>
                    <a:gridCol w="2564849">
                      <a:extLst>
                        <a:ext uri="{9D8B030D-6E8A-4147-A177-3AD203B41FA5}">
                          <a16:colId xmlns:a16="http://schemas.microsoft.com/office/drawing/2014/main" val="2761757844"/>
                        </a:ext>
                      </a:extLst>
                    </a:gridCol>
                    <a:gridCol w="2455440">
                      <a:extLst>
                        <a:ext uri="{9D8B030D-6E8A-4147-A177-3AD203B41FA5}">
                          <a16:colId xmlns:a16="http://schemas.microsoft.com/office/drawing/2014/main" val="3839036869"/>
                        </a:ext>
                      </a:extLst>
                    </a:gridCol>
                    <a:gridCol w="2453237">
                      <a:extLst>
                        <a:ext uri="{9D8B030D-6E8A-4147-A177-3AD203B41FA5}">
                          <a16:colId xmlns:a16="http://schemas.microsoft.com/office/drawing/2014/main" val="3345256813"/>
                        </a:ext>
                      </a:extLst>
                    </a:gridCol>
                  </a:tblGrid>
                  <a:tr h="891146"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Diffusion thermique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Diffusion de particules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Diffusion de quantité de mouvement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50139659"/>
                      </a:ext>
                    </a:extLst>
                  </a:tr>
                  <a:tr h="516299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Grandeur intensive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Température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Densité de particules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Vitesse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72277833"/>
                      </a:ext>
                    </a:extLst>
                  </a:tr>
                  <a:tr h="516299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Équation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sSub>
                                  <m:sSubPr>
                                    <m:ctrlPr>
                                      <a:rPr lang="el-GR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95122387"/>
                      </a:ext>
                    </a:extLst>
                  </a:tr>
                  <a:tr h="516299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Résistance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th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𝜈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3424494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Espace réservé du contenu 3">
                <a:extLst>
                  <a:ext uri="{FF2B5EF4-FFF2-40B4-BE49-F238E27FC236}">
                    <a16:creationId xmlns:a16="http://schemas.microsoft.com/office/drawing/2014/main" id="{68A3C4B8-2FCA-4A6A-8D80-00C676F4986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75411469"/>
                  </p:ext>
                </p:extLst>
              </p:nvPr>
            </p:nvGraphicFramePr>
            <p:xfrm>
              <a:off x="1165695" y="2026977"/>
              <a:ext cx="9860609" cy="2804045"/>
            </p:xfrm>
            <a:graphic>
              <a:graphicData uri="http://schemas.openxmlformats.org/drawingml/2006/table">
                <a:tbl>
                  <a:tblPr firstRow="1" firstCol="1" bandRow="1">
                    <a:tableStyleId>{69012ECD-51FC-41F1-AA8D-1B2483CD663E}</a:tableStyleId>
                  </a:tblPr>
                  <a:tblGrid>
                    <a:gridCol w="2387083">
                      <a:extLst>
                        <a:ext uri="{9D8B030D-6E8A-4147-A177-3AD203B41FA5}">
                          <a16:colId xmlns:a16="http://schemas.microsoft.com/office/drawing/2014/main" val="607365247"/>
                        </a:ext>
                      </a:extLst>
                    </a:gridCol>
                    <a:gridCol w="2564849">
                      <a:extLst>
                        <a:ext uri="{9D8B030D-6E8A-4147-A177-3AD203B41FA5}">
                          <a16:colId xmlns:a16="http://schemas.microsoft.com/office/drawing/2014/main" val="2761757844"/>
                        </a:ext>
                      </a:extLst>
                    </a:gridCol>
                    <a:gridCol w="2455440">
                      <a:extLst>
                        <a:ext uri="{9D8B030D-6E8A-4147-A177-3AD203B41FA5}">
                          <a16:colId xmlns:a16="http://schemas.microsoft.com/office/drawing/2014/main" val="3839036869"/>
                        </a:ext>
                      </a:extLst>
                    </a:gridCol>
                    <a:gridCol w="2453237">
                      <a:extLst>
                        <a:ext uri="{9D8B030D-6E8A-4147-A177-3AD203B41FA5}">
                          <a16:colId xmlns:a16="http://schemas.microsoft.com/office/drawing/2014/main" val="3345256813"/>
                        </a:ext>
                      </a:extLst>
                    </a:gridCol>
                  </a:tblGrid>
                  <a:tr h="891146"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Diffusion thermique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Diffusion de particules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Diffusion de quantité de mouvement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50139659"/>
                      </a:ext>
                    </a:extLst>
                  </a:tr>
                  <a:tr h="516299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Grandeur intensive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Température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Densité de particules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Vitesse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72277833"/>
                      </a:ext>
                    </a:extLst>
                  </a:tr>
                  <a:tr h="516299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Équation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3349" t="-272941" r="-191686" b="-17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488" t="-272941" r="-100746" b="-17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737" t="-272941" r="-496" b="-17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5122387"/>
                      </a:ext>
                    </a:extLst>
                  </a:tr>
                  <a:tr h="880301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Résistance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3349" t="-218621" r="-191686" b="-13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488" t="-218621" r="-100746" b="-13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737" t="-218621" r="-496" b="-13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3424494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45302970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352</TotalTime>
  <Words>248</Words>
  <Application>Microsoft Office PowerPoint</Application>
  <PresentationFormat>Grand écran</PresentationFormat>
  <Paragraphs>59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Rétrospective</vt:lpstr>
      <vt:lpstr>Phénomènes de transport</vt:lpstr>
      <vt:lpstr>Types de transport</vt:lpstr>
      <vt:lpstr>Différentes échelles</vt:lpstr>
      <vt:lpstr>Analogies entre phénomènes de transport</vt:lpstr>
      <vt:lpstr>Régime stationnaire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Phénomènes de transport</dc:title>
  <dc:creator>Hugo Roussille</dc:creator>
  <cp:lastModifiedBy>Hugo Roussille</cp:lastModifiedBy>
  <cp:revision>33</cp:revision>
  <dcterms:created xsi:type="dcterms:W3CDTF">2019-01-13T22:00:56Z</dcterms:created>
  <dcterms:modified xsi:type="dcterms:W3CDTF">2019-06-17T12:52:48Z</dcterms:modified>
</cp:coreProperties>
</file>