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328" r:id="rId3"/>
    <p:sldId id="32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F01C-BC14-4F81-87AE-D5D26E359E8E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9472F-C389-4AF2-BA24-C1FF8F94A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88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B33F-87D8-4BFE-BCBF-731AD622E09E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5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C754-28B9-41E4-AE10-BE433397311B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3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81CE-1004-4FD8-A91E-F417EDBE9258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7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EB24-1155-4371-B688-DDAD01CF823D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3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47B3-5A91-453A-92FD-677E850FA3A5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843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60206"/>
            <a:ext cx="4937760" cy="44088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60205"/>
            <a:ext cx="4937760" cy="44088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384B-D365-439B-B9FB-A10B3FA0B79A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80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7B8B-BEB2-49C1-8BB4-8D396D554AA6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32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3237-6937-4077-8416-FFF866A41361}" type="datetime1">
              <a:rPr lang="fr-FR" smtClean="0"/>
              <a:t>17/06/2019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82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E37A-26D6-4DCD-AF35-3F127425D5BF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5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45A67E-4DF6-4C8F-B8DA-2D1171F57B74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19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F725-0123-4CE3-85B9-619490EE40F6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2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17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28237"/>
            <a:ext cx="10058400" cy="44408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3DEDF1-3E42-46F1-803C-3F81A5B34212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36925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6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A20284-6E28-4815-81F6-68D3A0402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662" y="758952"/>
            <a:ext cx="11045101" cy="3566160"/>
          </a:xfrm>
        </p:spPr>
        <p:txBody>
          <a:bodyPr>
            <a:normAutofit/>
          </a:bodyPr>
          <a:lstStyle/>
          <a:p>
            <a:r>
              <a:rPr lang="fr-FR" sz="7200" dirty="0"/>
              <a:t>Ondes électromagnétiques dans les milieux conducteurs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CEC554-AF82-49BC-9FF3-978A8522E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AGREGATION 2019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437BC0-A1E8-4D84-AFC7-4F650B5D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08AC17-FBA1-49AF-9262-771D8578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6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BE093A-C6CD-4B51-9D4D-EC37E554C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Effet de peau dans le cuivre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A2AA19F-8194-462D-91C5-100B537827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r-FR" b="0" u="sng" dirty="0">
                    <a:latin typeface="+mj-lt"/>
                  </a:rPr>
                  <a:t>Conductivité statique :</a:t>
                </a:r>
                <a:r>
                  <a:rPr lang="fr-FR" b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5,96.10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𝛾𝜔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fr-FR" dirty="0">
                  <a:latin typeface="+mj-lt"/>
                </a:endParaRPr>
              </a:p>
              <a:p>
                <a:pPr marL="0" indent="0">
                  <a:buNone/>
                </a:pPr>
                <a:endParaRPr lang="fr-FR" dirty="0">
                  <a:latin typeface="+mj-lt"/>
                </a:endParaRPr>
              </a:p>
              <a:p>
                <a:pPr marL="0" indent="0">
                  <a:buNone/>
                </a:pPr>
                <a:endParaRPr lang="fr-FR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A2AA19F-8194-462D-91C5-100B537827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5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EA9662-A3A6-4F19-B0B8-E3F41F95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2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au 4">
                <a:extLst>
                  <a:ext uri="{FF2B5EF4-FFF2-40B4-BE49-F238E27FC236}">
                    <a16:creationId xmlns:a16="http://schemas.microsoft.com/office/drawing/2014/main" id="{88CC2454-2151-44C4-A982-7025B97C8BE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0112" y="3430216"/>
              <a:ext cx="9151776" cy="2159024"/>
            </p:xfrm>
            <a:graphic>
              <a:graphicData uri="http://schemas.openxmlformats.org/drawingml/2006/table">
                <a:tbl>
                  <a:tblPr firstCol="1" bandRow="1">
                    <a:tableStyleId>{6E25E649-3F16-4E02-A733-19D2CDBF48F0}</a:tableStyleId>
                  </a:tblPr>
                  <a:tblGrid>
                    <a:gridCol w="2287944">
                      <a:extLst>
                        <a:ext uri="{9D8B030D-6E8A-4147-A177-3AD203B41FA5}">
                          <a16:colId xmlns:a16="http://schemas.microsoft.com/office/drawing/2014/main" val="2162043318"/>
                        </a:ext>
                      </a:extLst>
                    </a:gridCol>
                    <a:gridCol w="2287944">
                      <a:extLst>
                        <a:ext uri="{9D8B030D-6E8A-4147-A177-3AD203B41FA5}">
                          <a16:colId xmlns:a16="http://schemas.microsoft.com/office/drawing/2014/main" val="2612328987"/>
                        </a:ext>
                      </a:extLst>
                    </a:gridCol>
                    <a:gridCol w="2287944">
                      <a:extLst>
                        <a:ext uri="{9D8B030D-6E8A-4147-A177-3AD203B41FA5}">
                          <a16:colId xmlns:a16="http://schemas.microsoft.com/office/drawing/2014/main" val="2668858319"/>
                        </a:ext>
                      </a:extLst>
                    </a:gridCol>
                    <a:gridCol w="2287944">
                      <a:extLst>
                        <a:ext uri="{9D8B030D-6E8A-4147-A177-3AD203B41FA5}">
                          <a16:colId xmlns:a16="http://schemas.microsoft.com/office/drawing/2014/main" val="514069398"/>
                        </a:ext>
                      </a:extLst>
                    </a:gridCol>
                  </a:tblGrid>
                  <a:tr h="10795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/>
                            <a:t>Fréquence</a:t>
                          </a:r>
                        </a:p>
                        <a:p>
                          <a:pPr algn="ctr"/>
                          <a:r>
                            <a:rPr lang="fr-FR" sz="2400" b="1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𝝂</m:t>
                              </m:r>
                              <m:r>
                                <a:rPr lang="fr-FR" sz="2400" b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fr-FR" sz="2400" b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oMath>
                          </a14:m>
                          <a:endParaRPr lang="fr-FR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b="1" dirty="0"/>
                            <a:t>50 Hz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b="1" dirty="0"/>
                            <a:t>1 MHz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b="1" dirty="0"/>
                            <a:t>5 GHz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6414171"/>
                      </a:ext>
                    </a:extLst>
                  </a:tr>
                  <a:tr h="10795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/>
                            <a:t>Épaisseur de peau </a:t>
                          </a:r>
                          <a14:m>
                            <m:oMath xmlns:m="http://schemas.openxmlformats.org/officeDocument/2006/math"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oMath>
                          </a14:m>
                          <a:endParaRPr lang="fr-FR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9,2 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≃1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latin typeface="Cambria Math" panose="02040503050406030204" pitchFamily="18" charset="0"/>
                                  </a:rPr>
                                  <m:t>cm</m:t>
                                </m:r>
                              </m:oMath>
                            </m:oMathPara>
                          </a14:m>
                          <a:endParaRPr lang="fr-FR" sz="20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65 </m:t>
                                </m:r>
                                <m:r>
                                  <a:rPr lang="fr-FR" sz="2000" b="0" i="0" smtClean="0">
                                    <a:latin typeface="Cambria Math" panose="02040503050406030204" pitchFamily="18" charset="0"/>
                                  </a:rPr>
                                  <m:t>µ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oMath>
                            </m:oMathPara>
                          </a14:m>
                          <a:endParaRPr lang="fr-FR" sz="20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0,9 </m:t>
                                </m:r>
                                <m:r>
                                  <a:rPr lang="fr-FR" sz="2000" b="0" i="0" smtClean="0">
                                    <a:latin typeface="Cambria Math" panose="02040503050406030204" pitchFamily="18" charset="0"/>
                                  </a:rPr>
                                  <m:t>µ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oMath>
                            </m:oMathPara>
                          </a14:m>
                          <a:endParaRPr lang="fr-FR" sz="20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5645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au 4">
                <a:extLst>
                  <a:ext uri="{FF2B5EF4-FFF2-40B4-BE49-F238E27FC236}">
                    <a16:creationId xmlns:a16="http://schemas.microsoft.com/office/drawing/2014/main" id="{88CC2454-2151-44C4-A982-7025B97C8BE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0112" y="3430216"/>
              <a:ext cx="9151776" cy="2159024"/>
            </p:xfrm>
            <a:graphic>
              <a:graphicData uri="http://schemas.openxmlformats.org/drawingml/2006/table">
                <a:tbl>
                  <a:tblPr firstCol="1" bandRow="1">
                    <a:tableStyleId>{6E25E649-3F16-4E02-A733-19D2CDBF48F0}</a:tableStyleId>
                  </a:tblPr>
                  <a:tblGrid>
                    <a:gridCol w="2287944">
                      <a:extLst>
                        <a:ext uri="{9D8B030D-6E8A-4147-A177-3AD203B41FA5}">
                          <a16:colId xmlns:a16="http://schemas.microsoft.com/office/drawing/2014/main" val="2162043318"/>
                        </a:ext>
                      </a:extLst>
                    </a:gridCol>
                    <a:gridCol w="2287944">
                      <a:extLst>
                        <a:ext uri="{9D8B030D-6E8A-4147-A177-3AD203B41FA5}">
                          <a16:colId xmlns:a16="http://schemas.microsoft.com/office/drawing/2014/main" val="2612328987"/>
                        </a:ext>
                      </a:extLst>
                    </a:gridCol>
                    <a:gridCol w="2287944">
                      <a:extLst>
                        <a:ext uri="{9D8B030D-6E8A-4147-A177-3AD203B41FA5}">
                          <a16:colId xmlns:a16="http://schemas.microsoft.com/office/drawing/2014/main" val="2668858319"/>
                        </a:ext>
                      </a:extLst>
                    </a:gridCol>
                    <a:gridCol w="2287944">
                      <a:extLst>
                        <a:ext uri="{9D8B030D-6E8A-4147-A177-3AD203B41FA5}">
                          <a16:colId xmlns:a16="http://schemas.microsoft.com/office/drawing/2014/main" val="514069398"/>
                        </a:ext>
                      </a:extLst>
                    </a:gridCol>
                  </a:tblGrid>
                  <a:tr h="107951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124" r="-300000" b="-100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b="1" dirty="0"/>
                            <a:t>50 Hz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b="1" dirty="0"/>
                            <a:t>1 MHz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b="1" dirty="0"/>
                            <a:t>5 GHz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6414171"/>
                      </a:ext>
                    </a:extLst>
                  </a:tr>
                  <a:tr h="107951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01695" r="-300000" b="-1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67" t="-101695" r="-200800" b="-1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9734" t="-101695" r="-100266" b="-1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533" t="-101695" r="-533" b="-11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5645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01F7D221-2F13-4044-831E-64FBFF97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016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F534F6-8C5F-44C6-908E-EF278CC5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Régimes de propagation dans un conducteur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E0B882-DB42-4FB3-A965-2C535292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3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au 6">
                <a:extLst>
                  <a:ext uri="{FF2B5EF4-FFF2-40B4-BE49-F238E27FC236}">
                    <a16:creationId xmlns:a16="http://schemas.microsoft.com/office/drawing/2014/main" id="{6A736705-8D0F-4EAA-8880-A80116FC7FE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63353" y="2420889"/>
              <a:ext cx="10729193" cy="33123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2067">
                      <a:extLst>
                        <a:ext uri="{9D8B030D-6E8A-4147-A177-3AD203B41FA5}">
                          <a16:colId xmlns:a16="http://schemas.microsoft.com/office/drawing/2014/main" val="1727320244"/>
                        </a:ext>
                      </a:extLst>
                    </a:gridCol>
                    <a:gridCol w="2719042">
                      <a:extLst>
                        <a:ext uri="{9D8B030D-6E8A-4147-A177-3AD203B41FA5}">
                          <a16:colId xmlns:a16="http://schemas.microsoft.com/office/drawing/2014/main" val="3522664190"/>
                        </a:ext>
                      </a:extLst>
                    </a:gridCol>
                    <a:gridCol w="2719042">
                      <a:extLst>
                        <a:ext uri="{9D8B030D-6E8A-4147-A177-3AD203B41FA5}">
                          <a16:colId xmlns:a16="http://schemas.microsoft.com/office/drawing/2014/main" val="2957629379"/>
                        </a:ext>
                      </a:extLst>
                    </a:gridCol>
                    <a:gridCol w="2719042">
                      <a:extLst>
                        <a:ext uri="{9D8B030D-6E8A-4147-A177-3AD203B41FA5}">
                          <a16:colId xmlns:a16="http://schemas.microsoft.com/office/drawing/2014/main" val="4214765821"/>
                        </a:ext>
                      </a:extLst>
                    </a:gridCol>
                  </a:tblGrid>
                  <a:tr h="7906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i="1" dirty="0"/>
                            <a:t>Domaine spectral</a:t>
                          </a:r>
                          <a:endParaRPr lang="fr-FR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Ondes radio à micrométriques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IR à UV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UV dur, X faible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7045769"/>
                      </a:ext>
                    </a:extLst>
                  </a:tr>
                  <a:tr h="8146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i="1" dirty="0"/>
                            <a:t>Relation de dispersion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p>
                                      <m:sSupPr>
                                        <m:ctrlPr>
                                          <a:rPr lang="fr-F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200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p>
                                        <m:r>
                                          <a:rPr lang="fr-FR" sz="2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bar>
                                <m:r>
                                  <a:rPr lang="fr-FR" sz="2000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fr-FR" sz="200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fr-FR" sz="20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fr-FR" sz="20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fr-FR" sz="2000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oMath>
                            </m:oMathPara>
                          </a14:m>
                          <a:endParaRPr lang="fr-FR" sz="18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p>
                                      <m:sSupPr>
                                        <m:ctrlPr>
                                          <a:rPr lang="fr-F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200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p>
                                        <m:r>
                                          <a:rPr lang="fr-FR" sz="2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bar>
                                <m:r>
                                  <a:rPr lang="fr-FR" sz="20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fr-F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sSup>
                                          <m:sSupPr>
                                            <m:ctrlPr>
                                              <a:rPr lang="fr-F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sz="2000" smtClean="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p>
                                            <m:r>
                                              <a:rPr lang="fr-FR" sz="200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fr-FR" sz="20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fr-FR" sz="2000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sz="2000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  <m:sup>
                                        <m:r>
                                          <a:rPr lang="fr-FR" sz="2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2000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fr-FR" sz="2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1428672"/>
                      </a:ext>
                    </a:extLst>
                  </a:tr>
                  <a:tr h="7906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i="1" dirty="0"/>
                            <a:t>Phénomènes physiques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Loi d’Ohm, effet de peau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Onde évanescente, réflexion totale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Propagation libre, milieu transparent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5298057"/>
                      </a:ext>
                    </a:extLst>
                  </a:tr>
                  <a:tr h="45823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b="1" i="1" dirty="0"/>
                            <a:t>Modèle(s)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Plasma peu dense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4519837"/>
                      </a:ext>
                    </a:extLst>
                  </a:tr>
                  <a:tr h="458231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Métal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FR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6947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au 6">
                <a:extLst>
                  <a:ext uri="{FF2B5EF4-FFF2-40B4-BE49-F238E27FC236}">
                    <a16:creationId xmlns:a16="http://schemas.microsoft.com/office/drawing/2014/main" id="{6A736705-8D0F-4EAA-8880-A80116FC7FE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63353" y="2420889"/>
              <a:ext cx="10729193" cy="33123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2067">
                      <a:extLst>
                        <a:ext uri="{9D8B030D-6E8A-4147-A177-3AD203B41FA5}">
                          <a16:colId xmlns:a16="http://schemas.microsoft.com/office/drawing/2014/main" val="1727320244"/>
                        </a:ext>
                      </a:extLst>
                    </a:gridCol>
                    <a:gridCol w="2719042">
                      <a:extLst>
                        <a:ext uri="{9D8B030D-6E8A-4147-A177-3AD203B41FA5}">
                          <a16:colId xmlns:a16="http://schemas.microsoft.com/office/drawing/2014/main" val="3522664190"/>
                        </a:ext>
                      </a:extLst>
                    </a:gridCol>
                    <a:gridCol w="2719042">
                      <a:extLst>
                        <a:ext uri="{9D8B030D-6E8A-4147-A177-3AD203B41FA5}">
                          <a16:colId xmlns:a16="http://schemas.microsoft.com/office/drawing/2014/main" val="2957629379"/>
                        </a:ext>
                      </a:extLst>
                    </a:gridCol>
                    <a:gridCol w="2719042">
                      <a:extLst>
                        <a:ext uri="{9D8B030D-6E8A-4147-A177-3AD203B41FA5}">
                          <a16:colId xmlns:a16="http://schemas.microsoft.com/office/drawing/2014/main" val="4214765821"/>
                        </a:ext>
                      </a:extLst>
                    </a:gridCol>
                  </a:tblGrid>
                  <a:tr h="7906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i="1" dirty="0"/>
                            <a:t>Domaine spectral</a:t>
                          </a:r>
                          <a:endParaRPr lang="fr-FR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Ondes radio à micrométriques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IR à UV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UV dur, X faible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7045769"/>
                      </a:ext>
                    </a:extLst>
                  </a:tr>
                  <a:tr h="8146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i="1" dirty="0"/>
                            <a:t>Relation de dispersion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4843" t="-97761" r="-201121" b="-21492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7312" t="-97761" r="-448" b="-21492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1428672"/>
                      </a:ext>
                    </a:extLst>
                  </a:tr>
                  <a:tr h="7906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i="1" dirty="0"/>
                            <a:t>Phénomènes physiques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Loi d’Ohm, effet de peau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Onde évanescente, réflexion totale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Propagation libre, milieu transparent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5298057"/>
                      </a:ext>
                    </a:extLst>
                  </a:tr>
                  <a:tr h="45823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b="1" i="1" dirty="0"/>
                            <a:t>Modèle(s)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Plasma peu dense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4519837"/>
                      </a:ext>
                    </a:extLst>
                  </a:tr>
                  <a:tr h="458231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Métal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FR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694706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4BF6C19-AE12-4C0D-A2D7-3A1F1EDE9BC7}"/>
              </a:ext>
            </a:extLst>
          </p:cNvPr>
          <p:cNvCxnSpPr/>
          <p:nvPr/>
        </p:nvCxnSpPr>
        <p:spPr>
          <a:xfrm>
            <a:off x="2154363" y="1988840"/>
            <a:ext cx="9000000" cy="0"/>
          </a:xfrm>
          <a:prstGeom prst="straightConnector1">
            <a:avLst/>
          </a:prstGeom>
          <a:ln w="57150"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1B96689-E8DC-4FFF-9E8B-3FAADDC94A9E}"/>
                  </a:ext>
                </a:extLst>
              </p:cNvPr>
              <p:cNvSpPr txBox="1"/>
              <p:nvPr/>
            </p:nvSpPr>
            <p:spPr>
              <a:xfrm>
                <a:off x="11245331" y="1773397"/>
                <a:ext cx="3509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1B96689-E8DC-4FFF-9E8B-3FAADDC94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5331" y="1773397"/>
                <a:ext cx="35092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85C68F0-44F7-47B1-B9F9-E764D440F8B7}"/>
                  </a:ext>
                </a:extLst>
              </p:cNvPr>
              <p:cNvSpPr txBox="1"/>
              <p:nvPr/>
            </p:nvSpPr>
            <p:spPr>
              <a:xfrm>
                <a:off x="5300788" y="1329072"/>
                <a:ext cx="506742" cy="418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85C68F0-44F7-47B1-B9F9-E764D440F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788" y="1329072"/>
                <a:ext cx="506742" cy="4188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F9EFC5CB-AEFF-4B76-ACEA-9C8FC6EBB0D5}"/>
                  </a:ext>
                </a:extLst>
              </p:cNvPr>
              <p:cNvSpPr txBox="1"/>
              <p:nvPr/>
            </p:nvSpPr>
            <p:spPr>
              <a:xfrm>
                <a:off x="8025369" y="1350430"/>
                <a:ext cx="436338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F9EFC5CB-AEFF-4B76-ACEA-9C8FC6EBB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369" y="1350430"/>
                <a:ext cx="436338" cy="397866"/>
              </a:xfrm>
              <a:prstGeom prst="rect">
                <a:avLst/>
              </a:prstGeom>
              <a:blipFill>
                <a:blip r:embed="rId5"/>
                <a:stretch>
                  <a:fillRect l="-8333" r="-5556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3937F3B-6B8C-438A-862D-B1D329FACF26}"/>
              </a:ext>
            </a:extLst>
          </p:cNvPr>
          <p:cNvCxnSpPr>
            <a:cxnSpLocks/>
          </p:cNvCxnSpPr>
          <p:nvPr/>
        </p:nvCxnSpPr>
        <p:spPr>
          <a:xfrm flipV="1">
            <a:off x="8275766" y="1844283"/>
            <a:ext cx="0" cy="36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D0A28CF6-559C-4B16-9A77-E7255658C3A7}"/>
              </a:ext>
            </a:extLst>
          </p:cNvPr>
          <p:cNvCxnSpPr>
            <a:cxnSpLocks/>
          </p:cNvCxnSpPr>
          <p:nvPr/>
        </p:nvCxnSpPr>
        <p:spPr>
          <a:xfrm flipV="1">
            <a:off x="5554159" y="1844283"/>
            <a:ext cx="0" cy="36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Espace réservé du pied de page 3">
            <a:extLst>
              <a:ext uri="{FF2B5EF4-FFF2-40B4-BE49-F238E27FC236}">
                <a16:creationId xmlns:a16="http://schemas.microsoft.com/office/drawing/2014/main" id="{1872C15E-7E56-4ECF-8C86-D016E434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195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1017</TotalTime>
  <Words>123</Words>
  <Application>Microsoft Office PowerPoint</Application>
  <PresentationFormat>Grand écran</PresentationFormat>
  <Paragraphs>38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Cambria Math</vt:lpstr>
      <vt:lpstr>Rétrospective</vt:lpstr>
      <vt:lpstr>Ondes électromagnétiques dans les milieux conducteurs</vt:lpstr>
      <vt:lpstr>Effet de peau dans le cuivre</vt:lpstr>
      <vt:lpstr>Régimes de propagation dans un conducteur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Chimie durable</dc:title>
  <dc:creator>Hugo Roussille</dc:creator>
  <cp:lastModifiedBy>Hugo Roussille</cp:lastModifiedBy>
  <cp:revision>75</cp:revision>
  <dcterms:created xsi:type="dcterms:W3CDTF">2019-04-06T14:18:31Z</dcterms:created>
  <dcterms:modified xsi:type="dcterms:W3CDTF">2019-06-17T16:40:22Z</dcterms:modified>
</cp:coreProperties>
</file>