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F01C-BC14-4F81-87AE-D5D26E359E8E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9472F-C389-4AF2-BA24-C1FF8F94A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88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B33F-87D8-4BFE-BCBF-731AD622E09E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5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C754-28B9-41E4-AE10-BE433397311B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3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81CE-1004-4FD8-A91E-F417EDBE9258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7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EB24-1155-4371-B688-DDAD01CF823D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3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47B3-5A91-453A-92FD-677E850FA3A5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843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60206"/>
            <a:ext cx="4937760" cy="44088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60205"/>
            <a:ext cx="4937760" cy="44088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384B-D365-439B-B9FB-A10B3FA0B79A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80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77B8B-BEB2-49C1-8BB4-8D396D554AA6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32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3237-6937-4077-8416-FFF866A41361}" type="datetime1">
              <a:rPr lang="fr-FR" smtClean="0"/>
              <a:t>17/06/2019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82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E37A-26D6-4DCD-AF35-3F127425D5BF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45A67E-4DF6-4C8F-B8DA-2D1171F57B74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19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F725-0123-4CE3-85B9-619490EE40F6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2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17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28237"/>
            <a:ext cx="10058400" cy="44408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3DEDF1-3E42-46F1-803C-3F81A5B34212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A00AD0-89FA-4358-AFE4-0A4CF2693EF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36925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6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hymain.unisciel.fr/comment-courber-un-rayon-lumineux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A20284-6E28-4815-81F6-68D3A0402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662" y="758952"/>
            <a:ext cx="11045101" cy="3566160"/>
          </a:xfrm>
        </p:spPr>
        <p:txBody>
          <a:bodyPr>
            <a:normAutofit/>
          </a:bodyPr>
          <a:lstStyle/>
          <a:p>
            <a:r>
              <a:rPr lang="fr-FR" sz="7200"/>
              <a:t>Présentation de l'optique géométrique à l'aide du principe de Fermat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CEC554-AF82-49BC-9FF3-978A8522E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AGREGATION 2019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437BC0-A1E8-4D84-AFC7-4F650B5D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08AC17-FBA1-49AF-9262-771D8578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6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303F73-C9D3-41AB-BB85-91E4DDED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de Fermat (1657)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971548-66BB-4A80-AE61-A3B62FFEB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24003"/>
            <a:ext cx="5870050" cy="4552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2800" u="sng" dirty="0">
                <a:latin typeface="+mj-lt"/>
                <a:cs typeface="Times New Roman" panose="02020603050405020304" pitchFamily="18" charset="0"/>
              </a:rPr>
              <a:t>Énoncé historique :</a:t>
            </a:r>
          </a:p>
          <a:p>
            <a:pPr>
              <a:lnSpc>
                <a:spcPct val="100000"/>
              </a:lnSpc>
            </a:pPr>
            <a:endParaRPr lang="fr-F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lumière se propage d’un point à un  autre le long d’une trajectoire telle que le temps de parcours soit minimal.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C72404-D68F-4608-86C0-6609ABA0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2</a:t>
            </a:fld>
            <a:endParaRPr lang="fr-FR"/>
          </a:p>
        </p:txBody>
      </p:sp>
      <p:pic>
        <p:nvPicPr>
          <p:cNvPr id="1026" name="Picture 2" descr="RÃ©sultat de recherche d'images pour &quot;pierre de fermat&quot;">
            <a:extLst>
              <a:ext uri="{FF2B5EF4-FFF2-40B4-BE49-F238E27FC236}">
                <a16:creationId xmlns:a16="http://schemas.microsoft.com/office/drawing/2014/main" id="{17AA3BCC-E246-44A7-9BF1-E9462D49A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933" y="1421049"/>
            <a:ext cx="3556780" cy="475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BC9D4060-F114-4529-8649-B8969790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444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1498F9-5E39-4DD2-9BB0-9D17CF75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Lois de Snell-Descartes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8BC8BE-6F40-4058-BCBE-75638C8A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1552862-7AC7-432A-8FAC-CBA5F3E2B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888" y="1546128"/>
            <a:ext cx="6312224" cy="3765744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9D18D5F-B25C-4109-B7D5-6C1D9A330D7F}"/>
              </a:ext>
            </a:extLst>
          </p:cNvPr>
          <p:cNvCxnSpPr>
            <a:cxnSpLocks/>
          </p:cNvCxnSpPr>
          <p:nvPr/>
        </p:nvCxnSpPr>
        <p:spPr>
          <a:xfrm flipV="1">
            <a:off x="6158947" y="1898374"/>
            <a:ext cx="0" cy="142129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992254A2-7F59-4779-B155-B6DB029126FD}"/>
                  </a:ext>
                </a:extLst>
              </p:cNvPr>
              <p:cNvSpPr txBox="1"/>
              <p:nvPr/>
            </p:nvSpPr>
            <p:spPr>
              <a:xfrm>
                <a:off x="6300381" y="1898374"/>
                <a:ext cx="30245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fr-FR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992254A2-7F59-4779-B155-B6DB02912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381" y="1898374"/>
                <a:ext cx="302455" cy="414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E7C05675-6118-42B0-8A7C-0543653075AF}"/>
              </a:ext>
            </a:extLst>
          </p:cNvPr>
          <p:cNvSpPr txBox="1"/>
          <p:nvPr/>
        </p:nvSpPr>
        <p:spPr>
          <a:xfrm>
            <a:off x="1097280" y="6386730"/>
            <a:ext cx="2622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bg1">
                    <a:lumMod val="75000"/>
                  </a:schemeClr>
                </a:solidFill>
              </a:rPr>
              <a:t>TD d’Optique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, Clément </a:t>
            </a:r>
            <a:r>
              <a:rPr lang="fr-FR" sz="1600" dirty="0" err="1">
                <a:solidFill>
                  <a:schemeClr val="bg1">
                    <a:lumMod val="75000"/>
                  </a:schemeClr>
                </a:solidFill>
              </a:rPr>
              <a:t>Sayrin</a:t>
            </a:r>
            <a:endParaRPr lang="fr-FR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9B9C6289-24EF-44A8-AAA8-3AD3D3E2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019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AD9245-A91F-4265-918B-93A18108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Stigmatisme rigoureux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EE24AC3-1BFE-4007-B1B1-512BE70BD8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fr-FR" sz="2400" dirty="0"/>
                  <a:t>Un système optique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fr-FR" sz="2400" dirty="0"/>
                  <a:t> est dit </a:t>
                </a:r>
                <a:r>
                  <a:rPr lang="fr-FR" sz="2400" i="1" dirty="0"/>
                  <a:t>rigoureusement stigmatique </a:t>
                </a:r>
                <a:r>
                  <a:rPr lang="fr-FR" sz="2400" dirty="0"/>
                  <a:t>pour un couple de points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fr-FR" sz="2400" dirty="0"/>
                  <a:t> si tout rayon lumineux passant par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 passe par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fr-FR" sz="2400" dirty="0"/>
                  <a:t> après avoir traversé le système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fr-FR" sz="24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fr-FR" sz="2400" dirty="0"/>
              </a:p>
              <a:p>
                <a:pPr>
                  <a:lnSpc>
                    <a:spcPct val="100000"/>
                  </a:lnSpc>
                </a:pPr>
                <a:endParaRPr lang="fr-FR" sz="2400" dirty="0"/>
              </a:p>
              <a:p>
                <a:pPr>
                  <a:lnSpc>
                    <a:spcPct val="100000"/>
                  </a:lnSpc>
                </a:pPr>
                <a:endParaRPr lang="fr-FR" sz="2400" dirty="0"/>
              </a:p>
              <a:p>
                <a:pPr>
                  <a:lnSpc>
                    <a:spcPct val="100000"/>
                  </a:lnSpc>
                </a:pPr>
                <a:endParaRPr lang="fr-FR" sz="2400" dirty="0"/>
              </a:p>
              <a:p>
                <a:pPr>
                  <a:lnSpc>
                    <a:spcPct val="100000"/>
                  </a:lnSpc>
                </a:pPr>
                <a:endParaRPr lang="fr-FR" sz="2400" dirty="0"/>
              </a:p>
              <a:p>
                <a:pPr>
                  <a:lnSpc>
                    <a:spcPct val="100000"/>
                  </a:lnSpc>
                </a:pPr>
                <a:r>
                  <a:rPr lang="fr-FR" sz="2400" dirty="0"/>
                  <a:t>On dit que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fr-FR" sz="2400" dirty="0"/>
                  <a:t> sont </a:t>
                </a:r>
                <a:r>
                  <a:rPr lang="fr-FR" sz="2400" i="1" dirty="0"/>
                  <a:t>conjugués</a:t>
                </a:r>
                <a:r>
                  <a:rPr lang="fr-FR" sz="2400" dirty="0"/>
                  <a:t> par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fr-FR" sz="2400" dirty="0"/>
                  <a:t>.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EE24AC3-1BFE-4007-B1B1-512BE70BD8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t="-19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D9D470-7D8F-4789-8C36-763865E8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4</a:t>
            </a:fld>
            <a:endParaRPr lang="fr-FR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6B08B220-F5B7-4FAB-BDF6-93A98CB42FD2}"/>
              </a:ext>
            </a:extLst>
          </p:cNvPr>
          <p:cNvSpPr/>
          <p:nvPr/>
        </p:nvSpPr>
        <p:spPr>
          <a:xfrm>
            <a:off x="5645426" y="3101009"/>
            <a:ext cx="685800" cy="1818861"/>
          </a:xfrm>
          <a:prstGeom prst="arc">
            <a:avLst>
              <a:gd name="adj1" fmla="val 16200000"/>
              <a:gd name="adj2" fmla="val 52245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041B7595-ECE2-4698-BFE1-04DD2A3595CD}"/>
              </a:ext>
            </a:extLst>
          </p:cNvPr>
          <p:cNvSpPr/>
          <p:nvPr/>
        </p:nvSpPr>
        <p:spPr>
          <a:xfrm flipH="1">
            <a:off x="5211417" y="3101009"/>
            <a:ext cx="685800" cy="1818861"/>
          </a:xfrm>
          <a:prstGeom prst="arc">
            <a:avLst>
              <a:gd name="adj1" fmla="val 16200000"/>
              <a:gd name="adj2" fmla="val 52245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146034D-F93A-4D0F-9492-DBBCA6CD08E4}"/>
                  </a:ext>
                </a:extLst>
              </p:cNvPr>
              <p:cNvSpPr txBox="1"/>
              <p:nvPr/>
            </p:nvSpPr>
            <p:spPr>
              <a:xfrm>
                <a:off x="5508532" y="3770349"/>
                <a:ext cx="5775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fr-FR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146034D-F93A-4D0F-9492-DBBCA6CD0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32" y="3770349"/>
                <a:ext cx="57752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384168C-C8E3-4A47-A407-4F21B5897B26}"/>
                  </a:ext>
                </a:extLst>
              </p:cNvPr>
              <p:cNvSpPr txBox="1"/>
              <p:nvPr/>
            </p:nvSpPr>
            <p:spPr>
              <a:xfrm>
                <a:off x="2841443" y="3770349"/>
                <a:ext cx="3129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28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384168C-C8E3-4A47-A407-4F21B5897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443" y="3770349"/>
                <a:ext cx="31290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2D4F4C5-7476-4906-BCBF-D31BDF82520D}"/>
                  </a:ext>
                </a:extLst>
              </p:cNvPr>
              <p:cNvSpPr txBox="1"/>
              <p:nvPr/>
            </p:nvSpPr>
            <p:spPr>
              <a:xfrm>
                <a:off x="8305302" y="3770349"/>
                <a:ext cx="31290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fr-FR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fr-FR" sz="28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2D4F4C5-7476-4906-BCBF-D31BDF825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302" y="3770349"/>
                <a:ext cx="31290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211B12DB-8376-4481-BAF5-1745C1C75EB2}"/>
              </a:ext>
            </a:extLst>
          </p:cNvPr>
          <p:cNvSpPr/>
          <p:nvPr/>
        </p:nvSpPr>
        <p:spPr>
          <a:xfrm>
            <a:off x="3186710" y="3938439"/>
            <a:ext cx="144000" cy="144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0DFBE2F-9AEC-4150-A115-EDF88B1F21C7}"/>
              </a:ext>
            </a:extLst>
          </p:cNvPr>
          <p:cNvSpPr/>
          <p:nvPr/>
        </p:nvSpPr>
        <p:spPr>
          <a:xfrm>
            <a:off x="7988137" y="3938439"/>
            <a:ext cx="144000" cy="144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6251B38-1C5C-4B94-B126-85098A0A4613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3309622" y="3319671"/>
            <a:ext cx="2057508" cy="63985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20506EF-5CFA-46AB-8407-AF11A3CBB77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62261" y="3250096"/>
            <a:ext cx="1846964" cy="7094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AD2B02A3-0045-4160-B7B3-7EDD7C119C4A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3309622" y="4061351"/>
            <a:ext cx="1953745" cy="39818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97F5902-142C-463F-B2FE-1077ACA0C8A6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6294785" y="4061351"/>
            <a:ext cx="1714440" cy="42300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pied de page 3">
            <a:extLst>
              <a:ext uri="{FF2B5EF4-FFF2-40B4-BE49-F238E27FC236}">
                <a16:creationId xmlns:a16="http://schemas.microsoft.com/office/drawing/2014/main" id="{08654675-27A5-4BFA-B56F-0B5334A6C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555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1F70A-B091-4A76-8893-1A0EF402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Déviation d’un faisceau laser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B7F3E8-6D6C-450A-94CF-7966C550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5</a:t>
            </a:fld>
            <a:endParaRPr lang="fr-FR"/>
          </a:p>
        </p:txBody>
      </p:sp>
      <p:pic>
        <p:nvPicPr>
          <p:cNvPr id="2050" name="Picture 2" descr="http://phymain.unisciel.fr/wp-content/uploads/2013/05/Capture_opt009_01.jpg">
            <a:extLst>
              <a:ext uri="{FF2B5EF4-FFF2-40B4-BE49-F238E27FC236}">
                <a16:creationId xmlns:a16="http://schemas.microsoft.com/office/drawing/2014/main" id="{0B50841C-5C40-4990-9AB0-5970D8FAC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275" y="2468011"/>
            <a:ext cx="7068869" cy="171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EF8FC003-DF21-4DF0-86A4-0AD4DA8D4BD0}"/>
              </a:ext>
            </a:extLst>
          </p:cNvPr>
          <p:cNvCxnSpPr/>
          <p:nvPr/>
        </p:nvCxnSpPr>
        <p:spPr>
          <a:xfrm>
            <a:off x="2266122" y="2822713"/>
            <a:ext cx="0" cy="106348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32D6C762-B132-41D7-ACFA-C04CD03123CF}"/>
                  </a:ext>
                </a:extLst>
              </p:cNvPr>
              <p:cNvSpPr txBox="1"/>
              <p:nvPr/>
            </p:nvSpPr>
            <p:spPr>
              <a:xfrm>
                <a:off x="1357682" y="3037708"/>
                <a:ext cx="580864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32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fr-FR" sz="32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fr-FR" sz="3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sz="3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32D6C762-B132-41D7-ACFA-C04CD0312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682" y="3037708"/>
                <a:ext cx="580864" cy="552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01DE4BA6-6626-4537-BA7F-DBE807CFE624}"/>
              </a:ext>
            </a:extLst>
          </p:cNvPr>
          <p:cNvSpPr/>
          <p:nvPr/>
        </p:nvSpPr>
        <p:spPr>
          <a:xfrm>
            <a:off x="1097280" y="5017261"/>
            <a:ext cx="6583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http://phymain.unisciel.fr/comment-courber-un-rayon-lumineux/</a:t>
            </a:r>
            <a:endParaRPr lang="fr-FR" dirty="0"/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E6CF34C8-4F3A-448D-86FF-08D2F3C4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8687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14B365-C5BB-4E0B-AE88-36FDD88D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Mirages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4D89E2-61E2-4263-8F18-028CA4F1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6E76-DF7C-4A50-AE58-1A21BF200154}" type="slidenum">
              <a:rPr lang="fr-FR" smtClean="0"/>
              <a:t>6</a:t>
            </a:fld>
            <a:endParaRPr lang="fr-FR"/>
          </a:p>
        </p:txBody>
      </p:sp>
      <p:pic>
        <p:nvPicPr>
          <p:cNvPr id="3074" name="Picture 2" descr="Image associÃ©e">
            <a:extLst>
              <a:ext uri="{FF2B5EF4-FFF2-40B4-BE49-F238E27FC236}">
                <a16:creationId xmlns:a16="http://schemas.microsoft.com/office/drawing/2014/main" id="{D210A467-647C-4D29-B6AA-A1A4A22F8C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1"/>
          <a:stretch/>
        </p:blipFill>
        <p:spPr bwMode="auto">
          <a:xfrm>
            <a:off x="1333500" y="1443039"/>
            <a:ext cx="9525000" cy="415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3">
            <a:extLst>
              <a:ext uri="{FF2B5EF4-FFF2-40B4-BE49-F238E27FC236}">
                <a16:creationId xmlns:a16="http://schemas.microsoft.com/office/drawing/2014/main" id="{76A6D4AF-D5D5-4FAE-B791-44C00FB0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HUGO ROUSSILLE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145033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1045</TotalTime>
  <Words>136</Words>
  <Application>Microsoft Office PowerPoint</Application>
  <PresentationFormat>Grand écran</PresentationFormat>
  <Paragraphs>36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Cambria Math</vt:lpstr>
      <vt:lpstr>Times New Roman</vt:lpstr>
      <vt:lpstr>Rétrospective</vt:lpstr>
      <vt:lpstr>Présentation de l'optique géométrique à l'aide du principe de Fermat</vt:lpstr>
      <vt:lpstr>Principe de Fermat (1657)</vt:lpstr>
      <vt:lpstr>Lois de Snell-Descartes</vt:lpstr>
      <vt:lpstr>Stigmatisme rigoureux</vt:lpstr>
      <vt:lpstr>Déviation d’un faisceau laser</vt:lpstr>
      <vt:lpstr>Mirages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Chimie durable</dc:title>
  <dc:creator>Hugo Roussille</dc:creator>
  <cp:lastModifiedBy>Hugo Roussille</cp:lastModifiedBy>
  <cp:revision>83</cp:revision>
  <dcterms:created xsi:type="dcterms:W3CDTF">2019-04-06T14:18:31Z</dcterms:created>
  <dcterms:modified xsi:type="dcterms:W3CDTF">2019-06-17T17:09:39Z</dcterms:modified>
</cp:coreProperties>
</file>