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Diffraction de Fraunhofer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163C7-73DF-4E49-9CDB-30C224EC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Huygens-Fresnel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5522DF-D92C-45BF-BFA7-7C4871E0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55" y="1573410"/>
            <a:ext cx="8738049" cy="466749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540847-53A6-4BD5-A8E4-A7A61ECC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4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1C515-89E3-48C3-B290-9D93C5CD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Approximation de Fraunhofer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1DAA5B-1E5C-4F1C-9D3A-6B1AFABF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B098C9-9628-40A7-BF86-E76396FFC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29"/>
          <a:stretch/>
        </p:blipFill>
        <p:spPr>
          <a:xfrm rot="16200000">
            <a:off x="7931965" y="1623095"/>
            <a:ext cx="3045460" cy="37766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AEB044-7F7F-47BF-9B62-24180DF97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82786" y="478608"/>
            <a:ext cx="2936130" cy="6065658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E160CAD2-8A67-413D-A10C-A8E46F5B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8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1120-BCC6-48B3-A641-5668FEEE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Diffraction par une fente rectangulaire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D83AD7-2542-44F1-9D44-AE80D61B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62792-44E6-4CE8-B407-45C7B9BA62F3}"/>
              </a:ext>
            </a:extLst>
          </p:cNvPr>
          <p:cNvSpPr/>
          <p:nvPr/>
        </p:nvSpPr>
        <p:spPr>
          <a:xfrm>
            <a:off x="1535595" y="1595228"/>
            <a:ext cx="2415209" cy="4522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59F56-0AC8-4F54-9C20-A8E7B59A6AC6}"/>
              </a:ext>
            </a:extLst>
          </p:cNvPr>
          <p:cNvSpPr/>
          <p:nvPr/>
        </p:nvSpPr>
        <p:spPr>
          <a:xfrm>
            <a:off x="2126974" y="2067338"/>
            <a:ext cx="1232452" cy="3578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8E79182-B187-4C33-A676-DF9267258AA9}"/>
              </a:ext>
            </a:extLst>
          </p:cNvPr>
          <p:cNvCxnSpPr>
            <a:cxnSpLocks/>
          </p:cNvCxnSpPr>
          <p:nvPr/>
        </p:nvCxnSpPr>
        <p:spPr>
          <a:xfrm>
            <a:off x="2126974" y="3429000"/>
            <a:ext cx="123245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4173386-FBCF-492A-B06B-2F933C0FBBB5}"/>
                  </a:ext>
                </a:extLst>
              </p:cNvPr>
              <p:cNvSpPr txBox="1"/>
              <p:nvPr/>
            </p:nvSpPr>
            <p:spPr>
              <a:xfrm>
                <a:off x="2561803" y="2834058"/>
                <a:ext cx="3719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4173386-FBCF-492A-B06B-2F933C0FB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03" y="2834058"/>
                <a:ext cx="37196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A72FB24-5EF8-4C81-9068-D5F48F1A8DD9}"/>
              </a:ext>
            </a:extLst>
          </p:cNvPr>
          <p:cNvCxnSpPr>
            <a:cxnSpLocks/>
          </p:cNvCxnSpPr>
          <p:nvPr/>
        </p:nvCxnSpPr>
        <p:spPr>
          <a:xfrm>
            <a:off x="4297360" y="2096241"/>
            <a:ext cx="0" cy="354918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B55AA3E-EC07-401F-AD89-886F8EA54AAC}"/>
                  </a:ext>
                </a:extLst>
              </p:cNvPr>
              <p:cNvSpPr txBox="1"/>
              <p:nvPr/>
            </p:nvSpPr>
            <p:spPr>
              <a:xfrm>
                <a:off x="4462521" y="3593834"/>
                <a:ext cx="3627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3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B55AA3E-EC07-401F-AD89-886F8EA54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21" y="3593834"/>
                <a:ext cx="36279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4CAD6E3-0CBB-4582-A8C6-649570129893}"/>
                  </a:ext>
                </a:extLst>
              </p:cNvPr>
              <p:cNvSpPr txBox="1"/>
              <p:nvPr/>
            </p:nvSpPr>
            <p:spPr>
              <a:xfrm>
                <a:off x="5285782" y="1397522"/>
                <a:ext cx="6585468" cy="4387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 dirty="0" smtClean="0"/>
                        <m:t>Transmittance</m:t>
                      </m:r>
                    </m:oMath>
                  </m:oMathPara>
                </a14:m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rect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rect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</m:borderBox>
                    </m:oMath>
                  </m:oMathPara>
                </a14:m>
                <a:endParaRPr lang="fr-FR" sz="2400" dirty="0"/>
              </a:p>
              <a:p>
                <a:r>
                  <a:rPr lang="fr-FR" sz="2000" dirty="0"/>
                  <a:t>où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sinon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2000" dirty="0"/>
                  <a:t>.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Transformée de Fourier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2400" i="0" smtClean="0">
                              <a:latin typeface="Cambria Math" panose="02040503050406030204" pitchFamily="18" charset="0"/>
                            </a:rPr>
                            <m:t>rect</m:t>
                          </m:r>
                        </m:e>
                      </m:acc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borderBox>
                        <m:borderBoxPr>
                          <m:ctrlPr>
                            <a:rPr lang="fr-F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acc>
                            <m:accPr>
                              <m:chr m:val="̂"/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𝑢𝑎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𝑢𝑎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𝑣𝑏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𝑣𝑏</m:t>
                                  </m:r>
                                </m:den>
                              </m:f>
                            </m:e>
                          </m:d>
                        </m:e>
                      </m:borderBox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4CAD6E3-0CBB-4582-A8C6-649570129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782" y="1397522"/>
                <a:ext cx="6585468" cy="438703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73DAC17-DF66-4232-B7F2-52B6777FA977}"/>
              </a:ext>
            </a:extLst>
          </p:cNvPr>
          <p:cNvCxnSpPr/>
          <p:nvPr/>
        </p:nvCxnSpPr>
        <p:spPr>
          <a:xfrm>
            <a:off x="3950804" y="2067338"/>
            <a:ext cx="747299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9E8363D-A6EA-4463-9396-A1208C5763D8}"/>
              </a:ext>
            </a:extLst>
          </p:cNvPr>
          <p:cNvCxnSpPr/>
          <p:nvPr/>
        </p:nvCxnSpPr>
        <p:spPr>
          <a:xfrm>
            <a:off x="3950804" y="5645425"/>
            <a:ext cx="747299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>
            <a:extLst>
              <a:ext uri="{FF2B5EF4-FFF2-40B4-BE49-F238E27FC236}">
                <a16:creationId xmlns:a16="http://schemas.microsoft.com/office/drawing/2014/main" id="{F4522911-7E8D-438D-ABDB-BB8510DF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83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1120-BCC6-48B3-A641-5668FEEE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Diffraction par un diaphragme circulaire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D83AD7-2542-44F1-9D44-AE80D61B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62792-44E6-4CE8-B407-45C7B9BA62F3}"/>
              </a:ext>
            </a:extLst>
          </p:cNvPr>
          <p:cNvSpPr/>
          <p:nvPr/>
        </p:nvSpPr>
        <p:spPr>
          <a:xfrm>
            <a:off x="583200" y="1541742"/>
            <a:ext cx="4320000" cy="43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031C3E0-F349-4236-8151-743A94207DE9}"/>
              </a:ext>
            </a:extLst>
          </p:cNvPr>
          <p:cNvSpPr/>
          <p:nvPr/>
        </p:nvSpPr>
        <p:spPr>
          <a:xfrm>
            <a:off x="1303200" y="2261742"/>
            <a:ext cx="2880000" cy="28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4173386-FBCF-492A-B06B-2F933C0FBBB5}"/>
                  </a:ext>
                </a:extLst>
              </p:cNvPr>
              <p:cNvSpPr txBox="1"/>
              <p:nvPr/>
            </p:nvSpPr>
            <p:spPr>
              <a:xfrm>
                <a:off x="2184575" y="263862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4173386-FBCF-492A-B06B-2F933C0FB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575" y="2638627"/>
                <a:ext cx="4126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4CAD6E3-0CBB-4582-A8C6-649570129893}"/>
                  </a:ext>
                </a:extLst>
              </p:cNvPr>
              <p:cNvSpPr txBox="1"/>
              <p:nvPr/>
            </p:nvSpPr>
            <p:spPr>
              <a:xfrm>
                <a:off x="5464452" y="1397522"/>
                <a:ext cx="6585468" cy="4301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 dirty="0" smtClean="0"/>
                        <m:t>Transmittance</m:t>
                      </m:r>
                    </m:oMath>
                  </m:oMathPara>
                </a14:m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circ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</m:borderBox>
                    </m:oMath>
                  </m:oMathPara>
                </a14:m>
                <a:endParaRPr lang="fr-FR" sz="2400" dirty="0"/>
              </a:p>
              <a:p>
                <a:r>
                  <a:rPr lang="fr-FR" sz="2000" dirty="0"/>
                  <a:t>où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circ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sinon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sz="2000" dirty="0"/>
                  <a:t>.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Transformée de Fourier</a:t>
                </a:r>
              </a:p>
              <a:p>
                <a:endParaRPr lang="fr-F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acc>
                            <m:accPr>
                              <m:chr m:val="̂"/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𝑈𝑅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𝑈𝑅</m:t>
                                  </m:r>
                                </m:den>
                              </m:f>
                            </m:e>
                          </m:d>
                        </m:e>
                      </m:borderBox>
                    </m:oMath>
                  </m:oMathPara>
                </a14:m>
                <a:endParaRPr lang="fr-FR" sz="2400" dirty="0"/>
              </a:p>
              <a:p>
                <a:r>
                  <a:rPr lang="fr-FR" sz="2000" dirty="0"/>
                  <a:t>où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sz="2000" dirty="0"/>
                  <a:t>.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4CAD6E3-0CBB-4582-A8C6-649570129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452" y="1397522"/>
                <a:ext cx="6585468" cy="4301562"/>
              </a:xfrm>
              <a:prstGeom prst="rect">
                <a:avLst/>
              </a:prstGeom>
              <a:blipFill>
                <a:blip r:embed="rId3"/>
                <a:stretch>
                  <a:fillRect l="-2775" b="-12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7BAB61A-FD0C-46E2-9248-6285A63C9A7C}"/>
              </a:ext>
            </a:extLst>
          </p:cNvPr>
          <p:cNvCxnSpPr/>
          <p:nvPr/>
        </p:nvCxnSpPr>
        <p:spPr>
          <a:xfrm>
            <a:off x="367862" y="3701742"/>
            <a:ext cx="46967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7A51B95-DED2-4C2C-B85D-EA4BB7E389D6}"/>
              </a:ext>
            </a:extLst>
          </p:cNvPr>
          <p:cNvCxnSpPr>
            <a:cxnSpLocks/>
          </p:cNvCxnSpPr>
          <p:nvPr/>
        </p:nvCxnSpPr>
        <p:spPr>
          <a:xfrm flipV="1">
            <a:off x="2743200" y="1397522"/>
            <a:ext cx="0" cy="47509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8E79182-B187-4C33-A676-DF9267258AA9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1724966" y="2683508"/>
            <a:ext cx="991252" cy="98186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D64767F-4764-4DF7-93CC-CC18113BC49F}"/>
                  </a:ext>
                </a:extLst>
              </p:cNvPr>
              <p:cNvSpPr txBox="1"/>
              <p:nvPr/>
            </p:nvSpPr>
            <p:spPr>
              <a:xfrm>
                <a:off x="5075900" y="3511487"/>
                <a:ext cx="2017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D64767F-4764-4DF7-93CC-CC18113BC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00" y="3511487"/>
                <a:ext cx="201722" cy="307777"/>
              </a:xfrm>
              <a:prstGeom prst="rect">
                <a:avLst/>
              </a:prstGeom>
              <a:blipFill>
                <a:blip r:embed="rId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3AC3FD0-B0CE-4367-AD72-D7315D58D4BB}"/>
                  </a:ext>
                </a:extLst>
              </p:cNvPr>
              <p:cNvSpPr txBox="1"/>
              <p:nvPr/>
            </p:nvSpPr>
            <p:spPr>
              <a:xfrm>
                <a:off x="2795248" y="1215782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3AC3FD0-B0CE-4367-AD72-D7315D58D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48" y="1215782"/>
                <a:ext cx="206339" cy="307777"/>
              </a:xfrm>
              <a:prstGeom prst="rect">
                <a:avLst/>
              </a:prstGeom>
              <a:blipFill>
                <a:blip r:embed="rId5"/>
                <a:stretch>
                  <a:fillRect l="-30303" r="-33333" b="-2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7DFAC62A-4E45-48BF-9506-E5DB625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44903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1047</TotalTime>
  <Words>79</Words>
  <Application>Microsoft Office PowerPoint</Application>
  <PresentationFormat>Grand écran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Rétrospective</vt:lpstr>
      <vt:lpstr>Diffraction de Fraunhofer</vt:lpstr>
      <vt:lpstr>Principe de Huygens-Fresnel</vt:lpstr>
      <vt:lpstr>Approximation de Fraunhofer</vt:lpstr>
      <vt:lpstr>Diffraction par une fente rectangulaire</vt:lpstr>
      <vt:lpstr>Diffraction par un diaphragme circulaire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84</cp:revision>
  <dcterms:created xsi:type="dcterms:W3CDTF">2019-04-06T14:18:31Z</dcterms:created>
  <dcterms:modified xsi:type="dcterms:W3CDTF">2019-06-17T17:20:52Z</dcterms:modified>
</cp:coreProperties>
</file>