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4" r:id="rId3"/>
    <p:sldId id="328" r:id="rId4"/>
    <p:sldId id="326" r:id="rId5"/>
    <p:sldId id="327" r:id="rId6"/>
    <p:sldId id="323" r:id="rId7"/>
    <p:sldId id="329" r:id="rId8"/>
    <p:sldId id="334" r:id="rId9"/>
    <p:sldId id="333" r:id="rId10"/>
    <p:sldId id="335" r:id="rId11"/>
    <p:sldId id="325" r:id="rId12"/>
    <p:sldId id="330" r:id="rId13"/>
    <p:sldId id="331" r:id="rId14"/>
    <p:sldId id="3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327774-1B84-44F5-A0C2-062F40310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906A9B-7BC2-4B4C-BB9F-3C9AE010E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ED77-0E8C-446C-A7EC-B7ABA3D4DBE4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03B69B-1C3B-4EBB-A006-39C4B56F0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A376E2-A7A1-4B59-91FF-523291D19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6E33-7273-4D80-A6AD-737C4BE36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393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15FDF-D88B-42B9-B882-66C7E5903E07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E72E-88D3-456B-B685-1D27B081DB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1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98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65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24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29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83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58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66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2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9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6D04-5EE1-457C-9885-BF9C9D47C0A9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39-C1FD-4699-82E3-433F4443EE20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33C8-A2CD-4D38-8D63-AFDAAB18F1AF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6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254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57745"/>
            <a:ext cx="10058400" cy="45113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9DD521-5AA6-4895-8AAE-16A9209C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CBFA-D7B9-45DB-A2C2-5DA69A3D7220}" type="datetime1">
              <a:rPr lang="fr-FR" smtClean="0"/>
              <a:t>22/06/2019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8EA220-647E-4668-847D-891D4AD7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3AC372-4AA6-4E92-9A40-7EC44AC4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7B07-1508-42AA-B295-75C6F6B3C15E}" type="datetime1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801-1EF9-4B4F-8545-43AB7FE5A89A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6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E6A-06D6-48E7-AC30-AD148672355E}" type="datetime1">
              <a:rPr lang="fr-FR" smtClean="0"/>
              <a:t>22/06/2019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291-E6BA-4AB2-83BF-4F0C6F2FE1A7}" type="datetime1">
              <a:rPr lang="fr-FR" smtClean="0"/>
              <a:t>22/06/2019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37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B4FB-B029-4733-B236-1403F11307EA}" type="datetime1">
              <a:rPr lang="fr-FR" smtClean="0"/>
              <a:t>22/06/2019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0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F68A57-0FB6-4DC1-AFBF-98CB3B0B9C99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4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5B22-A210-46AC-92E1-9EC6742411DB}" type="datetime1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54989"/>
            <a:ext cx="10058400" cy="953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2107"/>
            <a:ext cx="10058400" cy="45269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0FEC9-6DAC-4F66-B242-8520EDA7BD0A}" type="datetime1">
              <a:rPr lang="fr-FR" smtClean="0"/>
              <a:t>22/06/2019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252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848B-C8B5-44A3-9CE2-2FBAFC7D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828799"/>
            <a:ext cx="11524340" cy="2290749"/>
          </a:xfrm>
        </p:spPr>
        <p:txBody>
          <a:bodyPr>
            <a:noAutofit/>
          </a:bodyPr>
          <a:lstStyle/>
          <a:p>
            <a:r>
              <a:rPr lang="fr-FR" sz="7200" dirty="0"/>
              <a:t>Fusion, fission.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45822-C6CB-4EB1-8093-88439FA32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471B82-DF51-4C7A-8BA8-A586C0CC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C2C4084-87AC-4A11-B85B-DF4179C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398301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24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F1DCA-1BD8-40C7-A4B4-E498EADE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Sections efficaces de fission</a:t>
            </a:r>
          </a:p>
        </p:txBody>
      </p:sp>
      <p:pic>
        <p:nvPicPr>
          <p:cNvPr id="1026" name="Picture 2" descr="http://www.laradioactivite.com/site/images/Sigma_neutron_rapide.jpg">
            <a:extLst>
              <a:ext uri="{FF2B5EF4-FFF2-40B4-BE49-F238E27FC236}">
                <a16:creationId xmlns:a16="http://schemas.microsoft.com/office/drawing/2014/main" id="{C0DCEC87-6EB1-4385-AD1C-110C1E7A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844825"/>
            <a:ext cx="6441181" cy="41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7F0FCF5-DE2E-473E-8BE2-98236033669F}"/>
              </a:ext>
            </a:extLst>
          </p:cNvPr>
          <p:cNvSpPr txBox="1"/>
          <p:nvPr/>
        </p:nvSpPr>
        <p:spPr>
          <a:xfrm>
            <a:off x="3503713" y="3167390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Neutrons 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92BED9-2A7D-4E5F-873A-5FF8797BF657}"/>
              </a:ext>
            </a:extLst>
          </p:cNvPr>
          <p:cNvSpPr txBox="1"/>
          <p:nvPr/>
        </p:nvSpPr>
        <p:spPr>
          <a:xfrm>
            <a:off x="7679383" y="3630431"/>
            <a:ext cx="179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Neutrons rapides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A02DD-ED5C-430B-9E7E-DB2514FE504F}"/>
              </a:ext>
            </a:extLst>
          </p:cNvPr>
          <p:cNvSpPr/>
          <p:nvPr/>
        </p:nvSpPr>
        <p:spPr>
          <a:xfrm>
            <a:off x="1126527" y="6416521"/>
            <a:ext cx="1667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i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</a:rPr>
              <a:t>laradioactivite.com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9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Nucléosynthèse stellaire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https://sciencetonnante.files.wordpress.com/2018/07/ppchain.gif?w=599">
            <a:extLst>
              <a:ext uri="{FF2B5EF4-FFF2-40B4-BE49-F238E27FC236}">
                <a16:creationId xmlns:a16="http://schemas.microsoft.com/office/drawing/2014/main" id="{3ABB4DC9-D574-482A-8F3A-4444ECDD9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75"/>
          <a:stretch/>
        </p:blipFill>
        <p:spPr bwMode="auto">
          <a:xfrm>
            <a:off x="1588" y="1680618"/>
            <a:ext cx="6840760" cy="44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6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Nucléosynthèse stellaire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https://sciencetonnante.files.wordpress.com/2018/07/ppchain.gif?w=599">
            <a:extLst>
              <a:ext uri="{FF2B5EF4-FFF2-40B4-BE49-F238E27FC236}">
                <a16:creationId xmlns:a16="http://schemas.microsoft.com/office/drawing/2014/main" id="{3ABB4DC9-D574-482A-8F3A-4444ECDD9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75"/>
          <a:stretch/>
        </p:blipFill>
        <p:spPr bwMode="auto">
          <a:xfrm>
            <a:off x="1588" y="1680618"/>
            <a:ext cx="6840760" cy="44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4A3697C-102C-4FFD-A9D1-77F2D7AF0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96" y="1196753"/>
            <a:ext cx="5231878" cy="34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7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Nucléosynthèse stellaire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https://sciencetonnante.files.wordpress.com/2018/07/ppchain.gif?w=599">
            <a:extLst>
              <a:ext uri="{FF2B5EF4-FFF2-40B4-BE49-F238E27FC236}">
                <a16:creationId xmlns:a16="http://schemas.microsoft.com/office/drawing/2014/main" id="{3ABB4DC9-D574-482A-8F3A-4444ECDD9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75"/>
          <a:stretch/>
        </p:blipFill>
        <p:spPr bwMode="auto">
          <a:xfrm>
            <a:off x="1588" y="1680618"/>
            <a:ext cx="6840760" cy="44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4A3697C-102C-4FFD-A9D1-77F2D7AF0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96" y="1196753"/>
            <a:ext cx="5231878" cy="347313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EA39A66-503F-494C-91AA-C6A511604FBF}"/>
              </a:ext>
            </a:extLst>
          </p:cNvPr>
          <p:cNvSpPr txBox="1"/>
          <p:nvPr/>
        </p:nvSpPr>
        <p:spPr>
          <a:xfrm>
            <a:off x="9192344" y="507647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25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/>
          <a:lstStyle/>
          <a:p>
            <a:pPr rtl="0"/>
            <a:r>
              <a:rPr lang="fr-FR" dirty="0"/>
              <a:t>Courbe d’Aston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upload.wikimedia.org/wikipedia/commons/thumb/2/29/Binding_energy_curve_-_common_isotopes_FR.svg/690px-Binding_energy_curve_-_common_isotopes_FR.svg.png">
            <a:extLst>
              <a:ext uri="{FF2B5EF4-FFF2-40B4-BE49-F238E27FC236}">
                <a16:creationId xmlns:a16="http://schemas.microsoft.com/office/drawing/2014/main" id="{94E90BE3-692E-44E6-840F-95C8C05B7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08313"/>
            <a:ext cx="7920880" cy="532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5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/>
          <a:lstStyle/>
          <a:p>
            <a:pPr rtl="0"/>
            <a:r>
              <a:rPr lang="fr-FR" dirty="0"/>
              <a:t>Modèle de la goutte liquide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upload.wikimedia.org/wikipedia/commons/thumb/5/5b/Liquid_drop_model.svg/1920px-Liquid_drop_model.svg.png">
            <a:extLst>
              <a:ext uri="{FF2B5EF4-FFF2-40B4-BE49-F238E27FC236}">
                <a16:creationId xmlns:a16="http://schemas.microsoft.com/office/drawing/2014/main" id="{BBD904CA-9079-4A65-9F7D-28CB68911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5"/>
          <a:stretch/>
        </p:blipFill>
        <p:spPr bwMode="auto">
          <a:xfrm>
            <a:off x="1589" y="1851026"/>
            <a:ext cx="12188825" cy="25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792E75-7E2A-4027-A5E2-9191BED2216E}"/>
              </a:ext>
            </a:extLst>
          </p:cNvPr>
          <p:cNvSpPr txBox="1"/>
          <p:nvPr/>
        </p:nvSpPr>
        <p:spPr>
          <a:xfrm>
            <a:off x="824580" y="4509121"/>
            <a:ext cx="1096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Volume			 Surface			 Coulomb			 Asymétrie		     Appariement</a:t>
            </a:r>
          </a:p>
        </p:txBody>
      </p:sp>
    </p:spTree>
    <p:extLst>
      <p:ext uri="{BB962C8B-B14F-4D97-AF65-F5344CB8AC3E}">
        <p14:creationId xmlns:p14="http://schemas.microsoft.com/office/powerpoint/2010/main" val="424550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096862" y="-583990"/>
            <a:ext cx="4824536" cy="192714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Comparaison </a:t>
            </a:r>
            <a:br>
              <a:rPr lang="fr-FR" dirty="0"/>
            </a:br>
            <a:r>
              <a:rPr lang="fr-FR" dirty="0"/>
              <a:t>avec l’expérience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D04FA07-A977-4E85-9A4C-4DBE0B4D7CA3}"/>
              </a:ext>
            </a:extLst>
          </p:cNvPr>
          <p:cNvGrpSpPr/>
          <p:nvPr/>
        </p:nvGrpSpPr>
        <p:grpSpPr>
          <a:xfrm>
            <a:off x="5914064" y="129713"/>
            <a:ext cx="5438520" cy="6598574"/>
            <a:chOff x="5747937" y="129713"/>
            <a:chExt cx="5438520" cy="659857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95970CF-CFB9-40F7-99C1-270B6F9DF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75" b="2750"/>
            <a:stretch/>
          </p:blipFill>
          <p:spPr>
            <a:xfrm>
              <a:off x="6112948" y="129713"/>
              <a:ext cx="4806000" cy="65985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A3C375E-3D5A-4084-80B8-B2D7D0823A6B}"/>
                    </a:ext>
                  </a:extLst>
                </p:cNvPr>
                <p:cNvSpPr txBox="1"/>
                <p:nvPr/>
              </p:nvSpPr>
              <p:spPr>
                <a:xfrm>
                  <a:off x="5747937" y="2852936"/>
                  <a:ext cx="343747" cy="68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A3C375E-3D5A-4084-80B8-B2D7D0823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937" y="2852936"/>
                  <a:ext cx="343747" cy="6890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FEA4196-69E2-454B-AEFA-E7346107BA29}"/>
                    </a:ext>
                  </a:extLst>
                </p:cNvPr>
                <p:cNvSpPr txBox="1"/>
                <p:nvPr/>
              </p:nvSpPr>
              <p:spPr>
                <a:xfrm>
                  <a:off x="10918948" y="6237312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FEA4196-69E2-454B-AEFA-E7346107BA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8948" y="6237312"/>
                  <a:ext cx="26750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743A044-361D-4A8C-8A40-C7A32CED994A}"/>
                    </a:ext>
                  </a:extLst>
                </p:cNvPr>
                <p:cNvSpPr txBox="1"/>
                <p:nvPr/>
              </p:nvSpPr>
              <p:spPr>
                <a:xfrm>
                  <a:off x="9780717" y="3861048"/>
                  <a:ext cx="752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=82</m:t>
                        </m:r>
                      </m:oMath>
                    </m:oMathPara>
                  </a14:m>
                  <a:endParaRPr lang="fr-FR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743A044-361D-4A8C-8A40-C7A32CED9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0717" y="3861048"/>
                  <a:ext cx="75264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452" r="-7258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C4A77B9D-2B1F-4527-BDA4-960C7E6B5ED4}"/>
                    </a:ext>
                  </a:extLst>
                </p:cNvPr>
                <p:cNvSpPr txBox="1"/>
                <p:nvPr/>
              </p:nvSpPr>
              <p:spPr>
                <a:xfrm>
                  <a:off x="8614692" y="2204864"/>
                  <a:ext cx="784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=82</m:t>
                        </m:r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C4A77B9D-2B1F-4527-BDA4-960C7E6B5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692" y="2204864"/>
                  <a:ext cx="7847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202" r="-697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B99D76D-BD1F-4313-841C-2666CE3EEC44}"/>
                    </a:ext>
                  </a:extLst>
                </p:cNvPr>
                <p:cNvSpPr txBox="1"/>
                <p:nvPr/>
              </p:nvSpPr>
              <p:spPr>
                <a:xfrm>
                  <a:off x="7678588" y="1097275"/>
                  <a:ext cx="784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B99D76D-BD1F-4313-841C-2666CE3EE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588" y="1097275"/>
                  <a:ext cx="78470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7031" r="-7813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FDE949F-4232-42F4-8893-25607E54A366}"/>
                    </a:ext>
                  </a:extLst>
                </p:cNvPr>
                <p:cNvSpPr txBox="1"/>
                <p:nvPr/>
              </p:nvSpPr>
              <p:spPr>
                <a:xfrm>
                  <a:off x="9780717" y="3584049"/>
                  <a:ext cx="912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=126</m:t>
                        </m:r>
                      </m:oMath>
                    </m:oMathPara>
                  </a14:m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FDE949F-4232-42F4-8893-25607E54A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0717" y="3584049"/>
                  <a:ext cx="91294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333" r="-6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0C0E5028-143C-410D-A26A-FE2D70C561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57266" y="2171664"/>
              <a:ext cx="4306670" cy="3849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3335">
                      <a:extLst>
                        <a:ext uri="{9D8B030D-6E8A-4147-A177-3AD203B41FA5}">
                          <a16:colId xmlns:a16="http://schemas.microsoft.com/office/drawing/2014/main" val="3798416825"/>
                        </a:ext>
                      </a:extLst>
                    </a:gridCol>
                    <a:gridCol w="2153335">
                      <a:extLst>
                        <a:ext uri="{9D8B030D-6E8A-4147-A177-3AD203B41FA5}">
                          <a16:colId xmlns:a16="http://schemas.microsoft.com/office/drawing/2014/main" val="752949969"/>
                        </a:ext>
                      </a:extLst>
                    </a:gridCol>
                  </a:tblGrid>
                  <a:tr h="641604">
                    <a:tc>
                      <a:txBody>
                        <a:bodyPr/>
                        <a:lstStyle/>
                        <a:p>
                          <a:pPr algn="ctr"/>
                          <a:endParaRPr lang="fr-FR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Valeur (MeV)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3340299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100" b="0" i="1" smtClean="0">
                                    <a:latin typeface="Cambria Math" panose="02040503050406030204" pitchFamily="18" charset="0"/>
                                  </a:rPr>
                                  <m:t>15,46</m:t>
                                </m:r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2054263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100" b="0" i="1" smtClean="0">
                                    <a:latin typeface="Cambria Math" panose="02040503050406030204" pitchFamily="18" charset="0"/>
                                  </a:rPr>
                                  <m:t>17,23</m:t>
                                </m:r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01893099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100" b="0" i="1" smtClean="0">
                                    <a:latin typeface="Cambria Math" panose="02040503050406030204" pitchFamily="18" charset="0"/>
                                  </a:rPr>
                                  <m:t>0,697</m:t>
                                </m:r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126448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100" b="0" i="1" smtClean="0">
                                    <a:latin typeface="Cambria Math" panose="02040503050406030204" pitchFamily="18" charset="0"/>
                                  </a:rPr>
                                  <m:t>23,285</m:t>
                                </m:r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393126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1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fr-FR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909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0C0E5028-143C-410D-A26A-FE2D70C561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57266" y="2171664"/>
              <a:ext cx="4306670" cy="3849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3335">
                      <a:extLst>
                        <a:ext uri="{9D8B030D-6E8A-4147-A177-3AD203B41FA5}">
                          <a16:colId xmlns:a16="http://schemas.microsoft.com/office/drawing/2014/main" val="3798416825"/>
                        </a:ext>
                      </a:extLst>
                    </a:gridCol>
                    <a:gridCol w="2153335">
                      <a:extLst>
                        <a:ext uri="{9D8B030D-6E8A-4147-A177-3AD203B41FA5}">
                          <a16:colId xmlns:a16="http://schemas.microsoft.com/office/drawing/2014/main" val="752949969"/>
                        </a:ext>
                      </a:extLst>
                    </a:gridCol>
                  </a:tblGrid>
                  <a:tr h="641604">
                    <a:tc>
                      <a:txBody>
                        <a:bodyPr/>
                        <a:lstStyle/>
                        <a:p>
                          <a:pPr algn="ctr"/>
                          <a:endParaRPr lang="fr-FR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Valeur (MeV)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3340299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82" t="-100000" r="-101130" b="-3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67" t="-100000" r="-1416" b="-3990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054263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82" t="-201905" r="-10113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67" t="-201905" r="-1416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893099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82" t="-301905" r="-1011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67" t="-301905" r="-1416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126448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82" t="-398113" r="-10113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67" t="-398113" r="-1416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393126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82" t="-502857" r="-10113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67" t="-502857" r="-1416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0904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23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Barrière de fission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B25FED-2CC3-478D-AA8D-A1CE38EEB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63" y="1340769"/>
            <a:ext cx="7429882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re 12"/>
              <p:cNvSpPr>
                <a:spLocks noGrp="1"/>
              </p:cNvSpPr>
              <p:nvPr>
                <p:ph type="title"/>
              </p:nvPr>
            </p:nvSpPr>
            <p:spPr>
              <a:xfrm>
                <a:off x="1127449" y="133704"/>
                <a:ext cx="9717541" cy="919033"/>
              </a:xfrm>
            </p:spPr>
            <p:txBody>
              <a:bodyPr rtlCol="0">
                <a:normAutofit/>
              </a:bodyPr>
              <a:lstStyle/>
              <a:p>
                <a:pPr rtl="0"/>
                <a:r>
                  <a:rPr lang="fr-FR" dirty="0"/>
                  <a:t>Produits de la fission de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235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sPre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Titr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27449" y="133704"/>
                <a:ext cx="9717541" cy="919033"/>
              </a:xfrm>
              <a:blipFill>
                <a:blip r:embed="rId3"/>
                <a:stretch>
                  <a:fillRect l="-2886" t="-3974" b="-35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60B8719-5B4E-47A4-BBA1-B87EE3814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185762"/>
            <a:ext cx="3528000" cy="50381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C03E4A-6CB7-4765-AF20-439AD89067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"/>
          <a:stretch/>
        </p:blipFill>
        <p:spPr>
          <a:xfrm>
            <a:off x="6671673" y="1183924"/>
            <a:ext cx="358836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ea.fr/comprendre/PublishingImages/Pages/energies/nucleaire/essentiel-sur-fonctionnement-reacteur-nucleaire-electrogene/fonctionnement-centrale-nucleaire.jpg">
            <a:extLst>
              <a:ext uri="{FF2B5EF4-FFF2-40B4-BE49-F238E27FC236}">
                <a16:creationId xmlns:a16="http://schemas.microsoft.com/office/drawing/2014/main" id="{05377DD0-170B-4C94-8F64-B6E374E70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" b="3512"/>
          <a:stretch/>
        </p:blipFill>
        <p:spPr bwMode="auto">
          <a:xfrm>
            <a:off x="1194470" y="22870"/>
            <a:ext cx="9803060" cy="622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2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27449" y="133704"/>
            <a:ext cx="9717541" cy="91903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Confinement magnétique : ITER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B0D99-B97A-4905-8C57-FB87A34255E6}"/>
              </a:ext>
            </a:extLst>
          </p:cNvPr>
          <p:cNvSpPr/>
          <p:nvPr/>
        </p:nvSpPr>
        <p:spPr>
          <a:xfrm>
            <a:off x="983432" y="1628800"/>
            <a:ext cx="10297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RÃ©sultat de recherche d'images pour &quot;schÃ©ma iter&quot;">
            <a:extLst>
              <a:ext uri="{FF2B5EF4-FFF2-40B4-BE49-F238E27FC236}">
                <a16:creationId xmlns:a16="http://schemas.microsoft.com/office/drawing/2014/main" id="{2F8A658A-1405-4F5F-8AB2-8B779A21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057454"/>
            <a:ext cx="6696744" cy="53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0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D00A7-0A5D-409C-9351-7ED7278A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Confinement inertiel : laser Mégajoule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094D5C-0A7F-4E27-9597-2626D9F4E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8" y="2060848"/>
            <a:ext cx="814172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558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2459</TotalTime>
  <Words>91</Words>
  <Application>Microsoft Office PowerPoint</Application>
  <PresentationFormat>Grand écran</PresentationFormat>
  <Paragraphs>47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Helvetica</vt:lpstr>
      <vt:lpstr>Times New Roman</vt:lpstr>
      <vt:lpstr>Rétrospective</vt:lpstr>
      <vt:lpstr>Fusion, fission.</vt:lpstr>
      <vt:lpstr>Courbe d’Aston</vt:lpstr>
      <vt:lpstr>Modèle de la goutte liquide</vt:lpstr>
      <vt:lpstr>Comparaison  avec l’expérience</vt:lpstr>
      <vt:lpstr>Barrière de fission</vt:lpstr>
      <vt:lpstr>Produits de la fission de (_92^235)U</vt:lpstr>
      <vt:lpstr>Présentation PowerPoint</vt:lpstr>
      <vt:lpstr>Confinement magnétique : ITER</vt:lpstr>
      <vt:lpstr>Confinement inertiel : laser Mégajoule</vt:lpstr>
      <vt:lpstr>Présentation PowerPoint</vt:lpstr>
      <vt:lpstr>Sections efficaces de fission</vt:lpstr>
      <vt:lpstr>Nucléosynthèse stellaire</vt:lpstr>
      <vt:lpstr>Nucléosynthèse stellaire</vt:lpstr>
      <vt:lpstr>Nucléosynthèse stellaire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pureté́</dc:title>
  <dc:creator>Hugo Roussille</dc:creator>
  <cp:lastModifiedBy>Hugo Roussille</cp:lastModifiedBy>
  <cp:revision>112</cp:revision>
  <dcterms:created xsi:type="dcterms:W3CDTF">2019-04-13T10:12:36Z</dcterms:created>
  <dcterms:modified xsi:type="dcterms:W3CDTF">2019-06-22T13:59:29Z</dcterms:modified>
</cp:coreProperties>
</file>