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62" y="758952"/>
            <a:ext cx="11045101" cy="3566160"/>
          </a:xfrm>
        </p:spPr>
        <p:txBody>
          <a:bodyPr>
            <a:normAutofit/>
          </a:bodyPr>
          <a:lstStyle/>
          <a:p>
            <a:r>
              <a:rPr lang="fr-FR" sz="7200" dirty="0"/>
              <a:t>Évolution temporelle d’un système quantique à deux niveaux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FC0E3-EB37-48D8-BC65-4A114BA3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de Stern et Gerlach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8A6708-5D9C-4742-86EA-AA2226EE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2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31AAC0B-EE9F-41D9-B622-C6AD2D9E3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42" y="1668305"/>
            <a:ext cx="7350076" cy="4038753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8D94476-6221-47CD-AC03-B6879DD5C3BD}"/>
              </a:ext>
            </a:extLst>
          </p:cNvPr>
          <p:cNvSpPr txBox="1"/>
          <p:nvPr/>
        </p:nvSpPr>
        <p:spPr>
          <a:xfrm>
            <a:off x="1097280" y="6402119"/>
            <a:ext cx="3324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Source : Notes de cours de J. </a:t>
            </a:r>
            <a:r>
              <a:rPr lang="fr-FR" sz="1600" i="1" dirty="0" err="1">
                <a:solidFill>
                  <a:schemeClr val="bg1">
                    <a:lumMod val="75000"/>
                  </a:schemeClr>
                </a:solidFill>
              </a:rPr>
              <a:t>Dalibard</a:t>
            </a:r>
            <a:endParaRPr lang="fr-FR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3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FC0E3-EB37-48D8-BC65-4A114BA3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de Stern et Gerlach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8A6708-5D9C-4742-86EA-AA2226EE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F5AA22-BCE0-47DC-9962-EE625C55A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88" y="2398714"/>
            <a:ext cx="4337273" cy="25972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68EF14-5476-461B-8F29-4A0338E93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65" y="1903783"/>
            <a:ext cx="5581937" cy="334662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DB64257-B6E7-49BB-9A43-415A69EAF0D6}"/>
              </a:ext>
            </a:extLst>
          </p:cNvPr>
          <p:cNvSpPr txBox="1"/>
          <p:nvPr/>
        </p:nvSpPr>
        <p:spPr>
          <a:xfrm>
            <a:off x="1097280" y="1448279"/>
            <a:ext cx="3431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Signal attendu classiquement 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83B40E3-A290-4644-9420-D94BF6BE8CE3}"/>
              </a:ext>
            </a:extLst>
          </p:cNvPr>
          <p:cNvSpPr txBox="1"/>
          <p:nvPr/>
        </p:nvSpPr>
        <p:spPr>
          <a:xfrm>
            <a:off x="6219786" y="1503673"/>
            <a:ext cx="2418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Signal expérimental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0A7B75-A467-4603-A485-0498F8683D12}"/>
              </a:ext>
            </a:extLst>
          </p:cNvPr>
          <p:cNvSpPr txBox="1"/>
          <p:nvPr/>
        </p:nvSpPr>
        <p:spPr>
          <a:xfrm>
            <a:off x="1097280" y="6402119"/>
            <a:ext cx="3324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Source : Notes de cours de J. </a:t>
            </a:r>
            <a:r>
              <a:rPr lang="fr-FR" sz="1600" i="1" dirty="0" err="1">
                <a:solidFill>
                  <a:schemeClr val="bg1">
                    <a:lumMod val="75000"/>
                  </a:schemeClr>
                </a:solidFill>
              </a:rPr>
              <a:t>Dalibard</a:t>
            </a:r>
            <a:endParaRPr lang="fr-FR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4748D-BAFD-42D9-B6CA-6F08818F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propres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047943-E6C0-4E70-95F8-2AF5B381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0DC7ACA-0DF7-4E01-A762-8D66553900FC}"/>
                  </a:ext>
                </a:extLst>
              </p:cNvPr>
              <p:cNvSpPr txBox="1"/>
              <p:nvPr/>
            </p:nvSpPr>
            <p:spPr>
              <a:xfrm>
                <a:off x="1097280" y="1475961"/>
                <a:ext cx="7736733" cy="3463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400" dirty="0">
                    <a:latin typeface="+mj-lt"/>
                  </a:rPr>
                  <a:t>Vecteurs propres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400" dirty="0">
                    <a:latin typeface="+mj-lt"/>
                  </a:rPr>
                  <a:t> 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400" dirty="0">
                    <a:latin typeface="+mj-lt"/>
                  </a:rPr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</m:d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</m:d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r>
                  <a:rPr lang="fr-FR" sz="2400" dirty="0">
                    <a:latin typeface="+mj-lt"/>
                  </a:rPr>
                  <a:t>Direction quelconque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fr-FR" sz="2400" dirty="0">
                  <a:latin typeface="+mj-lt"/>
                </a:endParaRPr>
              </a:p>
              <a:p>
                <a:endParaRPr lang="fr-FR" sz="5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+ </m:t>
                      </m:r>
                      <m:func>
                        <m:func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num>
                            <m:den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2400" dirty="0">
                  <a:latin typeface="+mj-lt"/>
                </a:endParaRPr>
              </a:p>
              <a:p>
                <a:endParaRPr lang="fr-FR" sz="5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num>
                            <m:den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num>
                            <m:den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0DC7ACA-0DF7-4E01-A762-8D665539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475961"/>
                <a:ext cx="7736733" cy="3463833"/>
              </a:xfrm>
              <a:prstGeom prst="rect">
                <a:avLst/>
              </a:prstGeom>
              <a:blipFill>
                <a:blip r:embed="rId2"/>
                <a:stretch>
                  <a:fillRect l="-2364" t="-19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86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D819B-5F58-4619-9172-A570806A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Oscillations de Rabi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02A271-4D75-4FB9-8597-08F52DF4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5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B3088D0-1A8B-45E5-AE66-6C8475A6512A}"/>
                  </a:ext>
                </a:extLst>
              </p:cNvPr>
              <p:cNvSpPr txBox="1"/>
              <p:nvPr/>
            </p:nvSpPr>
            <p:spPr>
              <a:xfrm>
                <a:off x="381662" y="1490008"/>
                <a:ext cx="2641364" cy="19389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b="1" u="sng" dirty="0">
                    <a:solidFill>
                      <a:schemeClr val="accent5">
                        <a:lumMod val="50000"/>
                      </a:schemeClr>
                    </a:solidFill>
                  </a:rPr>
                  <a:t>Hamiltonien initial</a:t>
                </a:r>
                <a:r>
                  <a:rPr lang="fr-FR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FR" sz="20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fr-FR" sz="20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fr-FR" sz="2000" dirty="0"/>
              </a:p>
              <a:p>
                <a:r>
                  <a:rPr lang="fr-FR" sz="2000" dirty="0"/>
                  <a:t>États propres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2000" dirty="0"/>
              </a:p>
              <a:p>
                <a:endParaRPr lang="fr-F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fr-F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B3088D0-1A8B-45E5-AE66-6C8475A65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62" y="1490008"/>
                <a:ext cx="2641364" cy="1938992"/>
              </a:xfrm>
              <a:prstGeom prst="rect">
                <a:avLst/>
              </a:prstGeom>
              <a:blipFill>
                <a:blip r:embed="rId2"/>
                <a:stretch>
                  <a:fillRect l="-2294" t="-1242" r="-18578" b="-35714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9B0075D-AB1F-4CED-A12B-92C4E597B0FA}"/>
                  </a:ext>
                </a:extLst>
              </p:cNvPr>
              <p:cNvSpPr txBox="1"/>
              <p:nvPr/>
            </p:nvSpPr>
            <p:spPr>
              <a:xfrm>
                <a:off x="7813218" y="1490008"/>
                <a:ext cx="3997120" cy="1938992"/>
              </a:xfrm>
              <a:prstGeom prst="rect">
                <a:avLst/>
              </a:prstGeom>
              <a:solidFill>
                <a:srgbClr val="CCDDEA">
                  <a:alpha val="40000"/>
                </a:srgbClr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b="1" u="sng" dirty="0">
                    <a:solidFill>
                      <a:schemeClr val="bg2">
                        <a:lumMod val="50000"/>
                      </a:schemeClr>
                    </a:solidFill>
                  </a:rPr>
                  <a:t>Hamiltonien perturbé</a:t>
                </a:r>
                <a:r>
                  <a:rPr lang="fr-FR" sz="2000" b="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fr-FR" sz="20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FR" sz="20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0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fr-FR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000" dirty="0"/>
              </a:p>
              <a:p>
                <a:r>
                  <a:rPr lang="fr-FR" sz="2000" dirty="0"/>
                  <a:t>États propres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2000" dirty="0"/>
              </a:p>
              <a:p>
                <a:endParaRPr lang="fr-F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fr-F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9B0075D-AB1F-4CED-A12B-92C4E597B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218" y="1490008"/>
                <a:ext cx="3997120" cy="1938992"/>
              </a:xfrm>
              <a:prstGeom prst="rect">
                <a:avLst/>
              </a:prstGeom>
              <a:blipFill>
                <a:blip r:embed="rId3"/>
                <a:stretch>
                  <a:fillRect l="-1520" t="-1242" b="-35714"/>
                </a:stretch>
              </a:blipFill>
              <a:ln w="1905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2A7602-5D39-4FAA-9667-88C74F81D15B}"/>
                  </a:ext>
                </a:extLst>
              </p:cNvPr>
              <p:cNvSpPr/>
              <p:nvPr/>
            </p:nvSpPr>
            <p:spPr>
              <a:xfrm>
                <a:off x="1097279" y="3646384"/>
                <a:ext cx="9845703" cy="236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000" dirty="0"/>
                  <a:t>État initial :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d>
                          <m:dPr>
                            <m:begChr m:val="|"/>
                            <m:endChr m:val="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d>
                          <m:dPr>
                            <m:begChr m:val="|"/>
                            <m:endChr m:val="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fr-FR" sz="2000" dirty="0"/>
              </a:p>
              <a:p>
                <a:endParaRPr lang="fr-FR" sz="2000" dirty="0"/>
              </a:p>
              <a:p>
                <a:r>
                  <a:rPr lang="fr-FR" sz="2000" b="1" dirty="0"/>
                  <a:t>Probabilité de transition 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1" i="1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e>
                              <m:sub>
                                <m:r>
                                  <a:rPr lang="fr-FR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fr-FR" sz="2000" b="1" dirty="0"/>
                  <a:t> à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1" i="1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e>
                              <m:sub>
                                <m:r>
                                  <a:rPr lang="fr-FR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fr-FR" sz="2000" b="1" dirty="0"/>
                  <a:t> :</a:t>
                </a:r>
              </a:p>
              <a:p>
                <a:endParaRPr lang="fr-F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1→2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  <m:d>
                                        <m:d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fr-FR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fr-FR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borderBox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2A7602-5D39-4FAA-9667-88C74F81D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3646384"/>
                <a:ext cx="9845703" cy="2361800"/>
              </a:xfrm>
              <a:prstGeom prst="rect">
                <a:avLst/>
              </a:prstGeom>
              <a:blipFill>
                <a:blip r:embed="rId4"/>
                <a:stretch>
                  <a:fillRect l="-6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54866D-29F8-49B0-A44D-EFB2D2798AF6}"/>
                  </a:ext>
                </a:extLst>
              </p:cNvPr>
              <p:cNvSpPr/>
              <p:nvPr/>
            </p:nvSpPr>
            <p:spPr>
              <a:xfrm>
                <a:off x="3194853" y="1899217"/>
                <a:ext cx="4446538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54866D-29F8-49B0-A44D-EFB2D2798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853" y="1899217"/>
                <a:ext cx="4446538" cy="1340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19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D819B-5F58-4619-9172-A570806A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Oscillation des neutrinos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02A271-4D75-4FB9-8597-08F52DF4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B3088D0-1A8B-45E5-AE66-6C8475A6512A}"/>
                  </a:ext>
                </a:extLst>
              </p:cNvPr>
              <p:cNvSpPr txBox="1"/>
              <p:nvPr/>
            </p:nvSpPr>
            <p:spPr>
              <a:xfrm>
                <a:off x="359325" y="1849536"/>
                <a:ext cx="2622898" cy="10624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b="1" u="sng" dirty="0">
                    <a:solidFill>
                      <a:schemeClr val="accent5">
                        <a:lumMod val="50000"/>
                      </a:schemeClr>
                    </a:solidFill>
                  </a:rPr>
                  <a:t>Hamiltonien initial</a:t>
                </a:r>
                <a:r>
                  <a:rPr lang="fr-FR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FR" sz="20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fr-FR" sz="20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fr-FR" sz="2000" dirty="0"/>
              </a:p>
              <a:p>
                <a:r>
                  <a:rPr lang="fr-FR" sz="2000" dirty="0"/>
                  <a:t>États propres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B3088D0-1A8B-45E5-AE66-6C8475A65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25" y="1849536"/>
                <a:ext cx="2622898" cy="1062470"/>
              </a:xfrm>
              <a:prstGeom prst="rect">
                <a:avLst/>
              </a:prstGeom>
              <a:blipFill>
                <a:blip r:embed="rId2"/>
                <a:stretch>
                  <a:fillRect l="-2309" t="-6742" r="-21940" b="-90449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9B0075D-AB1F-4CED-A12B-92C4E597B0FA}"/>
                  </a:ext>
                </a:extLst>
              </p:cNvPr>
              <p:cNvSpPr txBox="1"/>
              <p:nvPr/>
            </p:nvSpPr>
            <p:spPr>
              <a:xfrm>
                <a:off x="8066652" y="1490008"/>
                <a:ext cx="3490251" cy="2671565"/>
              </a:xfrm>
              <a:prstGeom prst="rect">
                <a:avLst/>
              </a:prstGeom>
              <a:solidFill>
                <a:srgbClr val="CCDDEA">
                  <a:alpha val="40000"/>
                </a:srgbClr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b="1" u="sng" dirty="0">
                    <a:solidFill>
                      <a:schemeClr val="bg2">
                        <a:lumMod val="50000"/>
                      </a:schemeClr>
                    </a:solidFill>
                  </a:rPr>
                  <a:t>Hamiltonien de propagation</a:t>
                </a:r>
                <a:r>
                  <a:rPr lang="fr-FR" sz="2000" b="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fr-FR" sz="2000" dirty="0"/>
              </a:p>
              <a:p>
                <a:endParaRPr lang="fr-FR" sz="2000" dirty="0"/>
              </a:p>
              <a:p>
                <a:r>
                  <a:rPr lang="fr-FR" sz="2000" dirty="0"/>
                  <a:t>États propres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2000" dirty="0"/>
              </a:p>
              <a:p>
                <a:endParaRPr lang="fr-F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𝑝𝑐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fr-F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𝑝𝑐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9B0075D-AB1F-4CED-A12B-92C4E597B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52" y="1490008"/>
                <a:ext cx="3490251" cy="2671565"/>
              </a:xfrm>
              <a:prstGeom prst="rect">
                <a:avLst/>
              </a:prstGeom>
              <a:blipFill>
                <a:blip r:embed="rId3"/>
                <a:stretch>
                  <a:fillRect l="-1563" t="-905"/>
                </a:stretch>
              </a:blipFill>
              <a:ln w="1905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2A7602-5D39-4FAA-9667-88C74F81D15B}"/>
                  </a:ext>
                </a:extLst>
              </p:cNvPr>
              <p:cNvSpPr/>
              <p:nvPr/>
            </p:nvSpPr>
            <p:spPr>
              <a:xfrm>
                <a:off x="1097279" y="3646384"/>
                <a:ext cx="9845703" cy="2201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000" dirty="0"/>
                  <a:t>État initial :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d>
                      <m:dPr>
                        <m:begChr m:val="|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d>
                      <m:dPr>
                        <m:begChr m:val="|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2000" dirty="0"/>
              </a:p>
              <a:p>
                <a:endParaRPr lang="fr-FR" sz="2000" dirty="0"/>
              </a:p>
              <a:p>
                <a:r>
                  <a:rPr lang="fr-FR" sz="2000" b="1" dirty="0"/>
                  <a:t>Probabilité de transition 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1" i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fr-FR" sz="20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fr-FR" sz="2000" b="1" dirty="0"/>
                  <a:t> à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1" i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fr-FR" sz="2000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fr-FR" sz="2000" b="1" dirty="0"/>
                  <a:t> :</a:t>
                </a:r>
              </a:p>
              <a:p>
                <a:endParaRPr lang="fr-F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  <m:d>
                                        <m:d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fr-FR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fr-FR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borderBox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2A7602-5D39-4FAA-9667-88C74F81D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3646384"/>
                <a:ext cx="9845703" cy="2201052"/>
              </a:xfrm>
              <a:prstGeom prst="rect">
                <a:avLst/>
              </a:prstGeom>
              <a:blipFill>
                <a:blip r:embed="rId4"/>
                <a:stretch>
                  <a:fillRect l="-619" t="-22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54866D-29F8-49B0-A44D-EFB2D2798AF6}"/>
                  </a:ext>
                </a:extLst>
              </p:cNvPr>
              <p:cNvSpPr/>
              <p:nvPr/>
            </p:nvSpPr>
            <p:spPr>
              <a:xfrm>
                <a:off x="3707296" y="2007002"/>
                <a:ext cx="3495059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54866D-29F8-49B0-A44D-EFB2D2798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296" y="2007002"/>
                <a:ext cx="3495059" cy="7206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08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D819B-5F58-4619-9172-A570806A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Oscillations forcées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02A271-4D75-4FB9-8597-08F52DF4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B3088D0-1A8B-45E5-AE66-6C8475A6512A}"/>
                  </a:ext>
                </a:extLst>
              </p:cNvPr>
              <p:cNvSpPr txBox="1"/>
              <p:nvPr/>
            </p:nvSpPr>
            <p:spPr>
              <a:xfrm>
                <a:off x="381662" y="1490008"/>
                <a:ext cx="2641364" cy="21803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b="1" u="sng" dirty="0">
                    <a:solidFill>
                      <a:schemeClr val="accent5">
                        <a:lumMod val="50000"/>
                      </a:schemeClr>
                    </a:solidFill>
                  </a:rPr>
                  <a:t>Hamiltonien initial</a:t>
                </a:r>
                <a:r>
                  <a:rPr lang="fr-FR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FR" sz="20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fr-FR" sz="20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fr-FR" sz="1100" dirty="0"/>
              </a:p>
              <a:p>
                <a:r>
                  <a:rPr lang="fr-FR" sz="2000" dirty="0"/>
                  <a:t>États propres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2000" dirty="0"/>
              </a:p>
              <a:p>
                <a:endParaRPr lang="fr-FR" sz="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fr-FR" sz="2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B3088D0-1A8B-45E5-AE66-6C8475A65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62" y="1490008"/>
                <a:ext cx="2641364" cy="2180340"/>
              </a:xfrm>
              <a:prstGeom prst="rect">
                <a:avLst/>
              </a:prstGeom>
              <a:blipFill>
                <a:blip r:embed="rId2"/>
                <a:stretch>
                  <a:fillRect l="-2294" t="-1108" r="-18578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9B0075D-AB1F-4CED-A12B-92C4E597B0FA}"/>
                  </a:ext>
                </a:extLst>
              </p:cNvPr>
              <p:cNvSpPr txBox="1"/>
              <p:nvPr/>
            </p:nvSpPr>
            <p:spPr>
              <a:xfrm>
                <a:off x="8390170" y="1490008"/>
                <a:ext cx="2843214" cy="1927131"/>
              </a:xfrm>
              <a:prstGeom prst="rect">
                <a:avLst/>
              </a:prstGeom>
              <a:solidFill>
                <a:srgbClr val="CCDDEA">
                  <a:alpha val="40000"/>
                </a:srgbClr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b="1" u="sng" dirty="0">
                    <a:solidFill>
                      <a:schemeClr val="bg2">
                        <a:lumMod val="50000"/>
                      </a:schemeClr>
                    </a:solidFill>
                  </a:rPr>
                  <a:t>Hamiltonien perturbé</a:t>
                </a:r>
                <a:r>
                  <a:rPr lang="fr-FR" sz="2000" b="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</m:oMath>
                </a14:m>
                <a:endParaRPr lang="fr-FR" sz="2000" dirty="0"/>
              </a:p>
              <a:p>
                <a:endParaRPr lang="fr-FR" sz="1100" dirty="0"/>
              </a:p>
              <a:p>
                <a:r>
                  <a:rPr lang="fr-FR" sz="2000" dirty="0"/>
                  <a:t>États propres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2000" dirty="0"/>
              </a:p>
              <a:p>
                <a:endParaRPr lang="fr-F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fr-F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9B0075D-AB1F-4CED-A12B-92C4E597B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170" y="1490008"/>
                <a:ext cx="2843214" cy="1927131"/>
              </a:xfrm>
              <a:prstGeom prst="rect">
                <a:avLst/>
              </a:prstGeom>
              <a:blipFill>
                <a:blip r:embed="rId3"/>
                <a:stretch>
                  <a:fillRect l="-1915" t="-10313" r="-19149" b="-50312"/>
                </a:stretch>
              </a:blipFill>
              <a:ln w="1905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2A7602-5D39-4FAA-9667-88C74F81D15B}"/>
                  </a:ext>
                </a:extLst>
              </p:cNvPr>
              <p:cNvSpPr/>
              <p:nvPr/>
            </p:nvSpPr>
            <p:spPr>
              <a:xfrm>
                <a:off x="1097279" y="3646384"/>
                <a:ext cx="9845703" cy="236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000" dirty="0"/>
                  <a:t>État initial :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d>
                          <m:dPr>
                            <m:begChr m:val="|"/>
                            <m:endChr m:val="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d>
                          <m:dPr>
                            <m:begChr m:val="|"/>
                            <m:endChr m:val="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fr-FR" sz="2000" dirty="0"/>
              </a:p>
              <a:p>
                <a:endParaRPr lang="fr-FR" sz="2000" dirty="0"/>
              </a:p>
              <a:p>
                <a:r>
                  <a:rPr lang="fr-FR" sz="2000" b="1" dirty="0"/>
                  <a:t>Probabilité de transition 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2000" b="1" dirty="0"/>
                  <a:t> à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2000" b="1" dirty="0"/>
                  <a:t> :</a:t>
                </a:r>
              </a:p>
              <a:p>
                <a:endParaRPr lang="fr-F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fr-FR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fr-FR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fr-FR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fr-F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fr-FR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borderBox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2A7602-5D39-4FAA-9667-88C74F81D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3646384"/>
                <a:ext cx="9845703" cy="2361800"/>
              </a:xfrm>
              <a:prstGeom prst="rect">
                <a:avLst/>
              </a:prstGeom>
              <a:blipFill>
                <a:blip r:embed="rId4"/>
                <a:stretch>
                  <a:fillRect l="-6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54866D-29F8-49B0-A44D-EFB2D2798AF6}"/>
                  </a:ext>
                </a:extLst>
              </p:cNvPr>
              <p:cNvSpPr/>
              <p:nvPr/>
            </p:nvSpPr>
            <p:spPr>
              <a:xfrm>
                <a:off x="3194853" y="1899217"/>
                <a:ext cx="4269246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54866D-29F8-49B0-A44D-EFB2D2798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853" y="1899217"/>
                <a:ext cx="4269246" cy="1340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92832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1047</TotalTime>
  <Words>224</Words>
  <Application>Microsoft Office PowerPoint</Application>
  <PresentationFormat>Grand écran</PresentationFormat>
  <Paragraphs>79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Cambria Math</vt:lpstr>
      <vt:lpstr>Rétrospective</vt:lpstr>
      <vt:lpstr>Évolution temporelle d’un système quantique à deux niveaux</vt:lpstr>
      <vt:lpstr>Expérience de Stern et Gerlach</vt:lpstr>
      <vt:lpstr>Expérience de Stern et Gerlach</vt:lpstr>
      <vt:lpstr>Vecteurs propres</vt:lpstr>
      <vt:lpstr>Oscillations de Rabi</vt:lpstr>
      <vt:lpstr>Oscillation des neutrinos</vt:lpstr>
      <vt:lpstr>Oscillations forcées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85</cp:revision>
  <dcterms:created xsi:type="dcterms:W3CDTF">2019-04-06T14:18:31Z</dcterms:created>
  <dcterms:modified xsi:type="dcterms:W3CDTF">2019-06-17T22:18:29Z</dcterms:modified>
</cp:coreProperties>
</file>