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8" r:id="rId3"/>
    <p:sldId id="261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F01C-BC14-4F81-87AE-D5D26E359E8E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9472F-C389-4AF2-BA24-C1FF8F94A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88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B33F-87D8-4BFE-BCBF-731AD622E09E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5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C754-28B9-41E4-AE10-BE433397311B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3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81CE-1004-4FD8-A91E-F417EDBE9258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7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EB24-1155-4371-B688-DDAD01CF823D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83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47B3-5A91-453A-92FD-677E850FA3A5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843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460206"/>
            <a:ext cx="4937760" cy="44088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60205"/>
            <a:ext cx="4937760" cy="44088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384B-D365-439B-B9FB-A10B3FA0B79A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80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7B8B-BEB2-49C1-8BB4-8D396D554AA6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32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3237-6937-4077-8416-FFF866A41361}" type="datetime1">
              <a:rPr lang="fr-FR" smtClean="0"/>
              <a:t>17/06/2019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82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E37A-26D6-4DCD-AF35-3F127425D5BF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5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45A67E-4DF6-4C8F-B8DA-2D1171F57B74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19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F725-0123-4CE3-85B9-619490EE40F6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2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17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28237"/>
            <a:ext cx="10058400" cy="44408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3DEDF1-3E42-46F1-803C-3F81A5B34212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369251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6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A20284-6E28-4815-81F6-68D3A0402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662" y="758952"/>
            <a:ext cx="11045101" cy="3566160"/>
          </a:xfrm>
        </p:spPr>
        <p:txBody>
          <a:bodyPr>
            <a:normAutofit/>
          </a:bodyPr>
          <a:lstStyle/>
          <a:p>
            <a:r>
              <a:rPr lang="fr-FR" sz="7200"/>
              <a:t>Capacités thermiques : description, interprétations microscopiques.</a:t>
            </a:r>
            <a:endParaRPr lang="fr-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CEC554-AF82-49BC-9FF3-978A8522E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AGREGATION 2019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437BC0-A1E8-4D84-AFC7-4F650B5D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08AC17-FBA1-49AF-9262-771D8578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76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45DFC7-7338-4858-9AA3-20EFF605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Capacités thermiques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7C7384-18D9-4944-95D9-6C8262DB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2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75EDE76-393D-4B06-BA20-9323A29D7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02" y="1625600"/>
            <a:ext cx="5653552" cy="329990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E52AD51-74E6-4EFB-A905-B943C19919E1}"/>
              </a:ext>
            </a:extLst>
          </p:cNvPr>
          <p:cNvSpPr txBox="1"/>
          <p:nvPr/>
        </p:nvSpPr>
        <p:spPr>
          <a:xfrm>
            <a:off x="1212574" y="5278478"/>
            <a:ext cx="3124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Capacité thermique de l’argent</a:t>
            </a:r>
          </a:p>
          <a:p>
            <a:endParaRPr lang="fr-FR" sz="1600" dirty="0"/>
          </a:p>
          <a:p>
            <a:r>
              <a:rPr lang="fr-FR" sz="1400" u="sng" dirty="0"/>
              <a:t>Source :</a:t>
            </a:r>
            <a:r>
              <a:rPr lang="fr-FR" sz="1400" dirty="0"/>
              <a:t> Physique statistique, Diu et al.</a:t>
            </a:r>
          </a:p>
        </p:txBody>
      </p:sp>
      <p:pic>
        <p:nvPicPr>
          <p:cNvPr id="1026" name="Picture 2" descr="https://scontent-cdg2-1.xx.fbcdn.net/v/t1.15752-9/64366743_356708588362812_8830363047299121152_n.png?_nc_cat=108&amp;_nc_ht=scontent-cdg2-1.xx&amp;oh=3e88fdae7892d6e9bb4342a10b0eddf6&amp;oe=5D7B4B2F">
            <a:extLst>
              <a:ext uri="{FF2B5EF4-FFF2-40B4-BE49-F238E27FC236}">
                <a16:creationId xmlns:a16="http://schemas.microsoft.com/office/drawing/2014/main" id="{8FABA186-B8DA-4E32-B85C-6D519C80F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154" y="1568001"/>
            <a:ext cx="6310252" cy="372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C41A15F-8261-4FE9-B611-48AA0C117234}"/>
              </a:ext>
            </a:extLst>
          </p:cNvPr>
          <p:cNvSpPr txBox="1"/>
          <p:nvPr/>
        </p:nvSpPr>
        <p:spPr>
          <a:xfrm>
            <a:off x="7372798" y="5289999"/>
            <a:ext cx="36066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Capacité thermique du dihydrogène</a:t>
            </a:r>
          </a:p>
          <a:p>
            <a:endParaRPr lang="fr-FR" sz="1600" dirty="0"/>
          </a:p>
          <a:p>
            <a:r>
              <a:rPr lang="fr-FR" sz="1400" u="sng" dirty="0"/>
              <a:t>Source :</a:t>
            </a:r>
            <a:r>
              <a:rPr lang="fr-FR" sz="1400" dirty="0"/>
              <a:t> Cours de physique, Y. </a:t>
            </a:r>
            <a:r>
              <a:rPr lang="fr-FR" sz="1400" dirty="0" err="1"/>
              <a:t>Alméras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77748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AF1325-3C95-4882-B27A-8F6BB9451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Gaz parfait polyatomique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E14E6A-D7A2-4BA2-BD73-A0131E59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3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611AF05-CD90-46EA-9482-EB3F3243D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62" y="1508038"/>
            <a:ext cx="7037322" cy="43513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au 6">
                <a:extLst>
                  <a:ext uri="{FF2B5EF4-FFF2-40B4-BE49-F238E27FC236}">
                    <a16:creationId xmlns:a16="http://schemas.microsoft.com/office/drawing/2014/main" id="{E9B62E47-08D1-4713-90EE-A74D9981B37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518514" y="1508038"/>
              <a:ext cx="3196824" cy="4707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560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6560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6560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784665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eqArr>
                                      <m:eqArrPr>
                                        <m:ctrlP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fr-FR" b="1" i="0" smtClean="0">
                                            <a:latin typeface="Cambria Math" panose="02040503050406030204" pitchFamily="18" charset="0"/>
                                          </a:rPr>
                                          <m:t>𝐫𝐨𝐭𝐚𝐭𝐢𝐨𝐧</m:t>
                                        </m:r>
                                      </m:e>
                                      <m:e>
                                        <m: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  <m:t>𝑲</m:t>
                                        </m:r>
                                        <m: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eqAr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eqArr>
                                      <m:eqArrPr>
                                        <m:ctrlP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fr-FR" b="1" i="0" smtClean="0">
                                            <a:latin typeface="Cambria Math" panose="02040503050406030204" pitchFamily="18" charset="0"/>
                                          </a:rPr>
                                          <m:t>𝐯𝐢𝐛𝐫𝐚𝐭𝐢𝐨𝐧</m:t>
                                        </m:r>
                                      </m:e>
                                      <m:e>
                                        <m: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  <m:t>𝑲</m:t>
                                        </m:r>
                                        <m: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eqArr>
                                  </m:sub>
                                </m:sSub>
                              </m:oMath>
                            </m:oMathPara>
                          </a14:m>
                          <a:endParaRPr lang="fr-FR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846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2000" b="0" i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fr-FR" sz="20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20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85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6 200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846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latin typeface="Cambria Math" panose="02040503050406030204" pitchFamily="18" charset="0"/>
                                  </a:rPr>
                                  <m:t>HCl</m:t>
                                </m:r>
                              </m:oMath>
                            </m:oMathPara>
                          </a14:m>
                          <a:endParaRPr lang="fr-FR" sz="20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4</a:t>
                          </a:r>
                          <a:r>
                            <a:rPr lang="fr-FR" sz="2000" baseline="0" dirty="0"/>
                            <a:t> 200</a:t>
                          </a:r>
                          <a:endParaRPr lang="fr-FR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846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2000" b="0" i="0" smtClean="0">
                                        <a:latin typeface="Cambria Math" panose="02040503050406030204" pitchFamily="18" charset="0"/>
                                      </a:rPr>
                                      <m:t>O</m:t>
                                    </m:r>
                                  </m:e>
                                  <m:sub>
                                    <m:r>
                                      <a:rPr lang="fr-FR" sz="20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2000" b="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2 300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846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20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fr-FR" sz="20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20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3 400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846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2000" b="0" i="0" smtClean="0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e>
                                  <m:sub>
                                    <m:r>
                                      <a:rPr lang="fr-FR" sz="20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20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0,4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808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au 6">
                <a:extLst>
                  <a:ext uri="{FF2B5EF4-FFF2-40B4-BE49-F238E27FC236}">
                    <a16:creationId xmlns:a16="http://schemas.microsoft.com/office/drawing/2014/main" id="{E9B62E47-08D1-4713-90EE-A74D9981B3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2132900"/>
                  </p:ext>
                </p:extLst>
              </p:nvPr>
            </p:nvGraphicFramePr>
            <p:xfrm>
              <a:off x="8518514" y="1508038"/>
              <a:ext cx="3196824" cy="4707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560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6560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6560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784665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571" t="-775" r="-102286" b="-5007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571" t="-775" r="-2286" b="-5007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8466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71" t="-100775" r="-202286" b="-4007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85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6 200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8466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71" t="-200775" r="-202286" b="-3007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4</a:t>
                          </a:r>
                          <a:r>
                            <a:rPr lang="fr-FR" sz="2000" baseline="0" dirty="0"/>
                            <a:t> 200</a:t>
                          </a:r>
                          <a:endParaRPr lang="fr-FR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8466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71" t="-303125" r="-202286" b="-2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2 300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8466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71" t="-400000" r="-202286" b="-10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3 400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8466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71" t="-500000" r="-202286" b="-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0,4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808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EF7EC60F-387B-4B90-80D9-B216163CD74F}"/>
              </a:ext>
            </a:extLst>
          </p:cNvPr>
          <p:cNvSpPr txBox="1"/>
          <p:nvPr/>
        </p:nvSpPr>
        <p:spPr>
          <a:xfrm>
            <a:off x="1097280" y="6459785"/>
            <a:ext cx="9440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J. </a:t>
            </a:r>
            <a:r>
              <a:rPr lang="fr-FR" sz="1400" dirty="0" err="1">
                <a:solidFill>
                  <a:schemeClr val="bg1">
                    <a:lumMod val="75000"/>
                  </a:schemeClr>
                </a:solidFill>
              </a:rPr>
              <a:t>Majou</a:t>
            </a:r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 and S. </a:t>
            </a:r>
            <a:r>
              <a:rPr lang="fr-FR" sz="1400" dirty="0" err="1">
                <a:solidFill>
                  <a:schemeClr val="bg1">
                    <a:lumMod val="75000"/>
                  </a:schemeClr>
                </a:solidFill>
              </a:rPr>
              <a:t>Komilikis</a:t>
            </a:r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fr-FR" sz="1400" i="1" dirty="0" err="1">
                <a:solidFill>
                  <a:schemeClr val="bg1">
                    <a:lumMod val="75000"/>
                  </a:schemeClr>
                </a:solidFill>
              </a:rPr>
              <a:t>Supermanuel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 de Physique</a:t>
            </a:r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. Tout-en-un MPSI/PCSI/PTSI. Bréal, 2013</a:t>
            </a:r>
          </a:p>
        </p:txBody>
      </p:sp>
    </p:spTree>
    <p:extLst>
      <p:ext uri="{BB962C8B-B14F-4D97-AF65-F5344CB8AC3E}">
        <p14:creationId xmlns:p14="http://schemas.microsoft.com/office/powerpoint/2010/main" val="53065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B87F9C-060C-440E-9AE4-18704B97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Capacité thermique de l’argon solide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76C600-551E-4BA9-9640-AF81217D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4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6ABD922-1E92-4CB8-9C2C-0B31669D0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631" y="1417455"/>
            <a:ext cx="6066738" cy="477213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BD7745F-09FA-43DA-AA2D-B70FC9E4F78D}"/>
              </a:ext>
            </a:extLst>
          </p:cNvPr>
          <p:cNvSpPr txBox="1"/>
          <p:nvPr/>
        </p:nvSpPr>
        <p:spPr>
          <a:xfrm>
            <a:off x="1097280" y="6459785"/>
            <a:ext cx="2161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Solid State </a:t>
            </a:r>
            <a:r>
              <a:rPr lang="fr-FR" sz="1400" i="1" dirty="0" err="1">
                <a:solidFill>
                  <a:schemeClr val="bg1">
                    <a:lumMod val="75000"/>
                  </a:schemeClr>
                </a:solidFill>
              </a:rPr>
              <a:t>Physics</a:t>
            </a:r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, C. Kittel</a:t>
            </a:r>
          </a:p>
        </p:txBody>
      </p:sp>
    </p:spTree>
    <p:extLst>
      <p:ext uri="{BB962C8B-B14F-4D97-AF65-F5344CB8AC3E}">
        <p14:creationId xmlns:p14="http://schemas.microsoft.com/office/powerpoint/2010/main" val="25207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6D4A0-073C-4C61-8F87-FEF77F45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 Debye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9EE4B5-C4A2-43E1-AECE-5B4E12A2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B49B079-2880-419D-95F1-0EF9354EE5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2"/>
          <a:stretch/>
        </p:blipFill>
        <p:spPr>
          <a:xfrm>
            <a:off x="3695576" y="1451112"/>
            <a:ext cx="4800848" cy="348475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61BE320-D50B-440A-9A2F-15C232EF9EB9}"/>
              </a:ext>
            </a:extLst>
          </p:cNvPr>
          <p:cNvSpPr txBox="1"/>
          <p:nvPr/>
        </p:nvSpPr>
        <p:spPr>
          <a:xfrm>
            <a:off x="3411771" y="5123455"/>
            <a:ext cx="5368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Relation de dispersion pour un cristal à une dimension</a:t>
            </a:r>
          </a:p>
          <a:p>
            <a:endParaRPr lang="fr-FR" sz="1600" dirty="0"/>
          </a:p>
          <a:p>
            <a:r>
              <a:rPr lang="fr-FR" sz="1400" u="sng" dirty="0"/>
              <a:t>Source :</a:t>
            </a:r>
            <a:r>
              <a:rPr lang="fr-FR" sz="1400" dirty="0"/>
              <a:t> Physique statistique, Diu et al.</a:t>
            </a:r>
          </a:p>
        </p:txBody>
      </p:sp>
    </p:spTree>
    <p:extLst>
      <p:ext uri="{BB962C8B-B14F-4D97-AF65-F5344CB8AC3E}">
        <p14:creationId xmlns:p14="http://schemas.microsoft.com/office/powerpoint/2010/main" val="230199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DCA595-E18E-4D46-B208-2BBA8C93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Capacité thermique des métaux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289224-276A-4DD6-9150-733B7C7D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6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BD405C9-F4BC-41A5-94F3-F37B60C81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12" y="1719934"/>
            <a:ext cx="9171776" cy="392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22061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1045</TotalTime>
  <Words>130</Words>
  <Application>Microsoft Office PowerPoint</Application>
  <PresentationFormat>Grand écran</PresentationFormat>
  <Paragraphs>42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Cambria Math</vt:lpstr>
      <vt:lpstr>Rétrospective</vt:lpstr>
      <vt:lpstr>Capacités thermiques : description, interprétations microscopiques.</vt:lpstr>
      <vt:lpstr>Capacités thermiques</vt:lpstr>
      <vt:lpstr>Gaz parfait polyatomique</vt:lpstr>
      <vt:lpstr>Capacité thermique de l’argon solide</vt:lpstr>
      <vt:lpstr>Modèle de Debye</vt:lpstr>
      <vt:lpstr>Capacité thermique des métaux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Chimie durable</dc:title>
  <dc:creator>Hugo Roussille</dc:creator>
  <cp:lastModifiedBy>Hugo Roussille</cp:lastModifiedBy>
  <cp:revision>86</cp:revision>
  <dcterms:created xsi:type="dcterms:W3CDTF">2019-04-06T14:18:31Z</dcterms:created>
  <dcterms:modified xsi:type="dcterms:W3CDTF">2019-06-17T17:44:23Z</dcterms:modified>
</cp:coreProperties>
</file>