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Mécanismes de la conduction électrique dans les solides.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C496-6821-4862-968D-2C53DDB5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Conductivité électrique de solides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B58E27-C147-4E76-B423-11233CC2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83274531-9E37-4656-8555-16C63DE12D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9567" y="1889404"/>
              <a:ext cx="8193826" cy="368417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96913">
                      <a:extLst>
                        <a:ext uri="{9D8B030D-6E8A-4147-A177-3AD203B41FA5}">
                          <a16:colId xmlns:a16="http://schemas.microsoft.com/office/drawing/2014/main" val="243145926"/>
                        </a:ext>
                      </a:extLst>
                    </a:gridCol>
                    <a:gridCol w="4096913">
                      <a:extLst>
                        <a:ext uri="{9D8B030D-6E8A-4147-A177-3AD203B41FA5}">
                          <a16:colId xmlns:a16="http://schemas.microsoft.com/office/drawing/2014/main" val="3953082525"/>
                        </a:ext>
                      </a:extLst>
                    </a:gridCol>
                  </a:tblGrid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Métal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Conductivité (</a:t>
                          </a:r>
                          <a14:m>
                            <m:oMath xmlns:m="http://schemas.openxmlformats.org/officeDocument/2006/math">
                              <m:r>
                                <a:rPr lang="fr-FR" sz="240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fr-FR" sz="24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fr-FR" sz="240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p>
                                <m:sSupPr>
                                  <m:ctrlPr>
                                    <a:rPr lang="fr-F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fr-FR" sz="240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24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4769953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Aluminium 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=25°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dirty="0" smtClean="0">
                                    <a:latin typeface="Cambria Math" panose="02040503050406030204" pitchFamily="18" charset="0"/>
                                  </a:rPr>
                                  <m:t>0,377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0146372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Fer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=25°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dirty="0" smtClean="0">
                                    <a:latin typeface="Cambria Math" panose="02040503050406030204" pitchFamily="18" charset="0"/>
                                  </a:rPr>
                                  <m:t>0,103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4839709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Carbone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=0°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7,272.10</m:t>
                                    </m:r>
                                  </m:e>
                                  <m:sup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4800265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Bore </a:t>
                          </a:r>
                          <a14:m>
                            <m:oMath xmlns:m="http://schemas.openxmlformats.org/officeDocument/2006/math"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=0°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5,555.10</m:t>
                                    </m:r>
                                  </m:e>
                                  <m:sup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03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83274531-9E37-4656-8555-16C63DE12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112142"/>
                  </p:ext>
                </p:extLst>
              </p:nvPr>
            </p:nvGraphicFramePr>
            <p:xfrm>
              <a:off x="2029567" y="1889404"/>
              <a:ext cx="8193826" cy="368417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96913">
                      <a:extLst>
                        <a:ext uri="{9D8B030D-6E8A-4147-A177-3AD203B41FA5}">
                          <a16:colId xmlns:a16="http://schemas.microsoft.com/office/drawing/2014/main" val="243145926"/>
                        </a:ext>
                      </a:extLst>
                    </a:gridCol>
                    <a:gridCol w="4096913">
                      <a:extLst>
                        <a:ext uri="{9D8B030D-6E8A-4147-A177-3AD203B41FA5}">
                          <a16:colId xmlns:a16="http://schemas.microsoft.com/office/drawing/2014/main" val="3953082525"/>
                        </a:ext>
                      </a:extLst>
                    </a:gridCol>
                  </a:tblGrid>
                  <a:tr h="736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Métal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9" t="-826" r="-594" b="-4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769953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" t="-100826" r="-100594" b="-3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9" t="-100826" r="-594" b="-3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0146372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" t="-199180" r="-10059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9" t="-199180" r="-59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839709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" t="-301653" r="-100594" b="-10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9" t="-301653" r="-594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800265"/>
                      </a:ext>
                    </a:extLst>
                  </a:tr>
                  <a:tr h="7368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" t="-401653" r="-100594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9" t="-401653" r="-594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303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206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AA5A8-C05A-43A5-9309-2D0C97B8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du modèle de </a:t>
            </a:r>
            <a:r>
              <a:rPr lang="fr-FR" dirty="0" err="1"/>
              <a:t>Drüde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4CF1E-CC96-4EB3-BF0B-0CDFB587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B80CB6-53FB-4CBD-8AC8-5BA0FB9D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23" y="1436178"/>
            <a:ext cx="4398990" cy="48600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81E26A1-DEB5-4475-A4A9-F502AECA2E17}"/>
              </a:ext>
            </a:extLst>
          </p:cNvPr>
          <p:cNvSpPr txBox="1"/>
          <p:nvPr/>
        </p:nvSpPr>
        <p:spPr>
          <a:xfrm>
            <a:off x="1097280" y="6456512"/>
            <a:ext cx="1786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Source : BUP n°550</a:t>
            </a:r>
          </a:p>
        </p:txBody>
      </p:sp>
    </p:spTree>
    <p:extLst>
      <p:ext uri="{BB962C8B-B14F-4D97-AF65-F5344CB8AC3E}">
        <p14:creationId xmlns:p14="http://schemas.microsoft.com/office/powerpoint/2010/main" val="25970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BA6A9-396B-4BAF-88C8-CB6EA1FA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Gaz d’électrons libres de Fermi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C42DAA-A912-40FC-AFBD-F5B06097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872306-1189-454E-B408-7636B24A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0" y="1615014"/>
            <a:ext cx="8731699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78C78-9697-44F9-8084-CC8854E7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bandes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063DF8-9595-4C3B-84C3-FFC5956C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11B1871-B1DB-4F0A-87D4-FBB484372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70" y="1431234"/>
            <a:ext cx="2762128" cy="4740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4193F6-3D8F-4253-ABD3-B09CB76D1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53" y="1431234"/>
            <a:ext cx="3746693" cy="44579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4ECD80A-B042-4DA1-BA8B-10B5ED9E9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20" y="1431234"/>
            <a:ext cx="3416476" cy="43817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E2CE1D4-8AF9-41E2-8DE2-F6E444458618}"/>
              </a:ext>
            </a:extLst>
          </p:cNvPr>
          <p:cNvSpPr txBox="1"/>
          <p:nvPr/>
        </p:nvSpPr>
        <p:spPr>
          <a:xfrm>
            <a:off x="4763350" y="5889163"/>
            <a:ext cx="272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Schéma en zones étendues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4321F0-3A83-4010-A4C6-9D74C3EFD9B9}"/>
              </a:ext>
            </a:extLst>
          </p:cNvPr>
          <p:cNvSpPr txBox="1"/>
          <p:nvPr/>
        </p:nvSpPr>
        <p:spPr>
          <a:xfrm>
            <a:off x="8666658" y="5889163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Schéma en zone réduite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D1600E-6AF8-4A72-9979-D082444CE6E8}"/>
              </a:ext>
            </a:extLst>
          </p:cNvPr>
          <p:cNvSpPr txBox="1"/>
          <p:nvPr/>
        </p:nvSpPr>
        <p:spPr>
          <a:xfrm>
            <a:off x="1097280" y="6473070"/>
            <a:ext cx="340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Solid State 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Physics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, Ashcroft &amp; 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</a:rPr>
              <a:t>Mermin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3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E0773-8509-4902-B55C-ADC7DDBC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70C5DC-905A-4BFC-896B-223B7604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783005" cy="6858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D3C8CE-4E8F-4F45-B2CF-09D6DCA10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4" y="6099162"/>
            <a:ext cx="6236020" cy="51437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5D31F8D9-A146-41B1-B556-08335F1A8CD8}"/>
              </a:ext>
            </a:extLst>
          </p:cNvPr>
          <p:cNvSpPr txBox="1">
            <a:spLocks/>
          </p:cNvSpPr>
          <p:nvPr/>
        </p:nvSpPr>
        <p:spPr>
          <a:xfrm>
            <a:off x="312995" y="2009919"/>
            <a:ext cx="5362248" cy="18265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Résistivité des semi-conducteurs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14112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104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Rétrospective</vt:lpstr>
      <vt:lpstr>Mécanismes de la conduction électrique dans les solides.</vt:lpstr>
      <vt:lpstr>Conductivité électrique de solides</vt:lpstr>
      <vt:lpstr>Limites du modèle de Drüde</vt:lpstr>
      <vt:lpstr>Gaz d’électrons libres de Fermi</vt:lpstr>
      <vt:lpstr>Structure de bandes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85</cp:revision>
  <dcterms:created xsi:type="dcterms:W3CDTF">2019-04-06T14:18:31Z</dcterms:created>
  <dcterms:modified xsi:type="dcterms:W3CDTF">2019-06-17T17:49:09Z</dcterms:modified>
</cp:coreProperties>
</file>