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3" r:id="rId4"/>
    <p:sldId id="264" r:id="rId5"/>
    <p:sldId id="260" r:id="rId6"/>
    <p:sldId id="258" r:id="rId7"/>
    <p:sldId id="261" r:id="rId8"/>
    <p:sldId id="265" r:id="rId9"/>
    <p:sldId id="266" r:id="rId10"/>
    <p:sldId id="270" r:id="rId11"/>
    <p:sldId id="267" r:id="rId12"/>
    <p:sldId id="271" r:id="rId13"/>
    <p:sldId id="272" r:id="rId14"/>
    <p:sldId id="26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19/06/2019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/>
              <a:t>Phénomènes de résonance dans différents domaines de la physique.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Interféromètre de Fabry-Pérot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649B52-EDA9-4743-BD7A-6EE472DC6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78" y="962026"/>
            <a:ext cx="6693244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3D9766-AD15-4328-88A0-FE3B75FFC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4"/>
          <a:stretch/>
        </p:blipFill>
        <p:spPr>
          <a:xfrm>
            <a:off x="390705" y="962026"/>
            <a:ext cx="5274100" cy="5045312"/>
          </a:xfrm>
          <a:prstGeom prst="rect">
            <a:avLst/>
          </a:prstGeom>
        </p:spPr>
      </p:pic>
      <p:sp>
        <p:nvSpPr>
          <p:cNvPr id="6" name="Titre 2">
            <a:extLst>
              <a:ext uri="{FF2B5EF4-FFF2-40B4-BE49-F238E27FC236}">
                <a16:creationId xmlns:a16="http://schemas.microsoft.com/office/drawing/2014/main" id="{9B682A7A-3178-4ECB-9EAF-BA9EDE1CDCA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Baie océanique comme cavité résonante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362F46-0B82-449C-8257-DFE87AB820EB}"/>
              </a:ext>
            </a:extLst>
          </p:cNvPr>
          <p:cNvSpPr txBox="1"/>
          <p:nvPr/>
        </p:nvSpPr>
        <p:spPr>
          <a:xfrm>
            <a:off x="390705" y="6386730"/>
            <a:ext cx="49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https://www.youtube.com/watch?v=EnDJ6_XpGfo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7E5500-C8F1-49E7-AA7E-0CA3075E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05" y="1257300"/>
            <a:ext cx="6288497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3D9766-AD15-4328-88A0-FE3B75FFC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4"/>
          <a:stretch/>
        </p:blipFill>
        <p:spPr>
          <a:xfrm>
            <a:off x="390705" y="962026"/>
            <a:ext cx="5274100" cy="50453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B6F109-4F9E-4583-B780-265A12284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05" y="1379368"/>
            <a:ext cx="5940590" cy="4245791"/>
          </a:xfrm>
          <a:prstGeom prst="rect">
            <a:avLst/>
          </a:prstGeom>
        </p:spPr>
      </p:pic>
      <p:sp>
        <p:nvSpPr>
          <p:cNvPr id="6" name="Titre 2">
            <a:extLst>
              <a:ext uri="{FF2B5EF4-FFF2-40B4-BE49-F238E27FC236}">
                <a16:creationId xmlns:a16="http://schemas.microsoft.com/office/drawing/2014/main" id="{9B682A7A-3178-4ECB-9EAF-BA9EDE1CDCA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Baie océanique comme cavité résonante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362F46-0B82-449C-8257-DFE87AB820EB}"/>
              </a:ext>
            </a:extLst>
          </p:cNvPr>
          <p:cNvSpPr txBox="1"/>
          <p:nvPr/>
        </p:nvSpPr>
        <p:spPr>
          <a:xfrm>
            <a:off x="390705" y="6386730"/>
            <a:ext cx="49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https://www.youtube.com/watch?v=EnDJ6_XpGfo</a:t>
            </a:r>
          </a:p>
        </p:txBody>
      </p:sp>
    </p:spTree>
    <p:extLst>
      <p:ext uri="{BB962C8B-B14F-4D97-AF65-F5344CB8AC3E}">
        <p14:creationId xmlns:p14="http://schemas.microsoft.com/office/powerpoint/2010/main" val="419828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23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2">
            <a:extLst>
              <a:ext uri="{FF2B5EF4-FFF2-40B4-BE49-F238E27FC236}">
                <a16:creationId xmlns:a16="http://schemas.microsoft.com/office/drawing/2014/main" id="{F2AE9A5C-C15E-493F-99EF-1E8511F5BD6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Modèle de l’électron élastiquement lié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84632B7-4063-40F3-A91D-CC82938E6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0269" r="8165" b="5051"/>
          <a:stretch/>
        </p:blipFill>
        <p:spPr>
          <a:xfrm>
            <a:off x="76200" y="1200150"/>
            <a:ext cx="9620250" cy="4791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51EDF5-1499-423C-AA7C-995AB7F41F6E}"/>
                  </a:ext>
                </a:extLst>
              </p:cNvPr>
              <p:cNvSpPr txBox="1"/>
              <p:nvPr/>
            </p:nvSpPr>
            <p:spPr>
              <a:xfrm>
                <a:off x="9620250" y="2141046"/>
                <a:ext cx="1912318" cy="169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u="sng" dirty="0">
                    <a:latin typeface="Cambria Math" panose="02040503050406030204" pitchFamily="18" charset="0"/>
                  </a:rPr>
                  <a:t>Polarisabilité</a:t>
                </a:r>
              </a:p>
              <a:p>
                <a:endParaRPr lang="fr-FR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bar>
                            <m:ba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bar>
                            <m:ba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51EDF5-1499-423C-AA7C-995AB7F4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2141046"/>
                <a:ext cx="1912318" cy="1693541"/>
              </a:xfrm>
              <a:prstGeom prst="rect">
                <a:avLst/>
              </a:prstGeom>
              <a:blipFill>
                <a:blip r:embed="rId3"/>
                <a:stretch>
                  <a:fillRect l="-7962" t="-46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Corde de </a:t>
            </a:r>
            <a:r>
              <a:rPr lang="fr-FR" dirty="0" err="1"/>
              <a:t>Melde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A275FB-F551-44C0-9DBD-155EFC2D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74713"/>
            <a:ext cx="4672929" cy="36545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7DF2CA-16AA-4D08-BCE9-9820F9A1A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93" y="1092080"/>
            <a:ext cx="4476980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A8DA1828-A790-47C9-BB05-FA8FD9AB98D3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Réponse en élongation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1BD8C8C-007E-4EBF-BEFF-BF5D58D09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31" y="1073029"/>
            <a:ext cx="4629388" cy="471194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DA70D3F1-5D1E-418C-A1C5-A51151675FD0}"/>
              </a:ext>
            </a:extLst>
          </p:cNvPr>
          <p:cNvGrpSpPr/>
          <p:nvPr/>
        </p:nvGrpSpPr>
        <p:grpSpPr>
          <a:xfrm>
            <a:off x="982218" y="1382216"/>
            <a:ext cx="4522175" cy="4142383"/>
            <a:chOff x="715518" y="1382216"/>
            <a:chExt cx="4522175" cy="414238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0DE0E36-3CA4-4786-A844-C7C197E0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657250"/>
              <a:ext cx="4140413" cy="38673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942FA7F8-4C1A-42E8-82A1-E9E63532ABDF}"/>
                    </a:ext>
                  </a:extLst>
                </p:cNvPr>
                <p:cNvSpPr txBox="1"/>
                <p:nvPr/>
              </p:nvSpPr>
              <p:spPr>
                <a:xfrm>
                  <a:off x="715518" y="1382216"/>
                  <a:ext cx="820674" cy="6072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942FA7F8-4C1A-42E8-82A1-E9E63532A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18" y="1382216"/>
                  <a:ext cx="820674" cy="607218"/>
                </a:xfrm>
                <a:prstGeom prst="rect">
                  <a:avLst/>
                </a:prstGeom>
                <a:blipFill>
                  <a:blip r:embed="rId4"/>
                  <a:stretch>
                    <a:fillRect b="-10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46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35EF1-C711-4117-9387-807D1BB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Analogie électromécanique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3E01B42-940C-4509-A81D-AE2530649615}"/>
                  </a:ext>
                </a:extLst>
              </p:cNvPr>
              <p:cNvSpPr txBox="1"/>
              <p:nvPr/>
            </p:nvSpPr>
            <p:spPr>
              <a:xfrm>
                <a:off x="587460" y="2126672"/>
                <a:ext cx="4345549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3E01B42-940C-4509-A81D-AE2530649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0" y="2126672"/>
                <a:ext cx="4345549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954B367-A752-4ECC-A0F2-6B1BA5D23E87}"/>
                  </a:ext>
                </a:extLst>
              </p:cNvPr>
              <p:cNvSpPr txBox="1"/>
              <p:nvPr/>
            </p:nvSpPr>
            <p:spPr>
              <a:xfrm>
                <a:off x="587460" y="4441980"/>
                <a:ext cx="4287007" cy="904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fr-FR" sz="240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954B367-A752-4ECC-A0F2-6B1BA5D2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0" y="4441980"/>
                <a:ext cx="4287007" cy="90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 22">
            <a:extLst>
              <a:ext uri="{FF2B5EF4-FFF2-40B4-BE49-F238E27FC236}">
                <a16:creationId xmlns:a16="http://schemas.microsoft.com/office/drawing/2014/main" id="{FD540B87-FB64-4F6B-9B8B-7B2F4DFF4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67" y="1813560"/>
            <a:ext cx="7182791" cy="35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94D37-8C5A-41E2-B6CD-B9AD505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Analogie électromécanique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11B76ED6-C2ED-4B1F-8375-9DEEBE0374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1891241"/>
              <a:ext cx="8128000" cy="4197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251666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2394995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Mécanique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Électricité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604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élongation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charge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82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vitesse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intensité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02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masse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inductance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66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raideur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inverse de la capacité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774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coefficient de frottement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résistance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250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force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tension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3418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pulsation propre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pulsation propre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𝐿𝐶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283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facteur de qualité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rad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facteur de qualité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1451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11B76ED6-C2ED-4B1F-8375-9DEEBE0374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991984"/>
                  </p:ext>
                </p:extLst>
              </p:nvPr>
            </p:nvGraphicFramePr>
            <p:xfrm>
              <a:off x="2032000" y="1891241"/>
              <a:ext cx="8128000" cy="4197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251666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23949959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Mécanique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/>
                            <a:t>Électricité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6046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107692" r="-100600" b="-8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07692" r="-600" b="-8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27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207692" r="-100600" b="-7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207692" r="-600" b="-7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027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307692" r="-100600" b="-6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07692" r="-600" b="-6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6683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407692" r="-100600" b="-5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07692" r="-600" b="-5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7468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507692" r="-100600" b="-4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507692" r="-600" b="-4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504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607692" r="-100600" b="-3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607692" r="-600" b="-36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8576"/>
                      </a:ext>
                    </a:extLst>
                  </a:tr>
                  <a:tr h="71170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393162" r="-100600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93162" r="-600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283712"/>
                      </a:ext>
                    </a:extLst>
                  </a:tr>
                  <a:tr h="71170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" t="-493162" r="-1006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93162" r="-600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14512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66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539BE755-D7C0-4DCB-8140-A19F291F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5" y="1446343"/>
            <a:ext cx="4002027" cy="4566030"/>
          </a:xfrm>
          <a:prstGeom prst="rect">
            <a:avLst/>
          </a:prstGeom>
        </p:spPr>
      </p:pic>
      <p:sp>
        <p:nvSpPr>
          <p:cNvPr id="13" name="Titre 2">
            <a:extLst>
              <a:ext uri="{FF2B5EF4-FFF2-40B4-BE49-F238E27FC236}">
                <a16:creationId xmlns:a16="http://schemas.microsoft.com/office/drawing/2014/main" id="{15D757CE-72D6-4766-8376-7C94D834A61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Réponse en vitesse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056B3F-C234-4A7D-B169-227D4EAEE74C}"/>
              </a:ext>
            </a:extLst>
          </p:cNvPr>
          <p:cNvGrpSpPr/>
          <p:nvPr/>
        </p:nvGrpSpPr>
        <p:grpSpPr>
          <a:xfrm>
            <a:off x="1350645" y="962026"/>
            <a:ext cx="3972451" cy="5334394"/>
            <a:chOff x="1036320" y="962026"/>
            <a:chExt cx="3972451" cy="533439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E55B457-60E9-4BAE-8698-B7FCC5BF4B6E}"/>
                </a:ext>
              </a:extLst>
            </p:cNvPr>
            <p:cNvGrpSpPr/>
            <p:nvPr/>
          </p:nvGrpSpPr>
          <p:grpSpPr>
            <a:xfrm>
              <a:off x="1036320" y="962026"/>
              <a:ext cx="3972451" cy="5334394"/>
              <a:chOff x="3466994" y="1120375"/>
              <a:chExt cx="4095961" cy="558853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681E9D88-1542-40BF-BF83-630D7B3FB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994" y="1330187"/>
                <a:ext cx="4095961" cy="5378726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866912FC-C521-43CE-BE13-D9C7E5B50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4780" y="1120375"/>
                <a:ext cx="619146" cy="59514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27F1C4E-27FC-40B1-A321-018844210807}"/>
                    </a:ext>
                  </a:extLst>
                </p:cNvPr>
                <p:cNvSpPr txBox="1"/>
                <p:nvPr/>
              </p:nvSpPr>
              <p:spPr>
                <a:xfrm>
                  <a:off x="1664573" y="985130"/>
                  <a:ext cx="805925" cy="5218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27F1C4E-27FC-40B1-A321-018844210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573" y="985130"/>
                  <a:ext cx="805925" cy="5218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160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38C5BE-83BE-454F-A522-63965498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42" y="1231780"/>
            <a:ext cx="3930852" cy="4661140"/>
          </a:xfrm>
          <a:prstGeom prst="rect">
            <a:avLst/>
          </a:prstGeom>
        </p:spPr>
      </p:pic>
      <p:sp>
        <p:nvSpPr>
          <p:cNvPr id="7" name="Titre 2">
            <a:extLst>
              <a:ext uri="{FF2B5EF4-FFF2-40B4-BE49-F238E27FC236}">
                <a16:creationId xmlns:a16="http://schemas.microsoft.com/office/drawing/2014/main" id="{A8DA1828-A790-47C9-BB05-FA8FD9AB98D3}"/>
              </a:ext>
            </a:extLst>
          </p:cNvPr>
          <p:cNvSpPr txBox="1">
            <a:spLocks/>
          </p:cNvSpPr>
          <p:nvPr/>
        </p:nvSpPr>
        <p:spPr>
          <a:xfrm>
            <a:off x="723900" y="286604"/>
            <a:ext cx="110109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Un exemple d’oscillateur harmonique forcé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3D8217E-EFBA-44AC-9498-82674ADDA16E}"/>
                  </a:ext>
                </a:extLst>
              </p:cNvPr>
              <p:cNvSpPr txBox="1"/>
              <p:nvPr/>
            </p:nvSpPr>
            <p:spPr>
              <a:xfrm>
                <a:off x="6270657" y="3030942"/>
                <a:ext cx="4789773" cy="79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unc>
                        <m:funcPr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3D8217E-EFBA-44AC-9498-82674ADDA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7" y="3030942"/>
                <a:ext cx="4789773" cy="796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2">
            <a:extLst>
              <a:ext uri="{FF2B5EF4-FFF2-40B4-BE49-F238E27FC236}">
                <a16:creationId xmlns:a16="http://schemas.microsoft.com/office/drawing/2014/main" id="{F2AE9A5C-C15E-493F-99EF-1E8511F5BD6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Modèle de l’électron élastiquement lié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371BA87-B568-4C58-BB60-0D0FC1F487E3}"/>
                  </a:ext>
                </a:extLst>
              </p:cNvPr>
              <p:cNvSpPr txBox="1"/>
              <p:nvPr/>
            </p:nvSpPr>
            <p:spPr>
              <a:xfrm>
                <a:off x="3582614" y="4605355"/>
                <a:ext cx="4815549" cy="79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371BA87-B568-4C58-BB60-0D0FC1F4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14" y="4605355"/>
                <a:ext cx="4815549" cy="796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26CFBE26-9467-4A0D-B3C0-6D33A888B6B3}"/>
              </a:ext>
            </a:extLst>
          </p:cNvPr>
          <p:cNvGrpSpPr/>
          <p:nvPr/>
        </p:nvGrpSpPr>
        <p:grpSpPr>
          <a:xfrm>
            <a:off x="2529549" y="1047016"/>
            <a:ext cx="6293294" cy="2984494"/>
            <a:chOff x="2529549" y="1047016"/>
            <a:chExt cx="6293294" cy="2984494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238DE660-5A9A-4A67-87C0-658363A2574F}"/>
                </a:ext>
              </a:extLst>
            </p:cNvPr>
            <p:cNvGrpSpPr/>
            <p:nvPr/>
          </p:nvGrpSpPr>
          <p:grpSpPr>
            <a:xfrm>
              <a:off x="3430116" y="1047016"/>
              <a:ext cx="5392727" cy="2984494"/>
              <a:chOff x="6264576" y="1932841"/>
              <a:chExt cx="5392727" cy="2984494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9150538E-116E-4426-8BDF-FED8C169E955}"/>
                  </a:ext>
                </a:extLst>
              </p:cNvPr>
              <p:cNvSpPr/>
              <p:nvPr/>
            </p:nvSpPr>
            <p:spPr>
              <a:xfrm>
                <a:off x="6264576" y="2526380"/>
                <a:ext cx="1800000" cy="18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6EAADF36-1840-4151-871C-5E033EFD758E}"/>
                  </a:ext>
                </a:extLst>
              </p:cNvPr>
              <p:cNvSpPr/>
              <p:nvPr/>
            </p:nvSpPr>
            <p:spPr>
              <a:xfrm>
                <a:off x="7056576" y="3318380"/>
                <a:ext cx="216000" cy="216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18DC68E-B6CE-473F-BAF9-6190A0A4321D}"/>
                  </a:ext>
                </a:extLst>
              </p:cNvPr>
              <p:cNvSpPr/>
              <p:nvPr/>
            </p:nvSpPr>
            <p:spPr>
              <a:xfrm>
                <a:off x="7128576" y="3390380"/>
                <a:ext cx="72000" cy="72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551EB709-2234-4294-B4E9-57F91B27A144}"/>
                  </a:ext>
                </a:extLst>
              </p:cNvPr>
              <p:cNvSpPr/>
              <p:nvPr/>
            </p:nvSpPr>
            <p:spPr>
              <a:xfrm>
                <a:off x="9214355" y="2526380"/>
                <a:ext cx="1800000" cy="180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D1CEC96-4F45-458B-9372-3FBC7828AFEA}"/>
                  </a:ext>
                </a:extLst>
              </p:cNvPr>
              <p:cNvSpPr/>
              <p:nvPr/>
            </p:nvSpPr>
            <p:spPr>
              <a:xfrm>
                <a:off x="9530867" y="3318380"/>
                <a:ext cx="216000" cy="216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39252F33-D1A4-4BDA-A352-171A020126DE}"/>
                  </a:ext>
                </a:extLst>
              </p:cNvPr>
              <p:cNvSpPr/>
              <p:nvPr/>
            </p:nvSpPr>
            <p:spPr>
              <a:xfrm>
                <a:off x="10078355" y="3390380"/>
                <a:ext cx="72000" cy="72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579E4203-AC2E-4905-B8B2-0D3192072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233" y="3426597"/>
                <a:ext cx="468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E1CD9151-24EA-4B16-815A-5CBCF20F61EA}"/>
                      </a:ext>
                    </a:extLst>
                  </p:cNvPr>
                  <p:cNvSpPr txBox="1"/>
                  <p:nvPr/>
                </p:nvSpPr>
                <p:spPr>
                  <a:xfrm>
                    <a:off x="9784748" y="3455969"/>
                    <a:ext cx="22153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E1CD9151-24EA-4B16-815A-5CBCF20F6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4748" y="3455969"/>
                    <a:ext cx="22153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t="-38333" r="-102778" b="-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7B3C1F5-2C27-4C0B-A6A3-5C627FD15097}"/>
                  </a:ext>
                </a:extLst>
              </p:cNvPr>
              <p:cNvSpPr txBox="1"/>
              <p:nvPr/>
            </p:nvSpPr>
            <p:spPr>
              <a:xfrm>
                <a:off x="9652459" y="4548003"/>
                <a:ext cx="2004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2">
                        <a:lumMod val="25000"/>
                      </a:schemeClr>
                    </a:solidFill>
                  </a:rPr>
                  <a:t>nuage électronique</a:t>
                </a:r>
              </a:p>
            </p:txBody>
          </p:sp>
          <p:cxnSp>
            <p:nvCxnSpPr>
              <p:cNvPr id="11" name="Connecteur : en arc 10">
                <a:extLst>
                  <a:ext uri="{FF2B5EF4-FFF2-40B4-BE49-F238E27FC236}">
                    <a16:creationId xmlns:a16="http://schemas.microsoft.com/office/drawing/2014/main" id="{01D3FF2A-2A02-42CC-B329-8E305D0C91C7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16200000" flipV="1">
                <a:off x="10168844" y="4061965"/>
                <a:ext cx="582985" cy="389091"/>
              </a:xfrm>
              <a:prstGeom prst="curvedConnector3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BB3E31-5106-489A-B9B2-6D4018DF0652}"/>
                  </a:ext>
                </a:extLst>
              </p:cNvPr>
              <p:cNvSpPr txBox="1"/>
              <p:nvPr/>
            </p:nvSpPr>
            <p:spPr>
              <a:xfrm>
                <a:off x="8064576" y="2371081"/>
                <a:ext cx="760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noyau</a:t>
                </a:r>
              </a:p>
            </p:txBody>
          </p:sp>
          <p:cxnSp>
            <p:nvCxnSpPr>
              <p:cNvPr id="13" name="Connecteur : en arc 12">
                <a:extLst>
                  <a:ext uri="{FF2B5EF4-FFF2-40B4-BE49-F238E27FC236}">
                    <a16:creationId xmlns:a16="http://schemas.microsoft.com/office/drawing/2014/main" id="{728237B9-4A93-42CD-9D56-861CB1CCDA7F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rot="5400000">
                <a:off x="7533662" y="2479328"/>
                <a:ext cx="649966" cy="1172136"/>
              </a:xfrm>
              <a:prstGeom prst="curvedConnector2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849F152A-4C9D-45DF-9E69-D9B78E080F1A}"/>
                  </a:ext>
                </a:extLst>
              </p:cNvPr>
              <p:cNvCxnSpPr/>
              <p:nvPr/>
            </p:nvCxnSpPr>
            <p:spPr>
              <a:xfrm flipH="1">
                <a:off x="9634233" y="2139885"/>
                <a:ext cx="1020649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28D0314-D971-4D41-816F-5A98240AF2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5065" y="1932841"/>
                    <a:ext cx="273344" cy="4140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fr-FR" sz="24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28D0314-D971-4D41-816F-5A98240AF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5065" y="1932841"/>
                    <a:ext cx="273344" cy="414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9CFFA-D45F-4B32-AB69-9AF99E266535}"/>
                </a:ext>
              </a:extLst>
            </p:cNvPr>
            <p:cNvSpPr/>
            <p:nvPr/>
          </p:nvSpPr>
          <p:spPr>
            <a:xfrm>
              <a:off x="2529549" y="3210427"/>
              <a:ext cx="23377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u="sng" dirty="0">
                  <a:solidFill>
                    <a:schemeClr val="bg1">
                      <a:lumMod val="50000"/>
                    </a:schemeClr>
                  </a:solidFill>
                </a:rPr>
                <a:t>Equilibre :</a:t>
              </a:r>
            </a:p>
            <a:p>
              <a:pPr>
                <a:spcBef>
                  <a:spcPts val="0"/>
                </a:spcBef>
              </a:pPr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Barycentres confondus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8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Spectre RMN du </a:t>
            </a:r>
            <a:r>
              <a:rPr lang="fr-FR" dirty="0" err="1"/>
              <a:t>méthanoate</a:t>
            </a:r>
            <a:r>
              <a:rPr lang="fr-FR" dirty="0"/>
              <a:t> de méthyle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21CB6C-5D6B-4C2B-A95C-D8A6E378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0" y="962026"/>
            <a:ext cx="7200000" cy="5283871"/>
          </a:xfrm>
          <a:prstGeom prst="rect">
            <a:avLst/>
          </a:prstGeom>
        </p:spPr>
      </p:pic>
      <p:pic>
        <p:nvPicPr>
          <p:cNvPr id="1030" name="Picture 6" descr="RÃ©sultat de recherche d'images pour &quot;mÃ©thanoate de mÃ©thyle&quot;">
            <a:extLst>
              <a:ext uri="{FF2B5EF4-FFF2-40B4-BE49-F238E27FC236}">
                <a16:creationId xmlns:a16="http://schemas.microsoft.com/office/drawing/2014/main" id="{ACD56265-0E67-4F5A-82B6-148E0C6C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21" y="1362075"/>
            <a:ext cx="20055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484CC6B8-C42E-4BFB-A864-3B99724C3C4E}"/>
              </a:ext>
            </a:extLst>
          </p:cNvPr>
          <p:cNvCxnSpPr>
            <a:cxnSpLocks/>
          </p:cNvCxnSpPr>
          <p:nvPr/>
        </p:nvCxnSpPr>
        <p:spPr>
          <a:xfrm>
            <a:off x="5372100" y="2019300"/>
            <a:ext cx="1699408" cy="8001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5955BE54-D413-4167-81A9-BD4FAB2CC3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2305" y="2697955"/>
            <a:ext cx="1557340" cy="12192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6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A87FB7-5445-41D9-88E0-7DB10E95536A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75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Spectre RMN du </a:t>
            </a:r>
            <a:r>
              <a:rPr lang="fr-FR" dirty="0" err="1"/>
              <a:t>méthanoate</a:t>
            </a:r>
            <a:r>
              <a:rPr lang="fr-FR" dirty="0"/>
              <a:t> d’éthyle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02F02B-4186-4E75-8BEB-1EFAFDF8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80" y="962026"/>
            <a:ext cx="7200000" cy="5283871"/>
          </a:xfrm>
          <a:prstGeom prst="rect">
            <a:avLst/>
          </a:prstGeom>
        </p:spPr>
      </p:pic>
      <p:pic>
        <p:nvPicPr>
          <p:cNvPr id="2050" name="Picture 2" descr="RÃ©sultat de recherche d'images pour &quot;formiate d'Ã©thyle&quot;">
            <a:extLst>
              <a:ext uri="{FF2B5EF4-FFF2-40B4-BE49-F238E27FC236}">
                <a16:creationId xmlns:a16="http://schemas.microsoft.com/office/drawing/2014/main" id="{F15D4F66-560D-4B69-9456-BA299732B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281113"/>
            <a:ext cx="2972225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658D1045-174A-4645-9296-07B595B134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2836" y="2586039"/>
            <a:ext cx="1295404" cy="5810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F6417F45-2D59-4316-A60D-34DECECE7280}"/>
              </a:ext>
            </a:extLst>
          </p:cNvPr>
          <p:cNvCxnSpPr>
            <a:cxnSpLocks/>
          </p:cNvCxnSpPr>
          <p:nvPr/>
        </p:nvCxnSpPr>
        <p:spPr>
          <a:xfrm flipV="1">
            <a:off x="6677237" y="1602580"/>
            <a:ext cx="1733338" cy="821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1BACC408-D0A2-4354-9A65-4429B35B4EF0}"/>
              </a:ext>
            </a:extLst>
          </p:cNvPr>
          <p:cNvSpPr/>
          <p:nvPr/>
        </p:nvSpPr>
        <p:spPr>
          <a:xfrm>
            <a:off x="5695950" y="2686050"/>
            <a:ext cx="1028700" cy="1200732"/>
          </a:xfrm>
          <a:custGeom>
            <a:avLst/>
            <a:gdLst>
              <a:gd name="connsiteX0" fmla="*/ 0 w 1219200"/>
              <a:gd name="connsiteY0" fmla="*/ 0 h 1200732"/>
              <a:gd name="connsiteX1" fmla="*/ 457200 w 1219200"/>
              <a:gd name="connsiteY1" fmla="*/ 1152525 h 1200732"/>
              <a:gd name="connsiteX2" fmla="*/ 1219200 w 1219200"/>
              <a:gd name="connsiteY2" fmla="*/ 1000125 h 1200732"/>
              <a:gd name="connsiteX3" fmla="*/ 1219200 w 1219200"/>
              <a:gd name="connsiteY3" fmla="*/ 1000125 h 1200732"/>
              <a:gd name="connsiteX4" fmla="*/ 1219200 w 1219200"/>
              <a:gd name="connsiteY4" fmla="*/ 1000125 h 12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00732">
                <a:moveTo>
                  <a:pt x="0" y="0"/>
                </a:moveTo>
                <a:cubicBezTo>
                  <a:pt x="127000" y="492918"/>
                  <a:pt x="254000" y="985837"/>
                  <a:pt x="457200" y="1152525"/>
                </a:cubicBezTo>
                <a:cubicBezTo>
                  <a:pt x="660400" y="1319213"/>
                  <a:pt x="1219200" y="1000125"/>
                  <a:pt x="1219200" y="1000125"/>
                </a:cubicBezTo>
                <a:lnTo>
                  <a:pt x="1219200" y="1000125"/>
                </a:lnTo>
                <a:lnTo>
                  <a:pt x="1219200" y="100012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133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</TotalTime>
  <Words>208</Words>
  <Application>Microsoft Office PowerPoint</Application>
  <PresentationFormat>Grand écran</PresentationFormat>
  <Paragraphs>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Rétrospective</vt:lpstr>
      <vt:lpstr>Phénomènes de résonance dans différents domaines de la physique.</vt:lpstr>
      <vt:lpstr>Présentation PowerPoint</vt:lpstr>
      <vt:lpstr>Analogie électromécanique</vt:lpstr>
      <vt:lpstr>Analogie électromécanique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86</cp:revision>
  <dcterms:created xsi:type="dcterms:W3CDTF">2019-04-06T14:18:31Z</dcterms:created>
  <dcterms:modified xsi:type="dcterms:W3CDTF">2019-06-20T09:11:24Z</dcterms:modified>
</cp:coreProperties>
</file>