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701" r:id="rId2"/>
    <p:sldId id="703" r:id="rId3"/>
    <p:sldId id="754" r:id="rId4"/>
    <p:sldId id="755" r:id="rId5"/>
    <p:sldId id="756" r:id="rId6"/>
    <p:sldId id="757" r:id="rId7"/>
    <p:sldId id="747" r:id="rId8"/>
    <p:sldId id="739" r:id="rId9"/>
    <p:sldId id="740" r:id="rId10"/>
    <p:sldId id="741" r:id="rId11"/>
    <p:sldId id="742" r:id="rId12"/>
    <p:sldId id="582" r:id="rId13"/>
    <p:sldId id="711" r:id="rId14"/>
    <p:sldId id="707" r:id="rId15"/>
    <p:sldId id="712" r:id="rId16"/>
    <p:sldId id="710" r:id="rId17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4444" autoAdjust="0"/>
  </p:normalViewPr>
  <p:slideViewPr>
    <p:cSldViewPr>
      <p:cViewPr varScale="1">
        <p:scale>
          <a:sx n="65" d="100"/>
          <a:sy n="65" d="100"/>
        </p:scale>
        <p:origin x="-1716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22D5D-C7B9-41BD-9B8A-2C734D148E3A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E284-F0F0-4693-BDDE-7C71B90B96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5319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0E51E-C2D0-47C2-8769-85E4113626E3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5C7B5-457B-4164-9A57-1937C876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603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endParaRPr lang="ko-KR" altLang="en-US" dirty="0"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1192" indent="-273535"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094140" indent="-218829"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31798" indent="-218829"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9452" indent="-218829" defTabSz="91482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07111" indent="-218829" defTabSz="9148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44767" indent="-218829" defTabSz="9148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282421" indent="-218829" defTabSz="9148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20080" indent="-218829" defTabSz="9148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E23AF61-3F35-4678-9FF7-F11D43820881}" type="slidenum">
              <a:rPr kumimoji="0" lang="ko-KR" altLang="en-US" smtClean="0">
                <a:solidFill>
                  <a:srgbClr val="000000"/>
                </a:solidFill>
                <a:latin typeface="Arial Narrow" panose="020B0606020202030204" pitchFamily="34" charset="0"/>
              </a:rPr>
              <a:pPr/>
              <a:t>1</a:t>
            </a:fld>
            <a:endParaRPr kumimoji="0" lang="ko-KR" altLang="en-US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804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4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122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2894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5C7B5-457B-4164-9A57-1937C876D1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972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852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802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9101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배경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8" descr="바닥 라인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2640"/>
          <a:stretch>
            <a:fillRect/>
          </a:stretch>
        </p:blipFill>
        <p:spPr bwMode="auto">
          <a:xfrm>
            <a:off x="0" y="4295775"/>
            <a:ext cx="9144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10" descr="빌딩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3889" b="26387"/>
          <a:stretch>
            <a:fillRect/>
          </a:stretch>
        </p:blipFill>
        <p:spPr bwMode="auto">
          <a:xfrm>
            <a:off x="0" y="3695700"/>
            <a:ext cx="9144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2" descr="모니터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09" t="44722" r="61356" b="15829"/>
          <a:stretch>
            <a:fillRect/>
          </a:stretch>
        </p:blipFill>
        <p:spPr bwMode="auto">
          <a:xfrm>
            <a:off x="257175" y="3086100"/>
            <a:ext cx="3276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3" descr="화면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393" t="46805" r="63126" b="30415"/>
          <a:stretch>
            <a:fillRect/>
          </a:stretch>
        </p:blipFill>
        <p:spPr bwMode="auto">
          <a:xfrm>
            <a:off x="1133475" y="3209925"/>
            <a:ext cx="22383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5" descr="비행기&amp;나무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73" t="33609" r="68646" b="52084"/>
          <a:stretch>
            <a:fillRect/>
          </a:stretch>
        </p:blipFill>
        <p:spPr bwMode="auto">
          <a:xfrm>
            <a:off x="628650" y="2305050"/>
            <a:ext cx="22383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42712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하늘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 descr="나뭇잎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730" t="34164" r="16248" b="44444"/>
          <a:stretch>
            <a:fillRect/>
          </a:stretch>
        </p:blipFill>
        <p:spPr bwMode="auto">
          <a:xfrm>
            <a:off x="6486525" y="0"/>
            <a:ext cx="18383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88639"/>
            <a:ext cx="8784976" cy="709885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spc="-150" dirty="0"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2"/>
          <p:cNvSpPr>
            <a:spLocks noGrp="1"/>
          </p:cNvSpPr>
          <p:nvPr userDrawn="1"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 userDrawn="1"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5025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520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2897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720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943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9109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8944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226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453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7BF48-50D5-42BD-A81D-9483C79AE9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436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0" y="1940639"/>
            <a:ext cx="9144000" cy="1200329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600" b="1" dirty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IPWAVE Basic Protocols Project</a:t>
            </a:r>
            <a:br>
              <a:rPr lang="en-US" altLang="ko-KR" sz="3600" b="1" dirty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3600" b="1" dirty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@ </a:t>
            </a:r>
            <a:r>
              <a:rPr lang="en-US" altLang="ko-KR" sz="3600" b="1" dirty="0" smtClean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IETF-10</a:t>
            </a:r>
            <a:r>
              <a:rPr lang="en-US" altLang="ko-KR" sz="3600" b="1" dirty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8</a:t>
            </a:r>
            <a:r>
              <a:rPr lang="en-US" altLang="ko-KR" sz="3600" b="1" dirty="0" smtClean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600" b="1" dirty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Hackathon</a:t>
            </a:r>
            <a:endParaRPr lang="en-US" altLang="ko-KR" sz="3600" b="1" spc="-150" dirty="0">
              <a:ln w="18415" cmpd="sng">
                <a:noFill/>
                <a:prstDash val="solid"/>
              </a:ln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5622339"/>
            <a:ext cx="7092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Champion: </a:t>
            </a:r>
            <a:r>
              <a:rPr lang="en-US" altLang="ko-KR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Jaehoon Paul Jeong</a:t>
            </a:r>
            <a:br>
              <a:rPr lang="en-US" altLang="ko-KR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pauljeong@skku.edu</a:t>
            </a:r>
          </a:p>
          <a:p>
            <a:pPr algn="ctr"/>
            <a:r>
              <a:rPr lang="en-US" altLang="ko-K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Sungkyunkwan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sp>
        <p:nvSpPr>
          <p:cNvPr id="4" name="TextBox 11"/>
          <p:cNvSpPr txBox="1"/>
          <p:nvPr/>
        </p:nvSpPr>
        <p:spPr>
          <a:xfrm>
            <a:off x="5076056" y="4365104"/>
            <a:ext cx="3888432" cy="109260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00"/>
              </a:lnSpc>
              <a:defRPr/>
            </a:pPr>
            <a:r>
              <a:rPr lang="en-US" altLang="ko-KR" sz="2000" b="1" spc="-150" dirty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IETF </a:t>
            </a:r>
            <a:r>
              <a:rPr lang="en-US" altLang="ko-KR" sz="2000" b="1" spc="-150" dirty="0" smtClean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10</a:t>
            </a:r>
            <a:r>
              <a:rPr lang="en-US" altLang="ko-KR" sz="2000" b="1" spc="-150" dirty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8</a:t>
            </a:r>
            <a:r>
              <a:rPr lang="en-US" altLang="ko-KR" sz="2000" b="1" spc="-150" dirty="0" smtClean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, Online</a:t>
            </a:r>
            <a:r>
              <a:rPr lang="en-US" altLang="ko-KR" sz="2000" b="1" spc="-150" dirty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/>
            </a:r>
            <a:br>
              <a:rPr lang="en-US" altLang="ko-KR" sz="2000" b="1" spc="-150" dirty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</a:br>
            <a:r>
              <a:rPr lang="en-US" altLang="ko-KR" sz="2000" b="1" spc="-150" dirty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July </a:t>
            </a:r>
            <a:r>
              <a:rPr lang="en-US" altLang="ko-KR" sz="2000" b="1" spc="-150" dirty="0" smtClean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20, </a:t>
            </a:r>
            <a:r>
              <a:rPr lang="en-US" altLang="ko-KR" sz="2000" b="1" spc="-150" dirty="0" smtClean="0">
                <a:ln w="18415" cmpd="sng">
                  <a:noFill/>
                  <a:prstDash val="solid"/>
                </a:ln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2020</a:t>
            </a:r>
            <a:endParaRPr lang="en-US" altLang="ko-KR" sz="2000" b="1" spc="-150" dirty="0">
              <a:ln w="18415" cmpd="sng">
                <a:noFill/>
                <a:prstDash val="solid"/>
              </a:ln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7864" y="430606"/>
            <a:ext cx="2124236" cy="11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835894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6D6E54-1EB8-46E8-82D1-D2BC0B0B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Network Architecture (2/2)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6292C3B1-33CE-4EC5-8191-A8585CE8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5EEF383-053B-434F-BE26-9DECEA83F40C}"/>
              </a:ext>
            </a:extLst>
          </p:cNvPr>
          <p:cNvSpPr txBox="1"/>
          <p:nvPr/>
        </p:nvSpPr>
        <p:spPr>
          <a:xfrm>
            <a:off x="107504" y="1113311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RSUs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 to one subnet.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each other through Ethernet.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6E5119C-43C2-4EE4-9DCF-73A911F8815E}"/>
              </a:ext>
            </a:extLst>
          </p:cNvPr>
          <p:cNvSpPr txBox="1"/>
          <p:nvPr/>
        </p:nvSpPr>
        <p:spPr>
          <a:xfrm>
            <a:off x="107504" y="4663136"/>
            <a:ext cx="3388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Mobility Anchor: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RSUs and Vehicles.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4F8F1E15-AA59-4F09-9030-934683F410B5}"/>
              </a:ext>
            </a:extLst>
          </p:cNvPr>
          <p:cNvSpPr txBox="1"/>
          <p:nvPr/>
        </p:nvSpPr>
        <p:spPr>
          <a:xfrm>
            <a:off x="107504" y="2657743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Vehicles :</a:t>
            </a:r>
          </a:p>
          <a:p>
            <a:pPr marL="914400" lvl="1" indent="-457200" latinLnBrk="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are outside the coverage of RSUs.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4F1D715-7585-4ADE-8820-5D7879E699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3990"/>
          <a:stretch/>
        </p:blipFill>
        <p:spPr>
          <a:xfrm>
            <a:off x="3707904" y="2657743"/>
            <a:ext cx="5141394" cy="357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06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2C6D049-9C91-419E-A9AB-0E250C9C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Vehicular Network Architecture 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A53F7217-2E7A-42A3-BFAF-F19244D9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5A7560-C020-4C5A-9D8E-DBEC62642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802215" y="1688568"/>
            <a:ext cx="3708678" cy="36724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2FE348C-9367-4480-B053-0ACE20611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8316" y="3700704"/>
            <a:ext cx="4320188" cy="2136978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xmlns="" id="{D8D02C9B-A477-41EA-A6DB-E3298288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166" y="3140968"/>
            <a:ext cx="2520280" cy="709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WAVE Stack</a:t>
            </a:r>
            <a:endParaRPr lang="zh-CN" altLang="en-US" sz="2800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xmlns="" id="{C5C4BA6D-D145-4C70-B3E0-D62DB7AD93D9}"/>
              </a:ext>
            </a:extLst>
          </p:cNvPr>
          <p:cNvSpPr txBox="1">
            <a:spLocks/>
          </p:cNvSpPr>
          <p:nvPr/>
        </p:nvSpPr>
        <p:spPr>
          <a:xfrm>
            <a:off x="1137723" y="5311403"/>
            <a:ext cx="3146245" cy="70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/>
              <a:t>Vehicle Structure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824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504" y="1052736"/>
            <a:ext cx="8821488" cy="5688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Concept (POC)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IPWAVE-CNP </a:t>
            </a:r>
            <a:r>
              <a:rPr lang="en-US" altLang="ko-KR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en-US" altLang="ko-KR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IPWAVE- </a:t>
            </a:r>
            <a:r>
              <a:rPr lang="en-US" altLang="ko-KR" sz="26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Navigator Protocol (CNP)</a:t>
            </a:r>
            <a:endParaRPr lang="en-US" altLang="ko-KR" sz="26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</a:t>
            </a:r>
            <a:r>
              <a:rPr lang="en-US" altLang="ko-KR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IPWAVE-CNP </a:t>
            </a:r>
            <a:r>
              <a:rPr lang="en-US" altLang="ko-KR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ko-KR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OMNeT</a:t>
            </a:r>
            <a:r>
              <a:rPr lang="en-US" altLang="ko-KR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and SUMO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altLang="ko-K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ko-KR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IPWAVE-CND </a:t>
            </a:r>
            <a:r>
              <a:rPr lang="en-US" altLang="ko-K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in </a:t>
            </a:r>
            <a:r>
              <a:rPr lang="en-US" altLang="ko-KR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OMNeT</a:t>
            </a:r>
            <a:r>
              <a:rPr lang="en-US" altLang="ko-K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IPv6 </a:t>
            </a:r>
            <a:r>
              <a:rPr lang="en-US" altLang="ko-K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IEEE 802.11-OCB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</a:t>
            </a:r>
            <a:r>
              <a:rPr lang="en-US" altLang="ko-KR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Mobility Information sharing through </a:t>
            </a:r>
            <a:r>
              <a:rPr lang="en-US" altLang="ko-KR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</a:t>
            </a:r>
            <a:r>
              <a:rPr lang="en-US" altLang="ko-KR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-Weight packets in IPWAVE-CNP</a:t>
            </a:r>
            <a:endParaRPr lang="en-US" altLang="ko-KR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altLang="ko-KR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 sharing through CCM and ECM Messages</a:t>
            </a:r>
            <a:endParaRPr lang="en-US" altLang="ko-KR" sz="26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altLang="ko-KR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Coordinated Collision-Avoidance </a:t>
            </a:r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107504" y="72008"/>
            <a:ext cx="8928992" cy="11247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defRPr/>
            </a:pPr>
            <a:r>
              <a:rPr lang="en-US" altLang="ko-KR" sz="3500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</a:rPr>
              <a:t>Lessons</a:t>
            </a:r>
            <a:r>
              <a:rPr lang="en-US" altLang="ko-KR" sz="3500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 from </a:t>
            </a:r>
            <a:r>
              <a:rPr lang="en-US" altLang="ko-KR" sz="35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IETF-10</a:t>
            </a:r>
            <a:r>
              <a:rPr lang="en-US" altLang="ko-KR" sz="3500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8</a:t>
            </a:r>
            <a:r>
              <a:rPr lang="en-US" altLang="ko-KR" sz="35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 </a:t>
            </a:r>
            <a:r>
              <a:rPr lang="en-US" altLang="ko-KR" sz="3500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Hackathon Project</a:t>
            </a:r>
            <a:endParaRPr lang="en-US" altLang="ko-KR" sz="3500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771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B1F608-A8D8-4271-BBD9-E837AA85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86" y="1536823"/>
            <a:ext cx="8784976" cy="709885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Appendix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AC3ADF3A-0AF5-417B-A57F-43AD55C5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E50017C-2FDB-49FE-A0AD-8AC603FA7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7007"/>
            <a:ext cx="8229600" cy="2785864"/>
          </a:xfrm>
        </p:spPr>
        <p:txBody>
          <a:bodyPr/>
          <a:lstStyle/>
          <a:p>
            <a:pPr marL="0" indent="0" latinLnBrk="0">
              <a:buNone/>
            </a:pPr>
            <a:r>
              <a:rPr lang="en-US" altLang="zh-CN" dirty="0"/>
              <a:t>-Hackathon Development Environment</a:t>
            </a:r>
          </a:p>
          <a:p>
            <a:pPr marL="0" indent="0" latinLnBrk="0">
              <a:buNone/>
            </a:pPr>
            <a:r>
              <a:rPr lang="en-US" altLang="zh-CN" dirty="0"/>
              <a:t>-Open-Source Depository of IPWAVE Basic Protocols Project</a:t>
            </a:r>
          </a:p>
          <a:p>
            <a:pPr marL="0" indent="0" latinLnBrk="0">
              <a:buNone/>
            </a:pPr>
            <a:r>
              <a:rPr lang="en-US" altLang="zh-CN" dirty="0"/>
              <a:t>-Demonstration Video Clip of IPWAVE Basic Protocols 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851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CF2E8DE4-B0BC-4246-94CB-869C346E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B43213F-4DB3-47A3-8AD2-1E06B27C9C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9008" y="2204864"/>
            <a:ext cx="7145984" cy="287204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xmlns="" id="{910F3DC9-F52C-489A-B8F8-F531CB5D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269279"/>
            <a:ext cx="8784976" cy="583705"/>
          </a:xfrm>
        </p:spPr>
        <p:txBody>
          <a:bodyPr/>
          <a:lstStyle/>
          <a:p>
            <a:r>
              <a:rPr lang="en-US" altLang="zh-CN" dirty="0"/>
              <a:t>Hackathon Development Environment</a:t>
            </a:r>
            <a:br>
              <a:rPr lang="en-US" altLang="zh-CN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122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BA03C8-EE52-4CC3-BBF0-853C6CFA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1832"/>
            <a:ext cx="8784976" cy="1030561"/>
          </a:xfrm>
        </p:spPr>
        <p:txBody>
          <a:bodyPr/>
          <a:lstStyle/>
          <a:p>
            <a:pPr latinLnBrk="0"/>
            <a:r>
              <a:rPr lang="en-US" altLang="zh-CN" sz="3600" dirty="0"/>
              <a:t>Open-Source Depository of IPWAVE Basic Protocols Project</a:t>
            </a:r>
            <a:endParaRPr lang="zh-CN" altLang="en-US" sz="36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4B603F65-B361-4FF8-98A3-D5DE41C9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1FC359A-AC23-4B06-8BE1-0078CEF1A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" y="1365586"/>
            <a:ext cx="8229600" cy="14897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Github</a:t>
            </a:r>
            <a:r>
              <a:rPr lang="en-US" altLang="zh-CN" b="1" dirty="0"/>
              <a:t> link: </a:t>
            </a:r>
          </a:p>
          <a:p>
            <a:pPr marL="0" indent="0">
              <a:buNone/>
            </a:pPr>
            <a:r>
              <a:rPr lang="en-US" altLang="zh-CN" dirty="0"/>
              <a:t>https://github.com/ipwave-hackathon-ietf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4AEACE-0DFB-40C1-AB19-B1891BB9B83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21" y="3140968"/>
            <a:ext cx="9144000" cy="223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55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6C1F28-1228-4800-A268-4035C165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51" y="332656"/>
            <a:ext cx="8784976" cy="709885"/>
          </a:xfrm>
        </p:spPr>
        <p:txBody>
          <a:bodyPr/>
          <a:lstStyle/>
          <a:p>
            <a:pPr latinLnBrk="0"/>
            <a:r>
              <a:rPr lang="en-US" altLang="zh-CN" sz="3600" dirty="0"/>
              <a:t>Demonstration Video Clip of IPWAVE Basic Protocols Project</a:t>
            </a:r>
            <a:endParaRPr lang="zh-CN" altLang="en-US" sz="36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A6F91302-54CC-4E5C-97C0-4FE8B8CF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706EB38-250B-48DB-8FC8-A1AFE795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51" y="1340768"/>
            <a:ext cx="8229600" cy="10271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 err="1"/>
              <a:t>Youtube</a:t>
            </a:r>
            <a:r>
              <a:rPr lang="en-US" altLang="zh-CN" b="1" dirty="0"/>
              <a:t> link:</a:t>
            </a:r>
          </a:p>
          <a:p>
            <a:pPr marL="0" indent="0">
              <a:buNone/>
            </a:pPr>
            <a:r>
              <a:rPr lang="en-US" altLang="zh-CN" dirty="0"/>
              <a:t>https://youtu.be/5OnpnYUiLhg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061B586-3B65-42DE-9BDC-42CC3364FDA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5399" y="2467918"/>
            <a:ext cx="7213202" cy="405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11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-89197"/>
            <a:ext cx="7704856" cy="709885"/>
          </a:xfrm>
        </p:spPr>
        <p:txBody>
          <a:bodyPr/>
          <a:lstStyle/>
          <a:p>
            <a:r>
              <a:rPr lang="en-US" altLang="ko-KR" sz="3800" dirty="0"/>
              <a:t>IPWAVE Hackathon Project Poster</a:t>
            </a:r>
            <a:endParaRPr lang="ko-KR" altLang="en-US" sz="3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804248" y="6520259"/>
            <a:ext cx="2133600" cy="365125"/>
          </a:xfrm>
        </p:spPr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94" y="764704"/>
            <a:ext cx="9014514" cy="576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449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544616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CNP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Protocol for IP-Based Vehicular Network Motivation 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of IPWAVE Problem Statement Document [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draft-ietf-ipwave-vehicular-networking-16]</a:t>
            </a:r>
          </a:p>
          <a:p>
            <a:pPr marL="457200" lvl="1" indent="0">
              <a:buNone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Subjects of This Draft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Support the light-weight message exchange for vehicle safety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Two-type message: 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Awareness: Cooperative Context Message  (CCM)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Emergency context: Emergency Context Message (ECM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"/>
            <a:ext cx="8784976" cy="1124744"/>
          </a:xfrm>
        </p:spPr>
        <p:txBody>
          <a:bodyPr/>
          <a:lstStyle/>
          <a:p>
            <a:r>
              <a:rPr lang="en-US" altLang="ko-KR" dirty="0" smtClean="0"/>
              <a:t>Context Awareness in IP-Based Vehicular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5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99164"/>
            <a:ext cx="9144000" cy="3730036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843808" y="5384887"/>
            <a:ext cx="5544616" cy="120424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altLang="ko-KR" sz="2200" b="1" dirty="0" smtClean="0">
                <a:solidFill>
                  <a:srgbClr val="0000FF"/>
                </a:solidFill>
              </a:rPr>
              <a:t>Context Awareness in IP based Network</a:t>
            </a:r>
          </a:p>
          <a:p>
            <a:pPr marL="0" indent="0" algn="ctr">
              <a:buNone/>
            </a:pPr>
            <a:r>
              <a:rPr lang="en-US" altLang="ko-KR" sz="2200" b="1" dirty="0" smtClean="0">
                <a:solidFill>
                  <a:srgbClr val="0000FF"/>
                </a:solidFill>
              </a:rPr>
              <a:t>Via lightweight messages 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2200" dirty="0" smtClean="0"/>
              <a:t>Context aware Messages (CAM)</a:t>
            </a:r>
          </a:p>
          <a:p>
            <a:pPr marL="0" indent="0" algn="ctr">
              <a:buNone/>
            </a:pPr>
            <a:r>
              <a:rPr lang="en-US" altLang="ko-KR" sz="2200" dirty="0" smtClean="0"/>
              <a:t>Emergency Context Message (ECM)</a:t>
            </a:r>
            <a:endParaRPr lang="ko-KR" altLang="en-US" sz="2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5157192"/>
            <a:ext cx="470925" cy="470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199" y="5797760"/>
            <a:ext cx="470925" cy="47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1043" y="52023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58482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Vehicle Mobility Information 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17388" y="1249251"/>
            <a:ext cx="8928992" cy="5420110"/>
          </a:xfrm>
          <a:ln>
            <a:solidFill>
              <a:srgbClr val="FFFFFF"/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US" altLang="ko-KR" sz="5800" dirty="0" smtClean="0">
                <a:latin typeface="Arial" panose="02080604020202020204" charset="0"/>
                <a:cs typeface="Arial" panose="02080604020202020204" charset="0"/>
              </a:rPr>
              <a:t>VMI options:</a:t>
            </a:r>
            <a:endParaRPr lang="en-US" sz="58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 smtClean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 smtClean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 smtClean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 smtClean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 smtClean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 smtClean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 smtClean="0">
              <a:latin typeface="Arial" panose="02080604020202020204" charset="0"/>
              <a:cs typeface="Arial" panose="02080604020202020204" charset="0"/>
            </a:endParaRPr>
          </a:p>
          <a:p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5800" dirty="0" smtClean="0">
                <a:latin typeface="Arial" panose="02080604020202020204" charset="0"/>
                <a:cs typeface="Arial" panose="02080604020202020204" charset="0"/>
              </a:rPr>
              <a:t>Type</a:t>
            </a:r>
          </a:p>
          <a:p>
            <a:pPr lvl="2"/>
            <a:r>
              <a:rPr lang="en-US" sz="5100" dirty="0" smtClean="0">
                <a:latin typeface="Arial" panose="02080604020202020204" charset="0"/>
                <a:cs typeface="Arial" panose="02080604020202020204" charset="0"/>
              </a:rPr>
              <a:t>Either: CCM and ECM</a:t>
            </a:r>
            <a:endParaRPr lang="en-US" sz="5100" dirty="0"/>
          </a:p>
          <a:p>
            <a:endParaRPr lang="en-US" dirty="0"/>
          </a:p>
          <a:p>
            <a:endParaRPr lang="en-US" altLang="ko-KR" dirty="0">
              <a:latin typeface="Arial" panose="02080604020202020204" charset="0"/>
              <a:cs typeface="Arial" panose="02080604020202020204" charset="0"/>
            </a:endParaRPr>
          </a:p>
          <a:p>
            <a:pPr marL="457200" lvl="1" indent="0" latinLnBrk="0">
              <a:buNone/>
            </a:pPr>
            <a:endParaRPr lang="en-US" dirty="0"/>
          </a:p>
          <a:p>
            <a:pPr marL="457200" lvl="1" indent="0" latinLnBrk="0">
              <a:buNone/>
            </a:pPr>
            <a:endParaRPr lang="en-US" dirty="0"/>
          </a:p>
          <a:p>
            <a:pPr marL="457200" lvl="1" indent="0" latinLnBrk="0">
              <a:buNone/>
            </a:pPr>
            <a:endParaRPr lang="en-US" altLang="ko-KR" dirty="0">
              <a:latin typeface="Arial" panose="02080604020202020204" charset="0"/>
              <a:cs typeface="Arial" panose="02080604020202020204" charset="0"/>
            </a:endParaRPr>
          </a:p>
          <a:p>
            <a:pPr marL="457200" lvl="1" indent="0" latinLnBrk="0">
              <a:buNone/>
            </a:pPr>
            <a:endParaRPr lang="en-US" altLang="ko-KR" sz="1500" dirty="0"/>
          </a:p>
        </p:txBody>
      </p:sp>
      <p:graphicFrame>
        <p:nvGraphicFramePr>
          <p:cNvPr id="45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6376594"/>
              </p:ext>
            </p:extLst>
          </p:nvPr>
        </p:nvGraphicFramePr>
        <p:xfrm>
          <a:off x="8131516" y="2076623"/>
          <a:ext cx="208280" cy="593471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7669375"/>
              </p:ext>
            </p:extLst>
          </p:nvPr>
        </p:nvGraphicFramePr>
        <p:xfrm>
          <a:off x="7897665" y="2078688"/>
          <a:ext cx="208280" cy="59347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4329524"/>
              </p:ext>
            </p:extLst>
          </p:nvPr>
        </p:nvGraphicFramePr>
        <p:xfrm>
          <a:off x="7658941" y="2076616"/>
          <a:ext cx="208280" cy="59347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9534277"/>
              </p:ext>
            </p:extLst>
          </p:nvPr>
        </p:nvGraphicFramePr>
        <p:xfrm>
          <a:off x="7421714" y="2079460"/>
          <a:ext cx="208280" cy="591834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18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4516475"/>
              </p:ext>
            </p:extLst>
          </p:nvPr>
        </p:nvGraphicFramePr>
        <p:xfrm>
          <a:off x="7183739" y="2077817"/>
          <a:ext cx="208280" cy="59512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5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3747750"/>
              </p:ext>
            </p:extLst>
          </p:nvPr>
        </p:nvGraphicFramePr>
        <p:xfrm>
          <a:off x="6943933" y="2078638"/>
          <a:ext cx="208280" cy="59347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1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73025739"/>
              </p:ext>
            </p:extLst>
          </p:nvPr>
        </p:nvGraphicFramePr>
        <p:xfrm>
          <a:off x="6707200" y="2085583"/>
          <a:ext cx="208280" cy="584511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6247341"/>
              </p:ext>
            </p:extLst>
          </p:nvPr>
        </p:nvGraphicFramePr>
        <p:xfrm>
          <a:off x="6482289" y="2084656"/>
          <a:ext cx="208280" cy="59347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3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82672701"/>
              </p:ext>
            </p:extLst>
          </p:nvPr>
        </p:nvGraphicFramePr>
        <p:xfrm>
          <a:off x="6252645" y="2087838"/>
          <a:ext cx="208280" cy="58451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1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7814087"/>
              </p:ext>
            </p:extLst>
          </p:nvPr>
        </p:nvGraphicFramePr>
        <p:xfrm>
          <a:off x="6021823" y="2084656"/>
          <a:ext cx="208280" cy="58543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54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5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7799054"/>
              </p:ext>
            </p:extLst>
          </p:nvPr>
        </p:nvGraphicFramePr>
        <p:xfrm>
          <a:off x="5791001" y="2091858"/>
          <a:ext cx="208280" cy="576469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764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6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2919216"/>
              </p:ext>
            </p:extLst>
          </p:nvPr>
        </p:nvGraphicFramePr>
        <p:xfrm>
          <a:off x="5552277" y="2093953"/>
          <a:ext cx="208280" cy="58450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2602420"/>
              </p:ext>
            </p:extLst>
          </p:nvPr>
        </p:nvGraphicFramePr>
        <p:xfrm>
          <a:off x="5317217" y="2087838"/>
          <a:ext cx="208280" cy="584507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8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36523"/>
              </p:ext>
            </p:extLst>
          </p:nvPr>
        </p:nvGraphicFramePr>
        <p:xfrm>
          <a:off x="5083895" y="2091350"/>
          <a:ext cx="208280" cy="584506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6318674"/>
              </p:ext>
            </p:extLst>
          </p:nvPr>
        </p:nvGraphicFramePr>
        <p:xfrm>
          <a:off x="4843224" y="2092232"/>
          <a:ext cx="208280" cy="576095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760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0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2139404"/>
              </p:ext>
            </p:extLst>
          </p:nvPr>
        </p:nvGraphicFramePr>
        <p:xfrm>
          <a:off x="4607455" y="2089847"/>
          <a:ext cx="208280" cy="593471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1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083517"/>
              </p:ext>
            </p:extLst>
          </p:nvPr>
        </p:nvGraphicFramePr>
        <p:xfrm>
          <a:off x="4373604" y="2091912"/>
          <a:ext cx="208280" cy="59347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2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7082114"/>
              </p:ext>
            </p:extLst>
          </p:nvPr>
        </p:nvGraphicFramePr>
        <p:xfrm>
          <a:off x="4134880" y="2089840"/>
          <a:ext cx="208280" cy="59347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3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0814787"/>
              </p:ext>
            </p:extLst>
          </p:nvPr>
        </p:nvGraphicFramePr>
        <p:xfrm>
          <a:off x="3897653" y="2092684"/>
          <a:ext cx="208280" cy="591834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18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4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48940198"/>
              </p:ext>
            </p:extLst>
          </p:nvPr>
        </p:nvGraphicFramePr>
        <p:xfrm>
          <a:off x="3659678" y="2091041"/>
          <a:ext cx="208280" cy="59512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5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5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8211154"/>
              </p:ext>
            </p:extLst>
          </p:nvPr>
        </p:nvGraphicFramePr>
        <p:xfrm>
          <a:off x="3419872" y="2091862"/>
          <a:ext cx="208280" cy="59347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3729617"/>
              </p:ext>
            </p:extLst>
          </p:nvPr>
        </p:nvGraphicFramePr>
        <p:xfrm>
          <a:off x="3183139" y="2098807"/>
          <a:ext cx="208280" cy="584511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7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48743184"/>
              </p:ext>
            </p:extLst>
          </p:nvPr>
        </p:nvGraphicFramePr>
        <p:xfrm>
          <a:off x="2958228" y="2097880"/>
          <a:ext cx="208280" cy="59347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934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1349213"/>
              </p:ext>
            </p:extLst>
          </p:nvPr>
        </p:nvGraphicFramePr>
        <p:xfrm>
          <a:off x="2728584" y="2101062"/>
          <a:ext cx="208280" cy="58451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1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9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01549557"/>
              </p:ext>
            </p:extLst>
          </p:nvPr>
        </p:nvGraphicFramePr>
        <p:xfrm>
          <a:off x="2497762" y="2097880"/>
          <a:ext cx="208280" cy="58543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54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0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7984461"/>
              </p:ext>
            </p:extLst>
          </p:nvPr>
        </p:nvGraphicFramePr>
        <p:xfrm>
          <a:off x="2266940" y="2105082"/>
          <a:ext cx="208280" cy="576469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764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5454969"/>
              </p:ext>
            </p:extLst>
          </p:nvPr>
        </p:nvGraphicFramePr>
        <p:xfrm>
          <a:off x="2028216" y="2100803"/>
          <a:ext cx="208280" cy="586309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63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28417270"/>
              </p:ext>
            </p:extLst>
          </p:nvPr>
        </p:nvGraphicFramePr>
        <p:xfrm>
          <a:off x="1793156" y="2101062"/>
          <a:ext cx="208280" cy="584507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5041175"/>
              </p:ext>
            </p:extLst>
          </p:nvPr>
        </p:nvGraphicFramePr>
        <p:xfrm>
          <a:off x="1559834" y="2104574"/>
          <a:ext cx="208280" cy="584506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1087837"/>
              </p:ext>
            </p:extLst>
          </p:nvPr>
        </p:nvGraphicFramePr>
        <p:xfrm>
          <a:off x="1319163" y="2105456"/>
          <a:ext cx="208280" cy="576095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760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9339761"/>
              </p:ext>
            </p:extLst>
          </p:nvPr>
        </p:nvGraphicFramePr>
        <p:xfrm>
          <a:off x="1070836" y="2112397"/>
          <a:ext cx="208280" cy="584506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45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6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3763169"/>
              </p:ext>
            </p:extLst>
          </p:nvPr>
        </p:nvGraphicFramePr>
        <p:xfrm>
          <a:off x="811072" y="2112397"/>
          <a:ext cx="208280" cy="576095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760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7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5032493"/>
              </p:ext>
            </p:extLst>
          </p:nvPr>
        </p:nvGraphicFramePr>
        <p:xfrm>
          <a:off x="750502" y="2693877"/>
          <a:ext cx="7644004" cy="727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01"/>
                <a:gridCol w="1911001"/>
                <a:gridCol w="1911001"/>
                <a:gridCol w="1911001"/>
              </a:tblGrid>
              <a:tr h="727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Reserved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5859671"/>
              </p:ext>
            </p:extLst>
          </p:nvPr>
        </p:nvGraphicFramePr>
        <p:xfrm>
          <a:off x="750502" y="3411163"/>
          <a:ext cx="7644004" cy="72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004"/>
              </a:tblGrid>
              <a:tr h="7218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Reserved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0297574"/>
              </p:ext>
            </p:extLst>
          </p:nvPr>
        </p:nvGraphicFramePr>
        <p:xfrm>
          <a:off x="750502" y="4126045"/>
          <a:ext cx="7644004" cy="1319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004"/>
              </a:tblGrid>
              <a:tr h="13191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Mobility</a:t>
                      </a:r>
                      <a:r>
                        <a:rPr lang="en-US" baseline="0" dirty="0" smtClean="0"/>
                        <a:t> Information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750502" y="1729807"/>
            <a:ext cx="24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151188" y="1713985"/>
            <a:ext cx="24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36301" y="1712513"/>
            <a:ext cx="24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65714" y="1712512"/>
            <a:ext cx="24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Vehicle Mobility Information (2/2)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219200"/>
            <a:ext cx="8568952" cy="523413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Arial" panose="02080604020202020204" charset="0"/>
                <a:cs typeface="Arial" panose="02080604020202020204" charset="0"/>
              </a:rPr>
              <a:t>CCM </a:t>
            </a:r>
          </a:p>
          <a:p>
            <a:pPr lvl="2"/>
            <a:r>
              <a:rPr lang="en-US" dirty="0" smtClean="0"/>
              <a:t>Included in an NA message that a vehicle transmits </a:t>
            </a:r>
            <a:r>
              <a:rPr lang="en-US" b="1" dirty="0" smtClean="0"/>
              <a:t>periodically</a:t>
            </a:r>
            <a:r>
              <a:rPr lang="en-US" dirty="0" smtClean="0"/>
              <a:t> to announce its existence and routing information to its one-hop neighboring vehicles</a:t>
            </a:r>
          </a:p>
          <a:p>
            <a:pPr marL="914400" lvl="2" indent="0">
              <a:buNone/>
            </a:pPr>
            <a:endParaRPr lang="en-US" altLang="ko-KR" dirty="0" smtClean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altLang="ko-KR" dirty="0" smtClean="0">
                <a:latin typeface="Arial" panose="02080604020202020204" charset="0"/>
                <a:cs typeface="Arial" panose="02080604020202020204" charset="0"/>
              </a:rPr>
              <a:t>ECM</a:t>
            </a:r>
          </a:p>
          <a:p>
            <a:pPr lvl="2"/>
            <a:r>
              <a:rPr lang="en-US" dirty="0" smtClean="0"/>
              <a:t>Included in an NA message that a vehicle transmits to </a:t>
            </a:r>
            <a:r>
              <a:rPr lang="en-US" b="1" dirty="0" smtClean="0"/>
              <a:t>immediately</a:t>
            </a:r>
            <a:r>
              <a:rPr lang="en-US" dirty="0" smtClean="0"/>
              <a:t> announce an emergency situation to its one-hop neighboring vehicles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ECM has a higher priority than the CCM</a:t>
            </a:r>
          </a:p>
          <a:p>
            <a:pPr lvl="2"/>
            <a:r>
              <a:rPr lang="en-US" dirty="0" smtClean="0">
                <a:cs typeface="Arial" panose="020B0604020202020204" pitchFamily="34" charset="0"/>
              </a:rPr>
              <a:t>If a vehicle has an ECM and a CCM to send, it SHOULD transmit the ECM earlier than the </a:t>
            </a:r>
            <a:r>
              <a:rPr lang="en-US" dirty="0" smtClean="0">
                <a:cs typeface="Arial" panose="020B0604020202020204" pitchFamily="34" charset="0"/>
              </a:rPr>
              <a:t>CCM</a:t>
            </a:r>
            <a:endParaRPr lang="en-US" altLang="ko-KR" dirty="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Emergency Context-Awareness and response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040560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Cooperative Context Message (CCM)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Deliver a vehicle’s motion information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Position, Speed, Acceleration/Deceleration, direction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Diver’s action (e.g., braking and accelerating)</a:t>
            </a:r>
          </a:p>
          <a:p>
            <a:pPr lvl="1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Emergency Context Message (ECM)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Emergency situation notification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Accident, dangerous situation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ECM has higher priority over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CCM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Working 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07504" y="1340768"/>
            <a:ext cx="3312368" cy="470766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OMNeT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++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Veins (Vehicle in Network Simulation)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SUMO: Simulation of Urban Mobility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그룹 4"/>
          <p:cNvGrpSpPr/>
          <p:nvPr/>
        </p:nvGrpSpPr>
        <p:grpSpPr>
          <a:xfrm>
            <a:off x="3620584" y="1196752"/>
            <a:ext cx="5343904" cy="4896544"/>
            <a:chOff x="-333362" y="120650"/>
            <a:chExt cx="6765137" cy="4462000"/>
          </a:xfrm>
        </p:grpSpPr>
        <p:sp>
          <p:nvSpPr>
            <p:cNvPr id="7" name="모서리가 둥근 직사각형 5"/>
            <p:cNvSpPr/>
            <p:nvPr/>
          </p:nvSpPr>
          <p:spPr>
            <a:xfrm>
              <a:off x="669385" y="120650"/>
              <a:ext cx="1752599" cy="7335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SUMO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모서리가 둥근 직사각형 6"/>
            <p:cNvSpPr/>
            <p:nvPr/>
          </p:nvSpPr>
          <p:spPr>
            <a:xfrm>
              <a:off x="3814800" y="120650"/>
              <a:ext cx="1752600" cy="7335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OMNeT</a:t>
              </a:r>
              <a:r>
                <a:rPr lang="en-US" sz="14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++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직사각형 7"/>
            <p:cNvSpPr/>
            <p:nvPr/>
          </p:nvSpPr>
          <p:spPr>
            <a:xfrm>
              <a:off x="3237125" y="1769399"/>
              <a:ext cx="1562395" cy="731659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- Vehicle Speed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-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Vehicle Lane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- 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Position...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" name="직사각형 8"/>
            <p:cNvSpPr/>
            <p:nvPr/>
          </p:nvSpPr>
          <p:spPr>
            <a:xfrm>
              <a:off x="4824600" y="1758611"/>
              <a:ext cx="1524619" cy="742186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- Vehicle Speed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-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Vehicle Lane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-  </a:t>
              </a:r>
              <a:r>
                <a:rPr lang="en-US" sz="12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" panose="020B0604020202020204" pitchFamily="34" charset="0"/>
                </a:rPr>
                <a:t>Position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...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" name="Text Box 6"/>
            <p:cNvSpPr txBox="1"/>
            <p:nvPr/>
          </p:nvSpPr>
          <p:spPr>
            <a:xfrm>
              <a:off x="3433800" y="1414996"/>
              <a:ext cx="495300" cy="343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set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2" name="Text Box 7"/>
            <p:cNvSpPr txBox="1"/>
            <p:nvPr/>
          </p:nvSpPr>
          <p:spPr>
            <a:xfrm>
              <a:off x="5186400" y="1433003"/>
              <a:ext cx="495300" cy="2624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get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직사각형 11"/>
            <p:cNvSpPr/>
            <p:nvPr/>
          </p:nvSpPr>
          <p:spPr>
            <a:xfrm>
              <a:off x="3240225" y="2888000"/>
              <a:ext cx="3124200" cy="615300"/>
            </a:xfrm>
            <a:prstGeom prst="rect">
              <a:avLst/>
            </a:prstGeom>
            <a:solidFill>
              <a:srgbClr val="B45F0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</a:p>
          </p:txBody>
        </p:sp>
        <p:sp>
          <p:nvSpPr>
            <p:cNvPr id="14" name="Text Box 9"/>
            <p:cNvSpPr txBox="1"/>
            <p:nvPr/>
          </p:nvSpPr>
          <p:spPr>
            <a:xfrm>
              <a:off x="4110000" y="2548503"/>
              <a:ext cx="1418791" cy="291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Algorithms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" name="모서리가 둥근 직사각형 13"/>
            <p:cNvSpPr/>
            <p:nvPr/>
          </p:nvSpPr>
          <p:spPr>
            <a:xfrm>
              <a:off x="3291075" y="2922275"/>
              <a:ext cx="1476300" cy="561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V-Local </a:t>
              </a:r>
              <a:r>
                <a:rPr lang="en-US" sz="1200" b="1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     Sensing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6" name="모서리가 둥근 직사각형 14"/>
            <p:cNvSpPr/>
            <p:nvPr/>
          </p:nvSpPr>
          <p:spPr>
            <a:xfrm>
              <a:off x="4824600" y="2912750"/>
              <a:ext cx="1476300" cy="5715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V-Tracking </a:t>
              </a:r>
              <a:r>
                <a:rPr lang="en-US" sz="1200" b="1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Area</a:t>
              </a: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: MCTA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7" name="직선 화살표 연결선 15"/>
            <p:cNvCxnSpPr/>
            <p:nvPr/>
          </p:nvCxnSpPr>
          <p:spPr>
            <a:xfrm>
              <a:off x="2435230" y="554344"/>
              <a:ext cx="1379570" cy="198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직선 화살표 연결선 16"/>
            <p:cNvCxnSpPr/>
            <p:nvPr/>
          </p:nvCxnSpPr>
          <p:spPr>
            <a:xfrm flipH="1" flipV="1">
              <a:off x="2406997" y="452729"/>
              <a:ext cx="1422054" cy="372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" name="모서리가 둥근 직사각형 17"/>
            <p:cNvSpPr/>
            <p:nvPr/>
          </p:nvSpPr>
          <p:spPr>
            <a:xfrm>
              <a:off x="3172875" y="2830050"/>
              <a:ext cx="3258900" cy="1752600"/>
            </a:xfrm>
            <a:prstGeom prst="roundRect">
              <a:avLst>
                <a:gd name="adj" fmla="val 11511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</a:p>
          </p:txBody>
        </p:sp>
        <p:sp>
          <p:nvSpPr>
            <p:cNvPr id="20" name="Text Box 15"/>
            <p:cNvSpPr txBox="1"/>
            <p:nvPr/>
          </p:nvSpPr>
          <p:spPr>
            <a:xfrm>
              <a:off x="3245025" y="3531875"/>
              <a:ext cx="3114600" cy="954600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</a:p>
          </p:txBody>
        </p:sp>
        <p:sp>
          <p:nvSpPr>
            <p:cNvPr id="21" name="모서리가 둥근 직사각형 19"/>
            <p:cNvSpPr/>
            <p:nvPr/>
          </p:nvSpPr>
          <p:spPr>
            <a:xfrm>
              <a:off x="3278225" y="3531500"/>
              <a:ext cx="1508100" cy="494666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legreya"/>
                  <a:ea typeface="Alegreya"/>
                  <a:cs typeface="Alegreya"/>
                </a:rPr>
                <a:t>Adaptation and </a:t>
              </a:r>
              <a:endParaRPr lang="en-US" sz="900" dirty="0" smtClean="0">
                <a:solidFill>
                  <a:srgbClr val="000000"/>
                </a:solidFill>
                <a:effectLst/>
                <a:latin typeface="Alegreya"/>
                <a:ea typeface="Alegreya"/>
                <a:cs typeface="Alegreya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solidFill>
                    <a:srgbClr val="000000"/>
                  </a:solidFill>
                  <a:effectLst/>
                  <a:latin typeface="Alegreya"/>
                  <a:ea typeface="Alegreya"/>
                  <a:cs typeface="Alegreya"/>
                </a:rPr>
                <a:t>interaction 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solidFill>
                    <a:srgbClr val="000000"/>
                  </a:solidFill>
                  <a:effectLst/>
                  <a:latin typeface="Alegreya"/>
                  <a:ea typeface="Alegreya"/>
                  <a:cs typeface="Alegreya"/>
                </a:rPr>
                <a:t>navigation 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Alegreya"/>
                  <a:ea typeface="Alegreya"/>
                  <a:cs typeface="Alegreya"/>
                </a:rPr>
                <a:t>scheme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2" name="모서리가 둥근 직사각형 20"/>
            <p:cNvSpPr/>
            <p:nvPr/>
          </p:nvSpPr>
          <p:spPr>
            <a:xfrm>
              <a:off x="3279875" y="4055317"/>
              <a:ext cx="1504800" cy="395225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legreya"/>
                  <a:ea typeface="Alegreya"/>
                  <a:cs typeface="Alegreya"/>
                </a:rPr>
                <a:t>Collision Risk </a:t>
              </a:r>
              <a:endParaRPr lang="en-US" sz="900" dirty="0" smtClean="0">
                <a:solidFill>
                  <a:srgbClr val="000000"/>
                </a:solidFill>
                <a:effectLst/>
                <a:latin typeface="Alegreya"/>
                <a:ea typeface="Alegreya"/>
                <a:cs typeface="Alegreya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solidFill>
                    <a:srgbClr val="000000"/>
                  </a:solidFill>
                  <a:effectLst/>
                  <a:latin typeface="Alegreya"/>
                  <a:ea typeface="Alegreya"/>
                  <a:cs typeface="Alegreya"/>
                </a:rPr>
                <a:t>assessment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" name="모서리가 둥근 직사각형 21"/>
            <p:cNvSpPr/>
            <p:nvPr/>
          </p:nvSpPr>
          <p:spPr>
            <a:xfrm>
              <a:off x="4833975" y="3531500"/>
              <a:ext cx="1501800" cy="48536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legreya"/>
                  <a:ea typeface="Alegreya"/>
                  <a:cs typeface="Alegreya"/>
                </a:rPr>
                <a:t>Response </a:t>
              </a:r>
              <a:endParaRPr lang="en-US" sz="900" dirty="0" smtClean="0">
                <a:solidFill>
                  <a:srgbClr val="000000"/>
                </a:solidFill>
                <a:effectLst/>
                <a:latin typeface="Alegreya"/>
                <a:ea typeface="Alegreya"/>
                <a:cs typeface="Alegreya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solidFill>
                    <a:srgbClr val="000000"/>
                  </a:solidFill>
                  <a:effectLst/>
                  <a:latin typeface="Alegreya"/>
                  <a:ea typeface="Alegreya"/>
                  <a:cs typeface="Alegreya"/>
                </a:rPr>
                <a:t>algorithm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모서리가 둥근 직사각형 22"/>
            <p:cNvSpPr/>
            <p:nvPr/>
          </p:nvSpPr>
          <p:spPr>
            <a:xfrm>
              <a:off x="4826775" y="4055542"/>
              <a:ext cx="1516200" cy="394524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Alegreya"/>
                  <a:ea typeface="Alegreya"/>
                  <a:cs typeface="Alegreya"/>
                </a:rPr>
                <a:t>Motion planner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Text Box 20"/>
            <p:cNvSpPr txBox="1"/>
            <p:nvPr/>
          </p:nvSpPr>
          <p:spPr>
            <a:xfrm rot="-5399412">
              <a:off x="1945499" y="3352325"/>
              <a:ext cx="17526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Context Awareness</a:t>
              </a:r>
              <a:endPara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직사각형 24"/>
            <p:cNvSpPr/>
            <p:nvPr/>
          </p:nvSpPr>
          <p:spPr>
            <a:xfrm>
              <a:off x="3237125" y="908062"/>
              <a:ext cx="3022500" cy="557974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Simulation scenario in</a:t>
              </a:r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" panose="020B0604020202020204" pitchFamily="34" charset="0"/>
                </a:rPr>
                <a:t> </a:t>
              </a:r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" panose="020B0604020202020204" pitchFamily="34" charset="0"/>
                </a:rPr>
                <a:t>veins</a:t>
              </a:r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" panose="020B0604020202020204" pitchFamily="34" charset="0"/>
                </a:rPr>
                <a:t>: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(</a:t>
              </a:r>
              <a:r>
                <a:rPr lang="en-US" sz="1400" dirty="0" err="1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ScenarioManagerLaunchd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)</a:t>
              </a:r>
              <a:endPara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직사각형 25"/>
            <p:cNvSpPr/>
            <p:nvPr/>
          </p:nvSpPr>
          <p:spPr>
            <a:xfrm>
              <a:off x="-333362" y="1775268"/>
              <a:ext cx="1640859" cy="726372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- Vehicle Speed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- </a:t>
              </a:r>
              <a:r>
                <a:rPr lang="en-US" sz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Lanes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- </a:t>
              </a:r>
              <a:r>
                <a:rPr lang="en-US" sz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Position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직사각형 26"/>
            <p:cNvSpPr/>
            <p:nvPr/>
          </p:nvSpPr>
          <p:spPr>
            <a:xfrm>
              <a:off x="1335484" y="1772414"/>
              <a:ext cx="1748555" cy="729178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- Vehicle Speed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-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Lanes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-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Position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9" name="Text Box 24"/>
            <p:cNvSpPr txBox="1"/>
            <p:nvPr/>
          </p:nvSpPr>
          <p:spPr>
            <a:xfrm>
              <a:off x="59265" y="1367385"/>
              <a:ext cx="697947" cy="3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set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0" name="Text Box 25"/>
            <p:cNvSpPr txBox="1"/>
            <p:nvPr/>
          </p:nvSpPr>
          <p:spPr>
            <a:xfrm>
              <a:off x="2036767" y="1367385"/>
              <a:ext cx="746788" cy="3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get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940152" y="126876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TRACI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6D6E54-1EB8-46E8-82D1-D2BC0B0B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Network Architecture (1/2)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6292C3B1-33CE-4EC5-8191-A8585CE8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B507C05A-3F28-45C7-809A-24D01048C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95536" y="1752347"/>
            <a:ext cx="5053554" cy="328424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7C9F2DA-9C85-4671-A527-E9A230C2D054}"/>
              </a:ext>
            </a:extLst>
          </p:cNvPr>
          <p:cNvSpPr txBox="1"/>
          <p:nvPr/>
        </p:nvSpPr>
        <p:spPr>
          <a:xfrm>
            <a:off x="261822" y="1043653"/>
            <a:ext cx="8882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14</a:t>
            </a:r>
            <a:r>
              <a:rPr lang="zh-CN" alt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grid map with 3 lanes for a road network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B1BCCF3-2DC5-4AB7-903B-A7770C2403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0505" y="3212976"/>
            <a:ext cx="3856189" cy="323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66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16670</TotalTime>
  <Words>561</Words>
  <Application>Microsoft Office PowerPoint</Application>
  <PresentationFormat>On-screen Show (4:3)</PresentationFormat>
  <Paragraphs>209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테마</vt:lpstr>
      <vt:lpstr>Slide 1</vt:lpstr>
      <vt:lpstr>IPWAVE Hackathon Project Poster</vt:lpstr>
      <vt:lpstr>Introduction</vt:lpstr>
      <vt:lpstr>Context Awareness in IP-Based Vehicular Networks</vt:lpstr>
      <vt:lpstr>Vehicle Mobility Information (1/2)</vt:lpstr>
      <vt:lpstr>Vehicle Mobility Information (2/2)</vt:lpstr>
      <vt:lpstr>Emergency Context-Awareness and response</vt:lpstr>
      <vt:lpstr>Simulation Working Flow</vt:lpstr>
      <vt:lpstr>Road Network Architecture (1/2)</vt:lpstr>
      <vt:lpstr>Road Network Architecture (2/2)</vt:lpstr>
      <vt:lpstr>Vehicular Network Architecture </vt:lpstr>
      <vt:lpstr>Slide 12</vt:lpstr>
      <vt:lpstr>Appendix</vt:lpstr>
      <vt:lpstr>Hackathon Development Environment </vt:lpstr>
      <vt:lpstr>Open-Source Depository of IPWAVE Basic Protocols Project</vt:lpstr>
      <vt:lpstr>Demonstration Video Clip of IPWAVE Basic Protocols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cpslab</dc:creator>
  <cp:lastModifiedBy>Bien Aime</cp:lastModifiedBy>
  <cp:revision>1025</cp:revision>
  <cp:lastPrinted>2016-03-09T16:30:40Z</cp:lastPrinted>
  <dcterms:created xsi:type="dcterms:W3CDTF">2015-06-25T20:11:07Z</dcterms:created>
  <dcterms:modified xsi:type="dcterms:W3CDTF">2020-07-16T02:55:38Z</dcterms:modified>
</cp:coreProperties>
</file>