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Garamond"/>
      <p:regular r:id="rId41"/>
      <p:bold r:id="rId42"/>
      <p:italic r:id="rId43"/>
      <p:bold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78EA22-4C55-442F-93AC-075ED9E577EB}">
  <a:tblStyle styleId="{A578EA22-4C55-442F-93AC-075ED9E577E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F0F2"/>
          </a:solidFill>
        </a:fill>
      </a:tcStyle>
    </a:wholeTbl>
    <a:band1H>
      <a:tcTxStyle/>
      <a:tcStyle>
        <a:fill>
          <a:solidFill>
            <a:srgbClr val="D4DFE3"/>
          </a:solidFill>
        </a:fill>
      </a:tcStyle>
    </a:band1H>
    <a:band2H>
      <a:tcTxStyle/>
    </a:band2H>
    <a:band1V>
      <a:tcTxStyle/>
      <a:tcStyle>
        <a:fill>
          <a:solidFill>
            <a:srgbClr val="D4DFE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Garamond-bold.fntdata"/><Relationship Id="rId41" Type="http://schemas.openxmlformats.org/officeDocument/2006/relationships/font" Target="fonts/Garamond-regular.fntdata"/><Relationship Id="rId22" Type="http://schemas.openxmlformats.org/officeDocument/2006/relationships/slide" Target="slides/slide17.xml"/><Relationship Id="rId44" Type="http://schemas.openxmlformats.org/officeDocument/2006/relationships/font" Target="fonts/Garamond-boldItalic.fntdata"/><Relationship Id="rId21" Type="http://schemas.openxmlformats.org/officeDocument/2006/relationships/slide" Target="slides/slide16.xml"/><Relationship Id="rId43" Type="http://schemas.openxmlformats.org/officeDocument/2006/relationships/font" Target="fonts/Garamond-italic.fntdata"/><Relationship Id="rId24" Type="http://schemas.openxmlformats.org/officeDocument/2006/relationships/slide" Target="slides/slide19.xml"/><Relationship Id="rId46" Type="http://schemas.openxmlformats.org/officeDocument/2006/relationships/font" Target="fonts/SourceSansPro-bold.fntdata"/><Relationship Id="rId23" Type="http://schemas.openxmlformats.org/officeDocument/2006/relationships/slide" Target="slides/slide18.xml"/><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SansPro-boldItalic.fntdata"/><Relationship Id="rId25" Type="http://schemas.openxmlformats.org/officeDocument/2006/relationships/slide" Target="slides/slide20.xml"/><Relationship Id="rId47" Type="http://schemas.openxmlformats.org/officeDocument/2006/relationships/font" Target="fonts/SourceSans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 name="Google Shape;92;p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Google Shape;178;p1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Google Shape;187;p1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9f55da96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5" name="Google Shape;195;g29f55da964_1_5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Google Shape;203;p1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9f55da964_1_2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1" name="Google Shape;211;g29f55da96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Google Shape;212;g29f55da964_1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9f55da964_1_2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9" name="Google Shape;219;g29f55da96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0" name="Google Shape;220;g29f55da964_1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9f55da964_1_4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7" name="Google Shape;227;g29f55da96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Google Shape;228;g29f55da964_1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9f55da964_1_7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5" name="Google Shape;235;g29f55da96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Google Shape;236;g29f55da964_1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9f55da964_1_7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3" name="Google Shape;243;g29f55da96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4" name="Google Shape;244;g29f55da964_1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Google Shape;100;p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9f55da964_1_6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2" name="Google Shape;252;g29f55da96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3" name="Google Shape;253;g29f55da964_1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29f55da964_1_8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0" name="Google Shape;260;g29f55da964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g29f55da964_1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9f55da964_1_1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8" name="Google Shape;268;g29f55da9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Google Shape;269;g29f55da964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29f55da964_1_16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6" name="Google Shape;276;g29f55da96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7" name="Google Shape;277;g29f55da964_1_1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29f55da964_1_9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4" name="Google Shape;284;g29f55da96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 name="Google Shape;285;g29f55da964_1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29f55da964_1_17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Google Shape;292;g29f55da964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3" name="Google Shape;293;g29f55da964_1_1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Google Shape;300;p1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29f55da964_1_10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9" name="Google Shape;309;g29f55da96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0" name="Google Shape;310;g29f55da964_1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9f55da964_1_10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7" name="Google Shape;317;g29f55da96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Google Shape;318;g29f55da964_1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29f55da964_1_12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5" name="Google Shape;325;g29f55da964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6" name="Google Shape;326;g29f55da964_1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 name="Google Shape;108;p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29f55da964_1_13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3" name="Google Shape;333;g29f55da96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4" name="Google Shape;334;g29f55da964_1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9f55da964_1_13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1" name="Google Shape;341;g29f55da96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2" name="Google Shape;342;g29f55da964_1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29f55da964_1_14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9" name="Google Shape;349;g29f55da96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0" name="Google Shape;350;g29f55da964_1_1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29f55da964_1_15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7" name="Google Shape;357;g29f55da964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8" name="Google Shape;358;g29f55da964_1_1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29f7e66b4b_0_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5" name="Google Shape;365;g29f7e66b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6" name="Google Shape;366;g29f7e66b4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Google Shape;373;p1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9f55da964_0_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6" name="Google Shape;116;g29f55da9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Google Shape;117;g29f55da96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9f55da964_1_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2" name="Google Shape;162;g29f55da96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Google Shape;163;g29f55da964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0" y="4752126"/>
            <a:ext cx="9144000" cy="2112962"/>
          </a:xfrm>
          <a:custGeom>
            <a:pathLst>
              <a:path extrusionOk="0" h="120000" w="120000">
                <a:moveTo>
                  <a:pt x="0" y="96108"/>
                </a:moveTo>
                <a:lnTo>
                  <a:pt x="0" y="119999"/>
                </a:lnTo>
                <a:lnTo>
                  <a:pt x="120000" y="119999"/>
                </a:lnTo>
                <a:lnTo>
                  <a:pt x="120000" y="0"/>
                </a:lnTo>
                <a:cubicBezTo>
                  <a:pt x="67083" y="108730"/>
                  <a:pt x="46875" y="103320"/>
                  <a:pt x="0" y="96108"/>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2"/>
          <p:cNvSpPr/>
          <p:nvPr/>
        </p:nvSpPr>
        <p:spPr>
          <a:xfrm>
            <a:off x="6105525" y="0"/>
            <a:ext cx="3038475" cy="6858000"/>
          </a:xfrm>
          <a:custGeom>
            <a:pathLst>
              <a:path extrusionOk="0" h="120000" w="120000">
                <a:moveTo>
                  <a:pt x="120000" y="249"/>
                </a:moveTo>
                <a:lnTo>
                  <a:pt x="120000" y="120000"/>
                </a:lnTo>
                <a:lnTo>
                  <a:pt x="12789" y="119944"/>
                </a:lnTo>
                <a:cubicBezTo>
                  <a:pt x="80752" y="99071"/>
                  <a:pt x="100815" y="44074"/>
                  <a:pt x="0" y="0"/>
                </a:cubicBezTo>
                <a:lnTo>
                  <a:pt x="120000" y="24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 name="Google Shape;20;p2"/>
          <p:cNvSpPr txBox="1"/>
          <p:nvPr>
            <p:ph type="ctrTitle"/>
          </p:nvPr>
        </p:nvSpPr>
        <p:spPr>
          <a:xfrm>
            <a:off x="429064" y="3337560"/>
            <a:ext cx="6480048" cy="230124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Clr>
                <a:srgbClr val="9FD4E6"/>
              </a:buClr>
              <a:buSzPts val="4600"/>
              <a:buFont typeface="Source Sans Pro"/>
              <a:buNone/>
              <a:defRPr b="1" i="0" sz="4600" u="none" cap="none" strike="noStrike">
                <a:solidFill>
                  <a:srgbClr val="9FD4E6"/>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2"/>
          <p:cNvSpPr txBox="1"/>
          <p:nvPr>
            <p:ph idx="1" type="subTitle"/>
          </p:nvPr>
        </p:nvSpPr>
        <p:spPr>
          <a:xfrm>
            <a:off x="433050" y="1544812"/>
            <a:ext cx="6480048" cy="1752600"/>
          </a:xfrm>
          <a:prstGeom prst="rect">
            <a:avLst/>
          </a:prstGeom>
          <a:noFill/>
          <a:ln>
            <a:noFill/>
          </a:ln>
        </p:spPr>
        <p:txBody>
          <a:bodyPr anchorCtr="0" anchor="b" bIns="91425" lIns="91425" spcFirstLastPara="1" rIns="91425" wrap="square" tIns="91425"/>
          <a:lstStyle>
            <a:lvl1pPr indent="0" lvl="0" marL="0" marR="0" rtl="0" algn="r">
              <a:spcBef>
                <a:spcPts val="400"/>
              </a:spcBef>
              <a:spcAft>
                <a:spcPts val="0"/>
              </a:spcAft>
              <a:buClr>
                <a:schemeClr val="accent1"/>
              </a:buClr>
              <a:buSzPts val="1600"/>
              <a:buFont typeface="Noto Sans Symbols"/>
              <a:buNone/>
              <a:defRPr b="0" i="0" sz="2000" u="none" cap="none" strike="noStrike">
                <a:solidFill>
                  <a:schemeClr val="lt1"/>
                </a:solidFill>
                <a:latin typeface="Arial"/>
                <a:ea typeface="Arial"/>
                <a:cs typeface="Arial"/>
                <a:sym typeface="Arial"/>
              </a:defRPr>
            </a:lvl1pPr>
            <a:lvl2pPr indent="0" lvl="1" marL="457200" marR="0" rtl="0" algn="ctr">
              <a:spcBef>
                <a:spcPts val="520"/>
              </a:spcBef>
              <a:spcAft>
                <a:spcPts val="0"/>
              </a:spcAft>
              <a:buClr>
                <a:schemeClr val="accent1"/>
              </a:buClr>
              <a:buSzPts val="2340"/>
              <a:buFont typeface="Noto Sans Symbols"/>
              <a:buNone/>
              <a:defRPr b="0" i="0" sz="2600" u="none" cap="none" strike="noStrike">
                <a:solidFill>
                  <a:schemeClr val="lt1"/>
                </a:solidFill>
                <a:latin typeface="Arial"/>
                <a:ea typeface="Arial"/>
                <a:cs typeface="Arial"/>
                <a:sym typeface="Arial"/>
              </a:defRPr>
            </a:lvl2pPr>
            <a:lvl3pPr indent="0" lvl="2" marL="914400" marR="0" rtl="0" algn="ctr">
              <a:spcBef>
                <a:spcPts val="480"/>
              </a:spcBef>
              <a:spcAft>
                <a:spcPts val="0"/>
              </a:spcAft>
              <a:buClr>
                <a:schemeClr val="accent2"/>
              </a:buClr>
              <a:buSzPts val="2040"/>
              <a:buFont typeface="Arial"/>
              <a:buNone/>
              <a:defRPr b="0" i="0" sz="2400" u="none" cap="none" strike="noStrike">
                <a:solidFill>
                  <a:schemeClr val="lt1"/>
                </a:solidFill>
                <a:latin typeface="Arial"/>
                <a:ea typeface="Arial"/>
                <a:cs typeface="Arial"/>
                <a:sym typeface="Arial"/>
              </a:defRPr>
            </a:lvl3pPr>
            <a:lvl4pPr indent="0" lvl="3" marL="1371600" marR="0" rtl="0" algn="ctr">
              <a:spcBef>
                <a:spcPts val="400"/>
              </a:spcBef>
              <a:spcAft>
                <a:spcPts val="0"/>
              </a:spcAft>
              <a:buClr>
                <a:schemeClr val="accent3"/>
              </a:buClr>
              <a:buSzPts val="1800"/>
              <a:buFont typeface="Noto Sans Symbols"/>
              <a:buNone/>
              <a:defRPr b="0" i="0" sz="2000" u="none" cap="none" strike="noStrike">
                <a:solidFill>
                  <a:schemeClr val="lt1"/>
                </a:solidFill>
                <a:latin typeface="Arial"/>
                <a:ea typeface="Arial"/>
                <a:cs typeface="Arial"/>
                <a:sym typeface="Arial"/>
              </a:defRPr>
            </a:lvl4pPr>
            <a:lvl5pPr indent="0" lvl="4" marL="1828800" marR="0" rtl="0" algn="ctr">
              <a:spcBef>
                <a:spcPts val="400"/>
              </a:spcBef>
              <a:spcAft>
                <a:spcPts val="0"/>
              </a:spcAft>
              <a:buClr>
                <a:schemeClr val="accent4"/>
              </a:buClr>
              <a:buSzPts val="2000"/>
              <a:buFont typeface="Arial"/>
              <a:buNone/>
              <a:defRPr b="0" i="0" sz="2000" u="none" cap="none" strike="noStrike">
                <a:solidFill>
                  <a:schemeClr val="lt1"/>
                </a:solidFill>
                <a:latin typeface="Arial"/>
                <a:ea typeface="Arial"/>
                <a:cs typeface="Arial"/>
                <a:sym typeface="Arial"/>
              </a:defRPr>
            </a:lvl5pPr>
            <a:lvl6pPr indent="0" lvl="5" marL="2286000" marR="0" rtl="0" algn="ctr">
              <a:spcBef>
                <a:spcPts val="400"/>
              </a:spcBef>
              <a:spcAft>
                <a:spcPts val="0"/>
              </a:spcAft>
              <a:buClr>
                <a:schemeClr val="accent5"/>
              </a:buClr>
              <a:buSzPts val="2000"/>
              <a:buFont typeface="Arial"/>
              <a:buNone/>
              <a:defRPr b="0" i="0" sz="2000" u="none" cap="none" strike="noStrike">
                <a:solidFill>
                  <a:schemeClr val="lt1"/>
                </a:solidFill>
                <a:latin typeface="Arial"/>
                <a:ea typeface="Arial"/>
                <a:cs typeface="Arial"/>
                <a:sym typeface="Arial"/>
              </a:defRPr>
            </a:lvl6pPr>
            <a:lvl7pPr indent="0" lvl="6" marL="2743200" marR="0" rtl="0" algn="ctr">
              <a:spcBef>
                <a:spcPts val="360"/>
              </a:spcBef>
              <a:spcAft>
                <a:spcPts val="0"/>
              </a:spcAft>
              <a:buClr>
                <a:schemeClr val="accent6"/>
              </a:buClr>
              <a:buSzPts val="1800"/>
              <a:buFont typeface="Arial"/>
              <a:buNone/>
              <a:defRPr b="0" i="0" sz="1800" u="none" cap="none" strike="noStrike">
                <a:solidFill>
                  <a:schemeClr val="lt1"/>
                </a:solidFill>
                <a:latin typeface="Arial"/>
                <a:ea typeface="Arial"/>
                <a:cs typeface="Arial"/>
                <a:sym typeface="Arial"/>
              </a:defRPr>
            </a:lvl7pPr>
            <a:lvl8pPr indent="0" lvl="7" marL="3200400" marR="0" rtl="0" algn="ctr">
              <a:spcBef>
                <a:spcPts val="320"/>
              </a:spcBef>
              <a:spcAft>
                <a:spcPts val="0"/>
              </a:spcAft>
              <a:buClr>
                <a:schemeClr val="accent6"/>
              </a:buClr>
              <a:buSzPts val="1600"/>
              <a:buFont typeface="Arial"/>
              <a:buNone/>
              <a:defRPr b="0" i="0" sz="1600" u="none" cap="none" strike="noStrike">
                <a:solidFill>
                  <a:schemeClr val="lt1"/>
                </a:solidFill>
                <a:latin typeface="Arial"/>
                <a:ea typeface="Arial"/>
                <a:cs typeface="Arial"/>
                <a:sym typeface="Arial"/>
              </a:defRPr>
            </a:lvl8pPr>
            <a:lvl9pPr indent="0" lvl="8" marL="3657600" marR="0" rtl="0" algn="ctr">
              <a:spcBef>
                <a:spcPts val="320"/>
              </a:spcBef>
              <a:spcAft>
                <a:spcPts val="0"/>
              </a:spcAft>
              <a:buClr>
                <a:schemeClr val="accent6"/>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22" name="Google Shape;22;p2"/>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 name="Google Shape;23;p2"/>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 name="Google Shape;24;p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7467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1"/>
          <p:cNvSpPr txBox="1"/>
          <p:nvPr>
            <p:ph idx="1" type="body"/>
          </p:nvPr>
        </p:nvSpPr>
        <p:spPr>
          <a:xfrm rot="5400000">
            <a:off x="1928018" y="129381"/>
            <a:ext cx="4525963" cy="7467600"/>
          </a:xfrm>
          <a:prstGeom prst="rect">
            <a:avLst/>
          </a:prstGeom>
          <a:noFill/>
          <a:ln>
            <a:noFill/>
          </a:ln>
        </p:spPr>
        <p:txBody>
          <a:bodyPr anchorCtr="0" anchor="t" bIns="91425" lIns="91425" spcFirstLastPara="1" rIns="91425" wrap="square" tIns="91425"/>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81" name="Google Shape;81;p11"/>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2" name="Google Shape;82;p11"/>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 name="Google Shape;83;p1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87" name="Google Shape;87;p12"/>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 name="Google Shape;88;p12"/>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 name="Google Shape;89;p1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457200" y="274638"/>
            <a:ext cx="7467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3"/>
          <p:cNvSpPr txBox="1"/>
          <p:nvPr>
            <p:ph idx="1" type="body"/>
          </p:nvPr>
        </p:nvSpPr>
        <p:spPr>
          <a:xfrm>
            <a:off x="457200" y="1600200"/>
            <a:ext cx="7467600" cy="4525963"/>
          </a:xfrm>
          <a:prstGeom prst="rect">
            <a:avLst/>
          </a:prstGeom>
          <a:noFill/>
          <a:ln>
            <a:noFill/>
          </a:ln>
        </p:spPr>
        <p:txBody>
          <a:bodyPr anchorCtr="0" anchor="t" bIns="91425" lIns="91425" spcFirstLastPara="1" rIns="91425" wrap="square" tIns="91425"/>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8" name="Google Shape;28;p3"/>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 name="Google Shape;29;p3"/>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 name="Google Shape;30;p3"/>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1" name="Shape 31"/>
        <p:cNvGrpSpPr/>
        <p:nvPr/>
      </p:nvGrpSpPr>
      <p:grpSpPr>
        <a:xfrm>
          <a:off x="0" y="0"/>
          <a:ext cx="0" cy="0"/>
          <a:chOff x="0" y="0"/>
          <a:chExt cx="0" cy="0"/>
        </a:xfrm>
      </p:grpSpPr>
      <p:sp>
        <p:nvSpPr>
          <p:cNvPr id="32" name="Google Shape;32;p4"/>
          <p:cNvSpPr/>
          <p:nvPr/>
        </p:nvSpPr>
        <p:spPr>
          <a:xfrm>
            <a:off x="0" y="4752126"/>
            <a:ext cx="9144000" cy="2112962"/>
          </a:xfrm>
          <a:custGeom>
            <a:pathLst>
              <a:path extrusionOk="0" h="120000" w="120000">
                <a:moveTo>
                  <a:pt x="0" y="96108"/>
                </a:moveTo>
                <a:lnTo>
                  <a:pt x="0" y="119999"/>
                </a:lnTo>
                <a:lnTo>
                  <a:pt x="120000" y="119999"/>
                </a:lnTo>
                <a:lnTo>
                  <a:pt x="120000" y="0"/>
                </a:lnTo>
                <a:cubicBezTo>
                  <a:pt x="67083" y="108730"/>
                  <a:pt x="46875" y="103320"/>
                  <a:pt x="0" y="96108"/>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4"/>
          <p:cNvSpPr/>
          <p:nvPr/>
        </p:nvSpPr>
        <p:spPr>
          <a:xfrm>
            <a:off x="6105525" y="0"/>
            <a:ext cx="3038475" cy="6858000"/>
          </a:xfrm>
          <a:custGeom>
            <a:pathLst>
              <a:path extrusionOk="0" h="120000" w="120000">
                <a:moveTo>
                  <a:pt x="120000" y="249"/>
                </a:moveTo>
                <a:lnTo>
                  <a:pt x="120000" y="120000"/>
                </a:lnTo>
                <a:lnTo>
                  <a:pt x="12789" y="119944"/>
                </a:lnTo>
                <a:cubicBezTo>
                  <a:pt x="80752" y="99071"/>
                  <a:pt x="100815" y="44074"/>
                  <a:pt x="0" y="0"/>
                </a:cubicBezTo>
                <a:lnTo>
                  <a:pt x="120000" y="24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4"/>
          <p:cNvSpPr txBox="1"/>
          <p:nvPr>
            <p:ph type="title"/>
          </p:nvPr>
        </p:nvSpPr>
        <p:spPr>
          <a:xfrm>
            <a:off x="685800" y="3583837"/>
            <a:ext cx="6629400" cy="18263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9FD4E6"/>
              </a:buClr>
              <a:buSzPts val="4200"/>
              <a:buFont typeface="Source Sans Pro"/>
              <a:buNone/>
              <a:defRPr b="1" i="0" sz="4200" u="none" cap="none" strike="noStrike">
                <a:solidFill>
                  <a:srgbClr val="9FD4E6"/>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4"/>
          <p:cNvSpPr txBox="1"/>
          <p:nvPr>
            <p:ph idx="1" type="body"/>
          </p:nvPr>
        </p:nvSpPr>
        <p:spPr>
          <a:xfrm>
            <a:off x="685800" y="2485800"/>
            <a:ext cx="6629400" cy="1066688"/>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600"/>
              <a:buFont typeface="Noto Sans Symbols"/>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accent1"/>
              </a:buClr>
              <a:buSzPts val="1620"/>
              <a:buFont typeface="Noto Sans Symbols"/>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accent2"/>
              </a:buClr>
              <a:buSzPts val="136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accent3"/>
              </a:buClr>
              <a:buSzPts val="1260"/>
              <a:buFont typeface="Noto Sans Symbols"/>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accent4"/>
              </a:buClr>
              <a:buSzPts val="1400"/>
              <a:buFont typeface="Arial"/>
              <a:buNone/>
              <a:defRPr b="0" i="0" sz="14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36" name="Google Shape;36;p4"/>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7" name="Google Shape;37;p4"/>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8" name="Google Shape;38;p4"/>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457200" y="274638"/>
            <a:ext cx="7467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5"/>
          <p:cNvSpPr txBox="1"/>
          <p:nvPr>
            <p:ph idx="1" type="body"/>
          </p:nvPr>
        </p:nvSpPr>
        <p:spPr>
          <a:xfrm>
            <a:off x="457200" y="1600200"/>
            <a:ext cx="3657600" cy="4525963"/>
          </a:xfrm>
          <a:prstGeom prst="rect">
            <a:avLst/>
          </a:prstGeom>
          <a:noFill/>
          <a:ln>
            <a:noFill/>
          </a:ln>
        </p:spPr>
        <p:txBody>
          <a:bodyPr anchorCtr="0" anchor="t" bIns="91425" lIns="91425" spcFirstLastPara="1" rIns="91425" wrap="square" tIns="91425"/>
          <a:lstStyle>
            <a:lvl1pPr indent="-360680" lvl="0" marL="457200" marR="0" rtl="0" algn="l">
              <a:spcBef>
                <a:spcPts val="520"/>
              </a:spcBef>
              <a:spcAft>
                <a:spcPts val="0"/>
              </a:spcAft>
              <a:buClr>
                <a:schemeClr val="accent1"/>
              </a:buClr>
              <a:buSzPts val="2080"/>
              <a:buFont typeface="Noto Sans Symbols"/>
              <a:buChar char="⦿"/>
              <a:defRPr b="0" i="0" sz="2600" u="none" cap="none" strike="noStrike">
                <a:solidFill>
                  <a:schemeClr val="lt1"/>
                </a:solidFill>
                <a:latin typeface="Arial"/>
                <a:ea typeface="Arial"/>
                <a:cs typeface="Arial"/>
                <a:sym typeface="Arial"/>
              </a:defRPr>
            </a:lvl1pPr>
            <a:lvl2pPr indent="-354330" lvl="1" marL="914400" marR="0" rtl="0" algn="l">
              <a:spcBef>
                <a:spcPts val="440"/>
              </a:spcBef>
              <a:spcAft>
                <a:spcPts val="0"/>
              </a:spcAft>
              <a:buClr>
                <a:schemeClr val="accent1"/>
              </a:buClr>
              <a:buSzPts val="1980"/>
              <a:buFont typeface="Noto Sans Symbols"/>
              <a:buChar char="●"/>
              <a:defRPr b="0" i="0" sz="2200" u="none" cap="none" strike="noStrike">
                <a:solidFill>
                  <a:schemeClr val="lt1"/>
                </a:solidFill>
                <a:latin typeface="Arial"/>
                <a:ea typeface="Arial"/>
                <a:cs typeface="Arial"/>
                <a:sym typeface="Arial"/>
              </a:defRPr>
            </a:lvl2pPr>
            <a:lvl3pPr indent="-336550" lvl="2" marL="1371600" marR="0" rtl="0" algn="l">
              <a:spcBef>
                <a:spcPts val="400"/>
              </a:spcBef>
              <a:spcAft>
                <a:spcPts val="0"/>
              </a:spcAft>
              <a:buClr>
                <a:schemeClr val="accent2"/>
              </a:buClr>
              <a:buSzPts val="1700"/>
              <a:buFont typeface="Arial"/>
              <a:buChar char="○"/>
              <a:defRPr b="0" i="0" sz="2000" u="none" cap="none" strike="noStrike">
                <a:solidFill>
                  <a:schemeClr val="lt1"/>
                </a:solidFill>
                <a:latin typeface="Arial"/>
                <a:ea typeface="Arial"/>
                <a:cs typeface="Arial"/>
                <a:sym typeface="Arial"/>
              </a:defRPr>
            </a:lvl3pPr>
            <a:lvl4pPr indent="-331469" lvl="3" marL="1828800" marR="0" rtl="0" algn="l">
              <a:spcBef>
                <a:spcPts val="360"/>
              </a:spcBef>
              <a:spcAft>
                <a:spcPts val="0"/>
              </a:spcAft>
              <a:buClr>
                <a:schemeClr val="accent3"/>
              </a:buClr>
              <a:buSzPts val="1620"/>
              <a:buFont typeface="Noto Sans Symbols"/>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accent4"/>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2" name="Google Shape;42;p5"/>
          <p:cNvSpPr txBox="1"/>
          <p:nvPr>
            <p:ph idx="2" type="body"/>
          </p:nvPr>
        </p:nvSpPr>
        <p:spPr>
          <a:xfrm>
            <a:off x="4267200" y="1600200"/>
            <a:ext cx="3657600" cy="4525963"/>
          </a:xfrm>
          <a:prstGeom prst="rect">
            <a:avLst/>
          </a:prstGeom>
          <a:noFill/>
          <a:ln>
            <a:noFill/>
          </a:ln>
        </p:spPr>
        <p:txBody>
          <a:bodyPr anchorCtr="0" anchor="t" bIns="91425" lIns="91425" spcFirstLastPara="1" rIns="91425" wrap="square" tIns="91425"/>
          <a:lstStyle>
            <a:lvl1pPr indent="-360680" lvl="0" marL="457200" marR="0" rtl="0" algn="l">
              <a:spcBef>
                <a:spcPts val="520"/>
              </a:spcBef>
              <a:spcAft>
                <a:spcPts val="0"/>
              </a:spcAft>
              <a:buClr>
                <a:schemeClr val="accent1"/>
              </a:buClr>
              <a:buSzPts val="2080"/>
              <a:buFont typeface="Noto Sans Symbols"/>
              <a:buChar char="⦿"/>
              <a:defRPr b="0" i="0" sz="2600" u="none" cap="none" strike="noStrike">
                <a:solidFill>
                  <a:schemeClr val="lt1"/>
                </a:solidFill>
                <a:latin typeface="Arial"/>
                <a:ea typeface="Arial"/>
                <a:cs typeface="Arial"/>
                <a:sym typeface="Arial"/>
              </a:defRPr>
            </a:lvl1pPr>
            <a:lvl2pPr indent="-354330" lvl="1" marL="914400" marR="0" rtl="0" algn="l">
              <a:spcBef>
                <a:spcPts val="440"/>
              </a:spcBef>
              <a:spcAft>
                <a:spcPts val="0"/>
              </a:spcAft>
              <a:buClr>
                <a:schemeClr val="accent1"/>
              </a:buClr>
              <a:buSzPts val="1980"/>
              <a:buFont typeface="Noto Sans Symbols"/>
              <a:buChar char="●"/>
              <a:defRPr b="0" i="0" sz="2200" u="none" cap="none" strike="noStrike">
                <a:solidFill>
                  <a:schemeClr val="lt1"/>
                </a:solidFill>
                <a:latin typeface="Arial"/>
                <a:ea typeface="Arial"/>
                <a:cs typeface="Arial"/>
                <a:sym typeface="Arial"/>
              </a:defRPr>
            </a:lvl2pPr>
            <a:lvl3pPr indent="-336550" lvl="2" marL="1371600" marR="0" rtl="0" algn="l">
              <a:spcBef>
                <a:spcPts val="400"/>
              </a:spcBef>
              <a:spcAft>
                <a:spcPts val="0"/>
              </a:spcAft>
              <a:buClr>
                <a:schemeClr val="accent2"/>
              </a:buClr>
              <a:buSzPts val="1700"/>
              <a:buFont typeface="Arial"/>
              <a:buChar char="○"/>
              <a:defRPr b="0" i="0" sz="2000" u="none" cap="none" strike="noStrike">
                <a:solidFill>
                  <a:schemeClr val="lt1"/>
                </a:solidFill>
                <a:latin typeface="Arial"/>
                <a:ea typeface="Arial"/>
                <a:cs typeface="Arial"/>
                <a:sym typeface="Arial"/>
              </a:defRPr>
            </a:lvl3pPr>
            <a:lvl4pPr indent="-331469" lvl="3" marL="1828800" marR="0" rtl="0" algn="l">
              <a:spcBef>
                <a:spcPts val="360"/>
              </a:spcBef>
              <a:spcAft>
                <a:spcPts val="0"/>
              </a:spcAft>
              <a:buClr>
                <a:schemeClr val="accent3"/>
              </a:buClr>
              <a:buSzPts val="1620"/>
              <a:buFont typeface="Noto Sans Symbols"/>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accent4"/>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3" name="Google Shape;43;p5"/>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 name="Google Shape;44;p5"/>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 name="Google Shape;45;p5"/>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457200" y="27305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8" name="Google Shape;48;p6"/>
          <p:cNvSpPr txBox="1"/>
          <p:nvPr>
            <p:ph idx="1" type="body"/>
          </p:nvPr>
        </p:nvSpPr>
        <p:spPr>
          <a:xfrm>
            <a:off x="457200" y="5486400"/>
            <a:ext cx="4040188" cy="838200"/>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chemeClr val="accent1"/>
              </a:buClr>
              <a:buSzPts val="1920"/>
              <a:buFont typeface="Noto Sans Symbols"/>
              <a:buNone/>
              <a:defRPr b="1" i="0" sz="2400" u="none" cap="none" strike="noStrike">
                <a:solidFill>
                  <a:schemeClr val="accent1"/>
                </a:solidFill>
                <a:latin typeface="Arial"/>
                <a:ea typeface="Arial"/>
                <a:cs typeface="Arial"/>
                <a:sym typeface="Arial"/>
              </a:defRPr>
            </a:lvl1pPr>
            <a:lvl2pPr indent="-228600" lvl="1" marL="914400" marR="0" rtl="0" algn="l">
              <a:spcBef>
                <a:spcPts val="400"/>
              </a:spcBef>
              <a:spcAft>
                <a:spcPts val="0"/>
              </a:spcAft>
              <a:buClr>
                <a:schemeClr val="accent1"/>
              </a:buClr>
              <a:buSzPts val="1800"/>
              <a:buFont typeface="Noto Sans Symbols"/>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accent2"/>
              </a:buClr>
              <a:buSzPts val="153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accent3"/>
              </a:buClr>
              <a:buSzPts val="1440"/>
              <a:buFont typeface="Noto Sans Symbols"/>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accent4"/>
              </a:buClr>
              <a:buSzPts val="1600"/>
              <a:buFont typeface="Arial"/>
              <a:buNone/>
              <a:defRPr b="1"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9" name="Google Shape;49;p6"/>
          <p:cNvSpPr txBox="1"/>
          <p:nvPr>
            <p:ph idx="2" type="body"/>
          </p:nvPr>
        </p:nvSpPr>
        <p:spPr>
          <a:xfrm>
            <a:off x="4645025" y="5486400"/>
            <a:ext cx="4041775" cy="838200"/>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chemeClr val="accent1"/>
              </a:buClr>
              <a:buSzPts val="1920"/>
              <a:buFont typeface="Noto Sans Symbols"/>
              <a:buNone/>
              <a:defRPr b="1" i="0" sz="2400" u="none" cap="none" strike="noStrike">
                <a:solidFill>
                  <a:schemeClr val="accent1"/>
                </a:solidFill>
                <a:latin typeface="Arial"/>
                <a:ea typeface="Arial"/>
                <a:cs typeface="Arial"/>
                <a:sym typeface="Arial"/>
              </a:defRPr>
            </a:lvl1pPr>
            <a:lvl2pPr indent="-228600" lvl="1" marL="914400" marR="0" rtl="0" algn="l">
              <a:spcBef>
                <a:spcPts val="400"/>
              </a:spcBef>
              <a:spcAft>
                <a:spcPts val="0"/>
              </a:spcAft>
              <a:buClr>
                <a:schemeClr val="accent1"/>
              </a:buClr>
              <a:buSzPts val="1800"/>
              <a:buFont typeface="Noto Sans Symbols"/>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accent2"/>
              </a:buClr>
              <a:buSzPts val="153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accent3"/>
              </a:buClr>
              <a:buSzPts val="1440"/>
              <a:buFont typeface="Noto Sans Symbols"/>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accent4"/>
              </a:buClr>
              <a:buSzPts val="1600"/>
              <a:buFont typeface="Arial"/>
              <a:buNone/>
              <a:defRPr b="1"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50" name="Google Shape;50;p6"/>
          <p:cNvSpPr txBox="1"/>
          <p:nvPr>
            <p:ph idx="3" type="body"/>
          </p:nvPr>
        </p:nvSpPr>
        <p:spPr>
          <a:xfrm>
            <a:off x="457200" y="1516912"/>
            <a:ext cx="4040188" cy="3941763"/>
          </a:xfrm>
          <a:prstGeom prst="rect">
            <a:avLst/>
          </a:prstGeom>
          <a:noFill/>
          <a:ln>
            <a:noFill/>
          </a:ln>
        </p:spPr>
        <p:txBody>
          <a:bodyPr anchorCtr="0" anchor="t" bIns="91425" lIns="91425" spcFirstLastPara="1" rIns="91425" wrap="square" tIns="91425"/>
          <a:lstStyle>
            <a:lvl1pPr indent="-350520" lvl="0" marL="457200" marR="0" rtl="0" algn="l">
              <a:spcBef>
                <a:spcPts val="480"/>
              </a:spcBef>
              <a:spcAft>
                <a:spcPts val="0"/>
              </a:spcAft>
              <a:buClr>
                <a:schemeClr val="accent1"/>
              </a:buClr>
              <a:buSzPts val="1920"/>
              <a:buFont typeface="Noto Sans Symbols"/>
              <a:buChar char="⦿"/>
              <a:defRPr b="0" i="0" sz="2400" u="none" cap="none" strike="noStrike">
                <a:solidFill>
                  <a:schemeClr val="lt1"/>
                </a:solidFill>
                <a:latin typeface="Arial"/>
                <a:ea typeface="Arial"/>
                <a:cs typeface="Arial"/>
                <a:sym typeface="Arial"/>
              </a:defRPr>
            </a:lvl1pPr>
            <a:lvl2pPr indent="-342900" lvl="1" marL="914400" marR="0" rtl="0" algn="l">
              <a:spcBef>
                <a:spcPts val="400"/>
              </a:spcBef>
              <a:spcAft>
                <a:spcPts val="0"/>
              </a:spcAft>
              <a:buClr>
                <a:schemeClr val="accent1"/>
              </a:buClr>
              <a:buSzPts val="1800"/>
              <a:buFont typeface="Noto Sans Symbols"/>
              <a:buChar char="●"/>
              <a:defRPr b="0" i="0" sz="2000" u="none" cap="none" strike="noStrike">
                <a:solidFill>
                  <a:schemeClr val="lt1"/>
                </a:solidFill>
                <a:latin typeface="Arial"/>
                <a:ea typeface="Arial"/>
                <a:cs typeface="Arial"/>
                <a:sym typeface="Arial"/>
              </a:defRPr>
            </a:lvl2pPr>
            <a:lvl3pPr indent="-325755" lvl="2" marL="1371600" marR="0" rtl="0" algn="l">
              <a:spcBef>
                <a:spcPts val="360"/>
              </a:spcBef>
              <a:spcAft>
                <a:spcPts val="0"/>
              </a:spcAft>
              <a:buClr>
                <a:schemeClr val="accent2"/>
              </a:buClr>
              <a:buSzPts val="1530"/>
              <a:buFont typeface="Arial"/>
              <a:buChar char="○"/>
              <a:defRPr b="0" i="0" sz="1800" u="none" cap="none" strike="noStrike">
                <a:solidFill>
                  <a:schemeClr val="lt1"/>
                </a:solidFill>
                <a:latin typeface="Arial"/>
                <a:ea typeface="Arial"/>
                <a:cs typeface="Arial"/>
                <a:sym typeface="Arial"/>
              </a:defRPr>
            </a:lvl3pPr>
            <a:lvl4pPr indent="-320039" lvl="3" marL="1828800" marR="0" rtl="0" algn="l">
              <a:spcBef>
                <a:spcPts val="320"/>
              </a:spcBef>
              <a:spcAft>
                <a:spcPts val="0"/>
              </a:spcAft>
              <a:buClr>
                <a:schemeClr val="accent3"/>
              </a:buClr>
              <a:buSzPts val="1440"/>
              <a:buFont typeface="Noto Sans Symbols"/>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51" name="Google Shape;51;p6"/>
          <p:cNvSpPr txBox="1"/>
          <p:nvPr>
            <p:ph idx="4" type="body"/>
          </p:nvPr>
        </p:nvSpPr>
        <p:spPr>
          <a:xfrm>
            <a:off x="4645025" y="1516912"/>
            <a:ext cx="4041775" cy="3941763"/>
          </a:xfrm>
          <a:prstGeom prst="rect">
            <a:avLst/>
          </a:prstGeom>
          <a:noFill/>
          <a:ln>
            <a:noFill/>
          </a:ln>
        </p:spPr>
        <p:txBody>
          <a:bodyPr anchorCtr="0" anchor="t" bIns="91425" lIns="91425" spcFirstLastPara="1" rIns="91425" wrap="square" tIns="91425"/>
          <a:lstStyle>
            <a:lvl1pPr indent="-350520" lvl="0" marL="457200" marR="0" rtl="0" algn="l">
              <a:spcBef>
                <a:spcPts val="480"/>
              </a:spcBef>
              <a:spcAft>
                <a:spcPts val="0"/>
              </a:spcAft>
              <a:buClr>
                <a:schemeClr val="accent1"/>
              </a:buClr>
              <a:buSzPts val="1920"/>
              <a:buFont typeface="Noto Sans Symbols"/>
              <a:buChar char="⦿"/>
              <a:defRPr b="0" i="0" sz="2400" u="none" cap="none" strike="noStrike">
                <a:solidFill>
                  <a:schemeClr val="lt1"/>
                </a:solidFill>
                <a:latin typeface="Arial"/>
                <a:ea typeface="Arial"/>
                <a:cs typeface="Arial"/>
                <a:sym typeface="Arial"/>
              </a:defRPr>
            </a:lvl1pPr>
            <a:lvl2pPr indent="-342900" lvl="1" marL="914400" marR="0" rtl="0" algn="l">
              <a:spcBef>
                <a:spcPts val="400"/>
              </a:spcBef>
              <a:spcAft>
                <a:spcPts val="0"/>
              </a:spcAft>
              <a:buClr>
                <a:schemeClr val="accent1"/>
              </a:buClr>
              <a:buSzPts val="1800"/>
              <a:buFont typeface="Noto Sans Symbols"/>
              <a:buChar char="●"/>
              <a:defRPr b="0" i="0" sz="2000" u="none" cap="none" strike="noStrike">
                <a:solidFill>
                  <a:schemeClr val="lt1"/>
                </a:solidFill>
                <a:latin typeface="Arial"/>
                <a:ea typeface="Arial"/>
                <a:cs typeface="Arial"/>
                <a:sym typeface="Arial"/>
              </a:defRPr>
            </a:lvl2pPr>
            <a:lvl3pPr indent="-325755" lvl="2" marL="1371600" marR="0" rtl="0" algn="l">
              <a:spcBef>
                <a:spcPts val="360"/>
              </a:spcBef>
              <a:spcAft>
                <a:spcPts val="0"/>
              </a:spcAft>
              <a:buClr>
                <a:schemeClr val="accent2"/>
              </a:buClr>
              <a:buSzPts val="1530"/>
              <a:buFont typeface="Arial"/>
              <a:buChar char="○"/>
              <a:defRPr b="0" i="0" sz="1800" u="none" cap="none" strike="noStrike">
                <a:solidFill>
                  <a:schemeClr val="lt1"/>
                </a:solidFill>
                <a:latin typeface="Arial"/>
                <a:ea typeface="Arial"/>
                <a:cs typeface="Arial"/>
                <a:sym typeface="Arial"/>
              </a:defRPr>
            </a:lvl3pPr>
            <a:lvl4pPr indent="-320039" lvl="3" marL="1828800" marR="0" rtl="0" algn="l">
              <a:spcBef>
                <a:spcPts val="320"/>
              </a:spcBef>
              <a:spcAft>
                <a:spcPts val="0"/>
              </a:spcAft>
              <a:buClr>
                <a:schemeClr val="accent3"/>
              </a:buClr>
              <a:buSzPts val="1440"/>
              <a:buFont typeface="Noto Sans Symbols"/>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52" name="Google Shape;52;p6"/>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 name="Google Shape;53;p6"/>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 name="Google Shape;54;p6"/>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457200" y="274320"/>
            <a:ext cx="7470648"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7"/>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 name="Google Shape;58;p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59" name="Google Shape;59;p7"/>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 name="Google Shape;62;p8"/>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 name="Google Shape;63;p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1185528"/>
            <a:ext cx="3200400" cy="730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800"/>
              <a:buFont typeface="Source Sans Pro"/>
              <a:buNone/>
              <a:defRPr b="1" i="0" sz="1800" u="none" cap="none" strike="noStrike">
                <a:solidFill>
                  <a:schemeClr val="accen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6" name="Google Shape;66;p9"/>
          <p:cNvSpPr txBox="1"/>
          <p:nvPr>
            <p:ph idx="1" type="body"/>
          </p:nvPr>
        </p:nvSpPr>
        <p:spPr>
          <a:xfrm>
            <a:off x="457200" y="214424"/>
            <a:ext cx="2743200" cy="914400"/>
          </a:xfrm>
          <a:prstGeom prst="rect">
            <a:avLst/>
          </a:prstGeom>
          <a:noFill/>
          <a:ln>
            <a:noFill/>
          </a:ln>
        </p:spPr>
        <p:txBody>
          <a:bodyPr anchorCtr="0" anchor="b" bIns="91425" lIns="91425" spcFirstLastPara="1" rIns="91425" wrap="square" tIns="91425"/>
          <a:lstStyle>
            <a:lvl1pPr indent="-228600" lvl="0" marL="457200" marR="0" rtl="0" algn="l">
              <a:spcBef>
                <a:spcPts val="280"/>
              </a:spcBef>
              <a:spcAft>
                <a:spcPts val="0"/>
              </a:spcAft>
              <a:buClr>
                <a:schemeClr val="accent1"/>
              </a:buClr>
              <a:buSzPts val="1120"/>
              <a:buFont typeface="Noto Sans Symbols"/>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accent1"/>
              </a:buClr>
              <a:buSzPts val="1080"/>
              <a:buFont typeface="Noto Sans Symbols"/>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accent2"/>
              </a:buClr>
              <a:buSzPts val="85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accent3"/>
              </a:buClr>
              <a:buSzPts val="810"/>
              <a:buFont typeface="Noto Sans Symbols"/>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accent4"/>
              </a:buClr>
              <a:buSzPts val="900"/>
              <a:buFont typeface="Arial"/>
              <a:buNone/>
              <a:defRPr b="0" i="0" sz="9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67" name="Google Shape;67;p9"/>
          <p:cNvSpPr txBox="1"/>
          <p:nvPr>
            <p:ph idx="2" type="body"/>
          </p:nvPr>
        </p:nvSpPr>
        <p:spPr>
          <a:xfrm>
            <a:off x="457200" y="1981200"/>
            <a:ext cx="7086600" cy="3810000"/>
          </a:xfrm>
          <a:prstGeom prst="rect">
            <a:avLst/>
          </a:prstGeom>
          <a:noFill/>
          <a:ln>
            <a:noFill/>
          </a:ln>
        </p:spPr>
        <p:txBody>
          <a:bodyPr anchorCtr="0" anchor="t" bIns="91425" lIns="91425" spcFirstLastPara="1" rIns="91425" wrap="square" tIns="91425"/>
          <a:lstStyle>
            <a:lvl1pPr indent="-370840" lvl="0" marL="457200" marR="0" rtl="0" algn="l">
              <a:spcBef>
                <a:spcPts val="560"/>
              </a:spcBef>
              <a:spcAft>
                <a:spcPts val="0"/>
              </a:spcAft>
              <a:buClr>
                <a:schemeClr val="accent1"/>
              </a:buClr>
              <a:buSzPts val="2240"/>
              <a:buFont typeface="Noto Sans Symbols"/>
              <a:buChar char="⦿"/>
              <a:defRPr b="0" i="0" sz="2800" u="none" cap="none" strike="noStrike">
                <a:solidFill>
                  <a:schemeClr val="lt1"/>
                </a:solidFill>
                <a:latin typeface="Arial"/>
                <a:ea typeface="Arial"/>
                <a:cs typeface="Arial"/>
                <a:sym typeface="Arial"/>
              </a:defRPr>
            </a:lvl1pPr>
            <a:lvl2pPr indent="-365760" lvl="1" marL="914400" marR="0" rtl="0" algn="l">
              <a:spcBef>
                <a:spcPts val="480"/>
              </a:spcBef>
              <a:spcAft>
                <a:spcPts val="0"/>
              </a:spcAft>
              <a:buClr>
                <a:schemeClr val="accent1"/>
              </a:buClr>
              <a:buSzPts val="2160"/>
              <a:buFont typeface="Noto Sans Symbols"/>
              <a:buChar char="●"/>
              <a:defRPr b="0" i="0" sz="2400" u="none" cap="none" strike="noStrike">
                <a:solidFill>
                  <a:schemeClr val="lt1"/>
                </a:solidFill>
                <a:latin typeface="Arial"/>
                <a:ea typeface="Arial"/>
                <a:cs typeface="Arial"/>
                <a:sym typeface="Arial"/>
              </a:defRPr>
            </a:lvl2pPr>
            <a:lvl3pPr indent="-347344" lvl="2" marL="1371600" marR="0" rtl="0" algn="l">
              <a:spcBef>
                <a:spcPts val="440"/>
              </a:spcBef>
              <a:spcAft>
                <a:spcPts val="0"/>
              </a:spcAft>
              <a:buClr>
                <a:schemeClr val="accent2"/>
              </a:buClr>
              <a:buSzPts val="1870"/>
              <a:buFont typeface="Arial"/>
              <a:buChar char="○"/>
              <a:defRPr b="0" i="0" sz="22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68" name="Google Shape;68;p9"/>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 name="Google Shape;69;p9"/>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 name="Google Shape;70;p9"/>
          <p:cNvSpPr txBox="1"/>
          <p:nvPr>
            <p:ph idx="12" type="sldNum"/>
          </p:nvPr>
        </p:nvSpPr>
        <p:spPr>
          <a:xfrm>
            <a:off x="8156448"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556732" y="1705709"/>
            <a:ext cx="3053868" cy="125380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2200"/>
              <a:buFont typeface="Source Sans Pro"/>
              <a:buNone/>
              <a:defRPr b="1" i="0" sz="2200" u="none" cap="none" strike="noStrike">
                <a:solidFill>
                  <a:schemeClr val="accen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10"/>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txBody>
          <a:bodyPr anchorCtr="0" anchor="t" bIns="91425" lIns="91425" spcFirstLastPara="1" rIns="91425" wrap="square" tIns="91425"/>
          <a:lstStyle>
            <a:lvl1pPr indent="0" lvl="0" marL="0" marR="0" rtl="0" algn="l">
              <a:spcBef>
                <a:spcPts val="640"/>
              </a:spcBef>
              <a:spcAft>
                <a:spcPts val="0"/>
              </a:spcAft>
              <a:buClr>
                <a:schemeClr val="accent1"/>
              </a:buClr>
              <a:buSzPts val="2560"/>
              <a:buFont typeface="Noto Sans Symbols"/>
              <a:buNone/>
              <a:defRPr b="0" i="0" sz="3200" u="none" cap="none" strike="noStrike">
                <a:solidFill>
                  <a:schemeClr val="lt1"/>
                </a:solidFill>
                <a:latin typeface="Arial"/>
                <a:ea typeface="Arial"/>
                <a:cs typeface="Arial"/>
                <a:sym typeface="Arial"/>
              </a:defRPr>
            </a:lvl1pPr>
            <a:lvl2pPr indent="-277876" lvl="1" marL="722376"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256540" lvl="2" marL="1005839"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238760" lvl="3" marL="128016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195072" lvl="4" marL="1490472"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189483" lvl="5" marL="1700784"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193039" lvl="6" marL="192024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183895" lvl="7" marL="2139696"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185420" lvl="8" marL="233172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74" name="Google Shape;74;p10"/>
          <p:cNvSpPr txBox="1"/>
          <p:nvPr>
            <p:ph idx="1" type="body"/>
          </p:nvPr>
        </p:nvSpPr>
        <p:spPr>
          <a:xfrm>
            <a:off x="5556734" y="2998765"/>
            <a:ext cx="3053866" cy="2663482"/>
          </a:xfrm>
          <a:prstGeom prst="rect">
            <a:avLst/>
          </a:prstGeom>
          <a:noFill/>
          <a:ln>
            <a:noFill/>
          </a:ln>
        </p:spPr>
        <p:txBody>
          <a:bodyPr anchorCtr="0" anchor="t" bIns="91425" lIns="91425" spcFirstLastPara="1" rIns="91425" wrap="square" tIns="91425"/>
          <a:lstStyle>
            <a:lvl1pPr indent="-228600" lvl="0" marL="457200" marR="0" rtl="0" algn="l">
              <a:spcBef>
                <a:spcPts val="240"/>
              </a:spcBef>
              <a:spcAft>
                <a:spcPts val="0"/>
              </a:spcAft>
              <a:buClr>
                <a:schemeClr val="accent1"/>
              </a:buClr>
              <a:buSzPts val="960"/>
              <a:buFont typeface="Noto Sans Symbols"/>
              <a:buNone/>
              <a:defRPr b="0" i="0" sz="12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accent1"/>
              </a:buClr>
              <a:buSzPts val="1080"/>
              <a:buFont typeface="Noto Sans Symbols"/>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accent2"/>
              </a:buClr>
              <a:buSzPts val="85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accent3"/>
              </a:buClr>
              <a:buSzPts val="810"/>
              <a:buFont typeface="Noto Sans Symbols"/>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accent4"/>
              </a:buClr>
              <a:buSzPts val="900"/>
              <a:buFont typeface="Arial"/>
              <a:buNone/>
              <a:defRPr b="0" i="0" sz="9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75" name="Google Shape;75;p10"/>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 name="Google Shape;76;p10"/>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000">
                <a:solidFill>
                  <a:srgbClr val="9A9997"/>
                </a:solidFill>
                <a:latin typeface="Arial"/>
                <a:ea typeface="Arial"/>
                <a:cs typeface="Arial"/>
                <a:sym typeface="Arial"/>
              </a:defRPr>
            </a:lvl1pPr>
            <a:lvl2pPr indent="0" lvl="1" marL="0" marR="0" rtl="0" algn="r">
              <a:spcBef>
                <a:spcPts val="0"/>
              </a:spcBef>
              <a:buNone/>
              <a:defRPr sz="1000">
                <a:solidFill>
                  <a:srgbClr val="9A9997"/>
                </a:solidFill>
                <a:latin typeface="Arial"/>
                <a:ea typeface="Arial"/>
                <a:cs typeface="Arial"/>
                <a:sym typeface="Arial"/>
              </a:defRPr>
            </a:lvl2pPr>
            <a:lvl3pPr indent="0" lvl="2" marL="0" marR="0" rtl="0" algn="r">
              <a:spcBef>
                <a:spcPts val="0"/>
              </a:spcBef>
              <a:buNone/>
              <a:defRPr sz="1000">
                <a:solidFill>
                  <a:srgbClr val="9A9997"/>
                </a:solidFill>
                <a:latin typeface="Arial"/>
                <a:ea typeface="Arial"/>
                <a:cs typeface="Arial"/>
                <a:sym typeface="Arial"/>
              </a:defRPr>
            </a:lvl3pPr>
            <a:lvl4pPr indent="0" lvl="3" marL="0" marR="0" rtl="0" algn="r">
              <a:spcBef>
                <a:spcPts val="0"/>
              </a:spcBef>
              <a:buNone/>
              <a:defRPr sz="1000">
                <a:solidFill>
                  <a:srgbClr val="9A9997"/>
                </a:solidFill>
                <a:latin typeface="Arial"/>
                <a:ea typeface="Arial"/>
                <a:cs typeface="Arial"/>
                <a:sym typeface="Arial"/>
              </a:defRPr>
            </a:lvl4pPr>
            <a:lvl5pPr indent="0" lvl="4" marL="0" marR="0" rtl="0" algn="r">
              <a:spcBef>
                <a:spcPts val="0"/>
              </a:spcBef>
              <a:buNone/>
              <a:defRPr sz="1000">
                <a:solidFill>
                  <a:srgbClr val="9A9997"/>
                </a:solidFill>
                <a:latin typeface="Arial"/>
                <a:ea typeface="Arial"/>
                <a:cs typeface="Arial"/>
                <a:sym typeface="Arial"/>
              </a:defRPr>
            </a:lvl5pPr>
            <a:lvl6pPr indent="0" lvl="5" marL="0" marR="0" rtl="0" algn="r">
              <a:spcBef>
                <a:spcPts val="0"/>
              </a:spcBef>
              <a:buNone/>
              <a:defRPr sz="1000">
                <a:solidFill>
                  <a:srgbClr val="9A9997"/>
                </a:solidFill>
                <a:latin typeface="Arial"/>
                <a:ea typeface="Arial"/>
                <a:cs typeface="Arial"/>
                <a:sym typeface="Arial"/>
              </a:defRPr>
            </a:lvl6pPr>
            <a:lvl7pPr indent="0" lvl="6" marL="0" marR="0" rtl="0" algn="r">
              <a:spcBef>
                <a:spcPts val="0"/>
              </a:spcBef>
              <a:buNone/>
              <a:defRPr sz="1000">
                <a:solidFill>
                  <a:srgbClr val="9A9997"/>
                </a:solidFill>
                <a:latin typeface="Arial"/>
                <a:ea typeface="Arial"/>
                <a:cs typeface="Arial"/>
                <a:sym typeface="Arial"/>
              </a:defRPr>
            </a:lvl7pPr>
            <a:lvl8pPr indent="0" lvl="7" marL="0" marR="0" rtl="0" algn="r">
              <a:spcBef>
                <a:spcPts val="0"/>
              </a:spcBef>
              <a:buNone/>
              <a:defRPr sz="1000">
                <a:solidFill>
                  <a:srgbClr val="9A9997"/>
                </a:solidFill>
                <a:latin typeface="Arial"/>
                <a:ea typeface="Arial"/>
                <a:cs typeface="Arial"/>
                <a:sym typeface="Arial"/>
              </a:defRPr>
            </a:lvl8pPr>
            <a:lvl9pPr indent="0" lvl="8" marL="0" marR="0" rtl="0" algn="r">
              <a:spcBef>
                <a:spcPts val="0"/>
              </a:spcBef>
              <a:buNone/>
              <a:defRPr sz="1000">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0" y="4752126"/>
            <a:ext cx="9144000" cy="2112962"/>
          </a:xfrm>
          <a:custGeom>
            <a:pathLst>
              <a:path extrusionOk="0" h="120000" w="120000">
                <a:moveTo>
                  <a:pt x="0" y="96108"/>
                </a:moveTo>
                <a:lnTo>
                  <a:pt x="0" y="119999"/>
                </a:lnTo>
                <a:lnTo>
                  <a:pt x="120000" y="119999"/>
                </a:lnTo>
                <a:lnTo>
                  <a:pt x="120000" y="0"/>
                </a:lnTo>
                <a:cubicBezTo>
                  <a:pt x="67083" y="108730"/>
                  <a:pt x="46875" y="103320"/>
                  <a:pt x="0" y="96108"/>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 name="Google Shape;11;p1"/>
          <p:cNvSpPr/>
          <p:nvPr/>
        </p:nvSpPr>
        <p:spPr>
          <a:xfrm>
            <a:off x="7315200" y="0"/>
            <a:ext cx="1828800" cy="6858000"/>
          </a:xfrm>
          <a:custGeom>
            <a:pathLst>
              <a:path extrusionOk="0" h="120000" w="120000">
                <a:moveTo>
                  <a:pt x="120000" y="249"/>
                </a:moveTo>
                <a:lnTo>
                  <a:pt x="120000" y="120000"/>
                </a:lnTo>
                <a:lnTo>
                  <a:pt x="12789" y="119944"/>
                </a:lnTo>
                <a:cubicBezTo>
                  <a:pt x="80752" y="99071"/>
                  <a:pt x="130532" y="48066"/>
                  <a:pt x="0" y="0"/>
                </a:cubicBezTo>
                <a:lnTo>
                  <a:pt x="120000" y="24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p1"/>
          <p:cNvSpPr txBox="1"/>
          <p:nvPr>
            <p:ph type="title"/>
          </p:nvPr>
        </p:nvSpPr>
        <p:spPr>
          <a:xfrm>
            <a:off x="457200" y="274638"/>
            <a:ext cx="7467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1"/>
              </a:buClr>
              <a:buSzPts val="4600"/>
              <a:buFont typeface="Source Sans Pro"/>
              <a:buNone/>
              <a:defRPr b="0" i="0" sz="4600" u="none" cap="none" strike="noStrike">
                <a:solidFill>
                  <a:schemeClr val="lt1"/>
                </a:solidFill>
                <a:latin typeface="Source Sans Pro"/>
                <a:ea typeface="Source Sans Pro"/>
                <a:cs typeface="Source Sans Pro"/>
                <a:sym typeface="Source Sans Pro"/>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 type="body"/>
          </p:nvPr>
        </p:nvSpPr>
        <p:spPr>
          <a:xfrm>
            <a:off x="457200" y="1600200"/>
            <a:ext cx="7467600" cy="4525963"/>
          </a:xfrm>
          <a:prstGeom prst="rect">
            <a:avLst/>
          </a:prstGeom>
          <a:noFill/>
          <a:ln>
            <a:noFill/>
          </a:ln>
        </p:spPr>
        <p:txBody>
          <a:bodyPr anchorCtr="0" anchor="t" bIns="91425" lIns="91425" spcFirstLastPara="1" rIns="91425" wrap="square" tIns="91425"/>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4" name="Google Shape;14;p1"/>
          <p:cNvSpPr txBox="1"/>
          <p:nvPr>
            <p:ph idx="10" type="dt"/>
          </p:nvPr>
        </p:nvSpPr>
        <p:spPr>
          <a:xfrm>
            <a:off x="457200" y="6422064"/>
            <a:ext cx="2133600"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
          <p:cNvSpPr txBox="1"/>
          <p:nvPr>
            <p:ph idx="11" type="ftr"/>
          </p:nvPr>
        </p:nvSpPr>
        <p:spPr>
          <a:xfrm>
            <a:off x="3124200" y="6422064"/>
            <a:ext cx="2895600" cy="365125"/>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sz="1000">
                <a:solidFill>
                  <a:srgbClr val="9A9997"/>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000" u="none">
                <a:solidFill>
                  <a:srgbClr val="9A9997"/>
                </a:solidFill>
                <a:latin typeface="Arial"/>
                <a:ea typeface="Arial"/>
                <a:cs typeface="Arial"/>
                <a:sym typeface="Arial"/>
              </a:defRPr>
            </a:lvl1pPr>
            <a:lvl2pPr indent="0" lvl="1" marL="0" marR="0" rtl="0" algn="r">
              <a:spcBef>
                <a:spcPts val="0"/>
              </a:spcBef>
              <a:buNone/>
              <a:defRPr b="0" sz="1000" u="none">
                <a:solidFill>
                  <a:srgbClr val="9A9997"/>
                </a:solidFill>
                <a:latin typeface="Arial"/>
                <a:ea typeface="Arial"/>
                <a:cs typeface="Arial"/>
                <a:sym typeface="Arial"/>
              </a:defRPr>
            </a:lvl2pPr>
            <a:lvl3pPr indent="0" lvl="2" marL="0" marR="0" rtl="0" algn="r">
              <a:spcBef>
                <a:spcPts val="0"/>
              </a:spcBef>
              <a:buNone/>
              <a:defRPr b="0" sz="1000" u="none">
                <a:solidFill>
                  <a:srgbClr val="9A9997"/>
                </a:solidFill>
                <a:latin typeface="Arial"/>
                <a:ea typeface="Arial"/>
                <a:cs typeface="Arial"/>
                <a:sym typeface="Arial"/>
              </a:defRPr>
            </a:lvl3pPr>
            <a:lvl4pPr indent="0" lvl="3" marL="0" marR="0" rtl="0" algn="r">
              <a:spcBef>
                <a:spcPts val="0"/>
              </a:spcBef>
              <a:buNone/>
              <a:defRPr b="0" sz="1000" u="none">
                <a:solidFill>
                  <a:srgbClr val="9A9997"/>
                </a:solidFill>
                <a:latin typeface="Arial"/>
                <a:ea typeface="Arial"/>
                <a:cs typeface="Arial"/>
                <a:sym typeface="Arial"/>
              </a:defRPr>
            </a:lvl4pPr>
            <a:lvl5pPr indent="0" lvl="4" marL="0" marR="0" rtl="0" algn="r">
              <a:spcBef>
                <a:spcPts val="0"/>
              </a:spcBef>
              <a:buNone/>
              <a:defRPr b="0" sz="1000" u="none">
                <a:solidFill>
                  <a:srgbClr val="9A9997"/>
                </a:solidFill>
                <a:latin typeface="Arial"/>
                <a:ea typeface="Arial"/>
                <a:cs typeface="Arial"/>
                <a:sym typeface="Arial"/>
              </a:defRPr>
            </a:lvl5pPr>
            <a:lvl6pPr indent="0" lvl="5" marL="0" marR="0" rtl="0" algn="r">
              <a:spcBef>
                <a:spcPts val="0"/>
              </a:spcBef>
              <a:buNone/>
              <a:defRPr b="0" sz="1000" u="none">
                <a:solidFill>
                  <a:srgbClr val="9A9997"/>
                </a:solidFill>
                <a:latin typeface="Arial"/>
                <a:ea typeface="Arial"/>
                <a:cs typeface="Arial"/>
                <a:sym typeface="Arial"/>
              </a:defRPr>
            </a:lvl6pPr>
            <a:lvl7pPr indent="0" lvl="6" marL="0" marR="0" rtl="0" algn="r">
              <a:spcBef>
                <a:spcPts val="0"/>
              </a:spcBef>
              <a:buNone/>
              <a:defRPr b="0" sz="1000" u="none">
                <a:solidFill>
                  <a:srgbClr val="9A9997"/>
                </a:solidFill>
                <a:latin typeface="Arial"/>
                <a:ea typeface="Arial"/>
                <a:cs typeface="Arial"/>
                <a:sym typeface="Arial"/>
              </a:defRPr>
            </a:lvl7pPr>
            <a:lvl8pPr indent="0" lvl="7" marL="0" marR="0" rtl="0" algn="r">
              <a:spcBef>
                <a:spcPts val="0"/>
              </a:spcBef>
              <a:buNone/>
              <a:defRPr b="0" sz="1000" u="none">
                <a:solidFill>
                  <a:srgbClr val="9A9997"/>
                </a:solidFill>
                <a:latin typeface="Arial"/>
                <a:ea typeface="Arial"/>
                <a:cs typeface="Arial"/>
                <a:sym typeface="Arial"/>
              </a:defRPr>
            </a:lvl8pPr>
            <a:lvl9pPr indent="0" lvl="8" marL="0" marR="0" rtl="0" algn="r">
              <a:spcBef>
                <a:spcPts val="0"/>
              </a:spcBef>
              <a:buNone/>
              <a:defRPr b="0" sz="1000" u="none">
                <a:solidFill>
                  <a:srgbClr val="9A9997"/>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3"/>
          <p:cNvSpPr txBox="1"/>
          <p:nvPr>
            <p:ph type="ctrTitle"/>
          </p:nvPr>
        </p:nvSpPr>
        <p:spPr>
          <a:xfrm>
            <a:off x="838200" y="1828800"/>
            <a:ext cx="7848600" cy="1447800"/>
          </a:xfrm>
          <a:prstGeom prst="rect">
            <a:avLst/>
          </a:prstGeom>
          <a:noFill/>
          <a:ln>
            <a:noFill/>
          </a:ln>
        </p:spPr>
        <p:txBody>
          <a:bodyPr anchorCtr="0" anchor="t" bIns="45700" lIns="45700" spcFirstLastPara="1" rIns="45700" wrap="square" tIns="45700">
            <a:noAutofit/>
          </a:bodyPr>
          <a:lstStyle/>
          <a:p>
            <a:pPr indent="0" lvl="0" marL="0" marR="0" rtl="0" algn="ctr">
              <a:spcBef>
                <a:spcPts val="0"/>
              </a:spcBef>
              <a:spcAft>
                <a:spcPts val="0"/>
              </a:spcAft>
              <a:buClr>
                <a:srgbClr val="FFFFFF"/>
              </a:buClr>
              <a:buSzPts val="4000"/>
              <a:buFont typeface="Source Sans Pro"/>
              <a:buNone/>
            </a:pPr>
            <a:r>
              <a:rPr b="0" i="0" lang="en-US" sz="4000" u="none" cap="none" strike="noStrike">
                <a:solidFill>
                  <a:srgbClr val="FFFFFF"/>
                </a:solidFill>
                <a:latin typeface="Garamond"/>
                <a:ea typeface="Garamond"/>
                <a:cs typeface="Garamond"/>
                <a:sym typeface="Garamond"/>
              </a:rPr>
              <a:t>Machine Learning Models to predict AD disease</a:t>
            </a:r>
            <a:endParaRPr b="0" i="0" sz="4000" u="none" cap="none" strike="noStrike">
              <a:solidFill>
                <a:srgbClr val="FFFFFF"/>
              </a:solidFill>
              <a:latin typeface="Garamond"/>
              <a:ea typeface="Garamond"/>
              <a:cs typeface="Garamond"/>
              <a:sym typeface="Garamond"/>
            </a:endParaRPr>
          </a:p>
        </p:txBody>
      </p:sp>
      <p:sp>
        <p:nvSpPr>
          <p:cNvPr id="95" name="Google Shape;95;p13"/>
          <p:cNvSpPr txBox="1"/>
          <p:nvPr>
            <p:ph idx="1" type="subTitle"/>
          </p:nvPr>
        </p:nvSpPr>
        <p:spPr>
          <a:xfrm>
            <a:off x="990600" y="3733800"/>
            <a:ext cx="6480048" cy="2133600"/>
          </a:xfrm>
          <a:prstGeom prst="rect">
            <a:avLst/>
          </a:prstGeom>
          <a:noFill/>
          <a:ln>
            <a:noFill/>
          </a:ln>
        </p:spPr>
        <p:txBody>
          <a:bodyPr anchorCtr="0" anchor="b" bIns="0" lIns="91425" spcFirstLastPara="1" rIns="45700" wrap="square" tIns="0">
            <a:noAutofit/>
          </a:bodyPr>
          <a:lstStyle/>
          <a:p>
            <a:pPr indent="0" lvl="0" marL="0" marR="0" rtl="0" algn="r">
              <a:lnSpc>
                <a:spcPct val="80000"/>
              </a:lnSpc>
              <a:spcBef>
                <a:spcPts val="0"/>
              </a:spcBef>
              <a:spcAft>
                <a:spcPts val="0"/>
              </a:spcAft>
              <a:buClr>
                <a:schemeClr val="accent1"/>
              </a:buClr>
              <a:buSzPts val="2356"/>
              <a:buFont typeface="Noto Sans Symbols"/>
              <a:buNone/>
            </a:pPr>
            <a:r>
              <a:rPr i="0" lang="en-US" sz="2945" u="none" cap="none" strike="noStrike">
                <a:solidFill>
                  <a:schemeClr val="lt1"/>
                </a:solidFill>
                <a:latin typeface="Garamond"/>
                <a:ea typeface="Garamond"/>
                <a:cs typeface="Garamond"/>
                <a:sym typeface="Garamond"/>
              </a:rPr>
              <a:t>Team: Brick Carrier</a:t>
            </a:r>
            <a:endParaRPr i="0" sz="2945" u="none" cap="none" strike="noStrike">
              <a:solidFill>
                <a:schemeClr val="lt1"/>
              </a:solidFill>
              <a:latin typeface="Garamond"/>
              <a:ea typeface="Garamond"/>
              <a:cs typeface="Garamond"/>
              <a:sym typeface="Garamond"/>
            </a:endParaRPr>
          </a:p>
          <a:p>
            <a:pPr indent="0" lvl="0" marL="0" marR="0" rtl="0" algn="r">
              <a:lnSpc>
                <a:spcPct val="80000"/>
              </a:lnSpc>
              <a:spcBef>
                <a:spcPts val="449"/>
              </a:spcBef>
              <a:spcAft>
                <a:spcPts val="0"/>
              </a:spcAft>
              <a:buClr>
                <a:schemeClr val="accent1"/>
              </a:buClr>
              <a:buSzPts val="1798"/>
              <a:buFont typeface="Noto Sans Symbols"/>
              <a:buNone/>
            </a:pPr>
            <a:r>
              <a:rPr i="0" lang="en-US" sz="2247" u="none" cap="none" strike="noStrike">
                <a:solidFill>
                  <a:schemeClr val="lt1"/>
                </a:solidFill>
                <a:latin typeface="Garamond"/>
                <a:ea typeface="Garamond"/>
                <a:cs typeface="Garamond"/>
                <a:sym typeface="Garamond"/>
              </a:rPr>
              <a:t>Xinyu Wang(xw474)</a:t>
            </a:r>
            <a:endParaRPr i="0" sz="2247" u="none" cap="none" strike="noStrike">
              <a:solidFill>
                <a:schemeClr val="lt1"/>
              </a:solidFill>
              <a:latin typeface="Garamond"/>
              <a:ea typeface="Garamond"/>
              <a:cs typeface="Garamond"/>
              <a:sym typeface="Garamond"/>
            </a:endParaRPr>
          </a:p>
          <a:p>
            <a:pPr indent="0" lvl="0" marL="0" marR="0" rtl="0" algn="r">
              <a:lnSpc>
                <a:spcPct val="80000"/>
              </a:lnSpc>
              <a:spcBef>
                <a:spcPts val="449"/>
              </a:spcBef>
              <a:spcAft>
                <a:spcPts val="0"/>
              </a:spcAft>
              <a:buClr>
                <a:schemeClr val="accent1"/>
              </a:buClr>
              <a:buSzPts val="1798"/>
              <a:buFont typeface="Noto Sans Symbols"/>
              <a:buNone/>
            </a:pPr>
            <a:r>
              <a:rPr i="0" lang="en-US" sz="2247" u="none" cap="none" strike="noStrike">
                <a:solidFill>
                  <a:schemeClr val="lt1"/>
                </a:solidFill>
                <a:latin typeface="Garamond"/>
                <a:ea typeface="Garamond"/>
                <a:cs typeface="Garamond"/>
                <a:sym typeface="Garamond"/>
              </a:rPr>
              <a:t>Chengjie Lin(cl2445)</a:t>
            </a:r>
            <a:endParaRPr i="0" sz="2247" u="none" cap="none" strike="noStrike">
              <a:solidFill>
                <a:schemeClr val="lt1"/>
              </a:solidFill>
              <a:latin typeface="Garamond"/>
              <a:ea typeface="Garamond"/>
              <a:cs typeface="Garamond"/>
              <a:sym typeface="Garamond"/>
            </a:endParaRPr>
          </a:p>
          <a:p>
            <a:pPr indent="0" lvl="0" marL="0" marR="0" rtl="0" algn="r">
              <a:lnSpc>
                <a:spcPct val="80000"/>
              </a:lnSpc>
              <a:spcBef>
                <a:spcPts val="449"/>
              </a:spcBef>
              <a:spcAft>
                <a:spcPts val="0"/>
              </a:spcAft>
              <a:buClr>
                <a:schemeClr val="accent1"/>
              </a:buClr>
              <a:buSzPts val="1798"/>
              <a:buFont typeface="Noto Sans Symbols"/>
              <a:buNone/>
            </a:pPr>
            <a:r>
              <a:rPr i="0" lang="en-US" sz="2247" u="none" cap="none" strike="noStrike">
                <a:solidFill>
                  <a:schemeClr val="lt1"/>
                </a:solidFill>
                <a:latin typeface="Garamond"/>
                <a:ea typeface="Garamond"/>
                <a:cs typeface="Garamond"/>
                <a:sym typeface="Garamond"/>
              </a:rPr>
              <a:t>Deepak Agarwal(da475)</a:t>
            </a:r>
            <a:endParaRPr i="0" sz="2247" u="none" cap="none" strike="noStrike">
              <a:solidFill>
                <a:schemeClr val="lt1"/>
              </a:solidFill>
              <a:latin typeface="Garamond"/>
              <a:ea typeface="Garamond"/>
              <a:cs typeface="Garamond"/>
              <a:sym typeface="Garamond"/>
            </a:endParaRPr>
          </a:p>
          <a:p>
            <a:pPr indent="0" lvl="0" marL="0" marR="0" rtl="0" algn="r">
              <a:lnSpc>
                <a:spcPct val="80000"/>
              </a:lnSpc>
              <a:spcBef>
                <a:spcPts val="449"/>
              </a:spcBef>
              <a:spcAft>
                <a:spcPts val="0"/>
              </a:spcAft>
              <a:buClr>
                <a:schemeClr val="accent1"/>
              </a:buClr>
              <a:buSzPts val="1798"/>
              <a:buFont typeface="Noto Sans Symbols"/>
              <a:buNone/>
            </a:pPr>
            <a:br>
              <a:rPr i="0" lang="en-US" sz="2247" u="none" cap="none" strike="noStrike">
                <a:solidFill>
                  <a:schemeClr val="lt1"/>
                </a:solidFill>
                <a:latin typeface="Garamond"/>
                <a:ea typeface="Garamond"/>
                <a:cs typeface="Garamond"/>
                <a:sym typeface="Garamond"/>
              </a:rPr>
            </a:br>
            <a:br>
              <a:rPr i="0" lang="en-US" sz="1550" u="none" cap="none" strike="noStrike">
                <a:solidFill>
                  <a:schemeClr val="lt1"/>
                </a:solidFill>
                <a:latin typeface="Garamond"/>
                <a:ea typeface="Garamond"/>
                <a:cs typeface="Garamond"/>
                <a:sym typeface="Garamond"/>
              </a:rPr>
            </a:br>
            <a:endParaRPr i="0" sz="1550" u="none" cap="none" strike="noStrike">
              <a:solidFill>
                <a:schemeClr val="lt1"/>
              </a:solidFill>
              <a:latin typeface="Garamond"/>
              <a:ea typeface="Garamond"/>
              <a:cs typeface="Garamond"/>
              <a:sym typeface="Garamond"/>
            </a:endParaRPr>
          </a:p>
        </p:txBody>
      </p:sp>
      <p:sp>
        <p:nvSpPr>
          <p:cNvPr id="96" name="Google Shape;96;p13"/>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11/15/2017</a:t>
            </a:r>
            <a:endParaRPr sz="1000">
              <a:solidFill>
                <a:schemeClr val="lt1"/>
              </a:solidFill>
              <a:latin typeface="Arial"/>
              <a:ea typeface="Arial"/>
              <a:cs typeface="Arial"/>
              <a:sym typeface="Arial"/>
            </a:endParaRPr>
          </a:p>
        </p:txBody>
      </p:sp>
      <p:sp>
        <p:nvSpPr>
          <p:cNvPr id="97" name="Google Shape;97;p13"/>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Base Algorithm</a:t>
            </a:r>
            <a:endParaRPr i="0" sz="4600" u="none" cap="none" strike="noStrike">
              <a:solidFill>
                <a:schemeClr val="lt1"/>
              </a:solidFill>
              <a:latin typeface="Garamond"/>
              <a:ea typeface="Garamond"/>
              <a:cs typeface="Garamond"/>
              <a:sym typeface="Garamond"/>
            </a:endParaRPr>
          </a:p>
        </p:txBody>
      </p:sp>
      <p:sp>
        <p:nvSpPr>
          <p:cNvPr id="173" name="Google Shape;173;p22"/>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TODO: visual diagram</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Based on LOCF: Last Output Carry Forward</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Accuracy achieved: </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Doesn’t make use of historical data</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Simple to implement but can be highly inaccurate</a:t>
            </a:r>
            <a:endParaRPr i="0" sz="3000" u="none" cap="none" strike="noStrike">
              <a:solidFill>
                <a:schemeClr val="lt1"/>
              </a:solidFill>
              <a:latin typeface="Garamond"/>
              <a:ea typeface="Garamond"/>
              <a:cs typeface="Garamond"/>
              <a:sym typeface="Garamond"/>
            </a:endParaRPr>
          </a:p>
        </p:txBody>
      </p:sp>
      <p:sp>
        <p:nvSpPr>
          <p:cNvPr id="174" name="Google Shape;174;p22"/>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75" name="Google Shape;175;p2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Alternative Models</a:t>
            </a:r>
            <a:endParaRPr i="0" sz="4600" u="none" cap="none" strike="noStrike">
              <a:solidFill>
                <a:schemeClr val="lt1"/>
              </a:solidFill>
              <a:latin typeface="Garamond"/>
              <a:ea typeface="Garamond"/>
              <a:cs typeface="Garamond"/>
              <a:sym typeface="Garamond"/>
            </a:endParaRPr>
          </a:p>
        </p:txBody>
      </p:sp>
      <p:sp>
        <p:nvSpPr>
          <p:cNvPr id="181" name="Google Shape;181;p23"/>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11176" lvl="0" marL="36576" marR="0" rtl="0" algn="l">
              <a:spcBef>
                <a:spcPts val="0"/>
              </a:spcBef>
              <a:spcAft>
                <a:spcPts val="0"/>
              </a:spcAft>
              <a:buClr>
                <a:schemeClr val="accent1"/>
              </a:buClr>
              <a:buSzPts val="2400"/>
              <a:buFont typeface="Noto Sans Symbols"/>
              <a:buNone/>
            </a:pPr>
            <a:r>
              <a:rPr i="0" lang="en-US" sz="3000" u="none" cap="none" strike="noStrike">
                <a:solidFill>
                  <a:schemeClr val="lt1"/>
                </a:solidFill>
                <a:latin typeface="Garamond"/>
                <a:ea typeface="Garamond"/>
                <a:cs typeface="Garamond"/>
                <a:sym typeface="Garamond"/>
              </a:rPr>
              <a:t>Based on literature review, we came up with these alternative models for the three continuous variable predictions</a:t>
            </a:r>
            <a:endParaRPr i="0" sz="3000" u="none" cap="none" strike="noStrike">
              <a:solidFill>
                <a:schemeClr val="lt1"/>
              </a:solidFill>
              <a:latin typeface="Garamond"/>
              <a:ea typeface="Garamond"/>
              <a:cs typeface="Garamond"/>
              <a:sym typeface="Garamond"/>
            </a:endParaRPr>
          </a:p>
          <a:p>
            <a:pPr indent="-11176" lvl="0" marL="36576" marR="0" rtl="0" algn="l">
              <a:spcBef>
                <a:spcPts val="0"/>
              </a:spcBef>
              <a:spcAft>
                <a:spcPts val="0"/>
              </a:spcAft>
              <a:buClr>
                <a:schemeClr val="accent1"/>
              </a:buClr>
              <a:buSzPts val="2400"/>
              <a:buFont typeface="Noto Sans Symbols"/>
              <a:buNone/>
            </a:pPr>
            <a:r>
              <a:rPr lang="en-US">
                <a:latin typeface="Garamond"/>
                <a:ea typeface="Garamond"/>
                <a:cs typeface="Garamond"/>
                <a:sym typeface="Garamond"/>
              </a:rPr>
              <a:t>Supervised Learning</a:t>
            </a:r>
            <a:endParaRPr>
              <a:latin typeface="Garamond"/>
              <a:ea typeface="Garamond"/>
              <a:cs typeface="Garamond"/>
              <a:sym typeface="Garamond"/>
            </a:endParaRPr>
          </a:p>
          <a:p>
            <a:pPr indent="-395224" lvl="0" marL="8778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SVM: Support Vector Machines</a:t>
            </a:r>
            <a:endParaRPr i="0" sz="3000" u="none" cap="none" strike="noStrike">
              <a:solidFill>
                <a:schemeClr val="lt1"/>
              </a:solidFill>
              <a:latin typeface="Garamond"/>
              <a:ea typeface="Garamond"/>
              <a:cs typeface="Garamond"/>
              <a:sym typeface="Garamond"/>
            </a:endParaRPr>
          </a:p>
          <a:p>
            <a:pPr indent="0" lvl="0" marL="0" marR="0" rtl="0" algn="l">
              <a:spcBef>
                <a:spcPts val="600"/>
              </a:spcBef>
              <a:spcAft>
                <a:spcPts val="0"/>
              </a:spcAft>
              <a:buNone/>
            </a:pPr>
            <a:r>
              <a:rPr lang="en-US">
                <a:latin typeface="Garamond"/>
                <a:ea typeface="Garamond"/>
                <a:cs typeface="Garamond"/>
                <a:sym typeface="Garamond"/>
              </a:rPr>
              <a:t>Deep learning</a:t>
            </a:r>
            <a:endParaRPr>
              <a:latin typeface="Garamond"/>
              <a:ea typeface="Garamond"/>
              <a:cs typeface="Garamond"/>
              <a:sym typeface="Garamond"/>
            </a:endParaRPr>
          </a:p>
          <a:p>
            <a:pPr indent="-395224" lvl="0" marL="8778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Data-modified LSTM</a:t>
            </a:r>
            <a:endParaRPr>
              <a:latin typeface="Garamond"/>
              <a:ea typeface="Garamond"/>
              <a:cs typeface="Garamond"/>
              <a:sym typeface="Garamond"/>
            </a:endParaRPr>
          </a:p>
          <a:p>
            <a:pPr indent="-395224" lvl="0" marL="877824" marR="0" rtl="0" algn="l">
              <a:spcBef>
                <a:spcPts val="600"/>
              </a:spcBef>
              <a:spcAft>
                <a:spcPts val="0"/>
              </a:spcAft>
              <a:buClr>
                <a:schemeClr val="accent1"/>
              </a:buClr>
              <a:buSzPts val="2400"/>
              <a:buFont typeface="Garamond"/>
              <a:buChar char="⦿"/>
            </a:pPr>
            <a:r>
              <a:rPr lang="en-US">
                <a:latin typeface="Garamond"/>
                <a:ea typeface="Garamond"/>
                <a:cs typeface="Garamond"/>
                <a:sym typeface="Garamond"/>
              </a:rPr>
              <a:t>T-</a:t>
            </a:r>
            <a:r>
              <a:rPr i="0" lang="en-US" sz="3000" u="none" cap="none" strike="noStrike">
                <a:solidFill>
                  <a:schemeClr val="lt1"/>
                </a:solidFill>
                <a:latin typeface="Garamond"/>
                <a:ea typeface="Garamond"/>
                <a:cs typeface="Garamond"/>
                <a:sym typeface="Garamond"/>
              </a:rPr>
              <a:t>LSTM</a:t>
            </a:r>
            <a:endParaRPr i="0" sz="3000" u="none" cap="none" strike="noStrike">
              <a:solidFill>
                <a:schemeClr val="lt1"/>
              </a:solidFill>
              <a:latin typeface="Garamond"/>
              <a:ea typeface="Garamond"/>
              <a:cs typeface="Garamond"/>
              <a:sym typeface="Garamond"/>
            </a:endParaRPr>
          </a:p>
        </p:txBody>
      </p:sp>
      <p:sp>
        <p:nvSpPr>
          <p:cNvPr id="182" name="Google Shape;182;p23"/>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83" name="Google Shape;183;p23"/>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cxnSp>
        <p:nvCxnSpPr>
          <p:cNvPr id="184" name="Google Shape;184;p23"/>
          <p:cNvCxnSpPr/>
          <p:nvPr/>
        </p:nvCxnSpPr>
        <p:spPr>
          <a:xfrm>
            <a:off x="10840425" y="1985500"/>
            <a:ext cx="1095600" cy="109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Performance Analysis</a:t>
            </a:r>
            <a:endParaRPr i="0" sz="4600" u="none" cap="none" strike="noStrike">
              <a:solidFill>
                <a:schemeClr val="lt1"/>
              </a:solidFill>
              <a:latin typeface="Garamond"/>
              <a:ea typeface="Garamond"/>
              <a:cs typeface="Garamond"/>
              <a:sym typeface="Garamond"/>
            </a:endParaRPr>
          </a:p>
        </p:txBody>
      </p:sp>
      <p:sp>
        <p:nvSpPr>
          <p:cNvPr id="190" name="Google Shape;190;p24"/>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Garamond"/>
                <a:ea typeface="Garamond"/>
                <a:cs typeface="Garamond"/>
                <a:sym typeface="Garamond"/>
              </a:rPr>
              <a:t>11/15/2017</a:t>
            </a:r>
            <a:endParaRPr sz="1000">
              <a:solidFill>
                <a:srgbClr val="9A9997"/>
              </a:solidFill>
              <a:latin typeface="Garamond"/>
              <a:ea typeface="Garamond"/>
              <a:cs typeface="Garamond"/>
              <a:sym typeface="Garamond"/>
            </a:endParaRPr>
          </a:p>
        </p:txBody>
      </p:sp>
      <p:sp>
        <p:nvSpPr>
          <p:cNvPr id="191" name="Google Shape;191;p24"/>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Garamond"/>
                <a:ea typeface="Garamond"/>
                <a:cs typeface="Garamond"/>
                <a:sym typeface="Garamond"/>
              </a:rPr>
              <a:t>‹#›</a:t>
            </a:fld>
            <a:endParaRPr sz="1000">
              <a:solidFill>
                <a:srgbClr val="9A9997"/>
              </a:solidFill>
              <a:latin typeface="Garamond"/>
              <a:ea typeface="Garamond"/>
              <a:cs typeface="Garamond"/>
              <a:sym typeface="Garamond"/>
            </a:endParaRPr>
          </a:p>
        </p:txBody>
      </p:sp>
      <p:sp>
        <p:nvSpPr>
          <p:cNvPr id="192" name="Google Shape;192;p24"/>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Metrics used</a:t>
            </a:r>
            <a:endParaRPr>
              <a:latin typeface="Garamond"/>
              <a:ea typeface="Garamond"/>
              <a:cs typeface="Garamond"/>
              <a:sym typeface="Garamond"/>
            </a:endParaRPr>
          </a:p>
          <a:p>
            <a:pPr indent="-277876" lvl="1" marL="722376" marR="0" rtl="0" algn="l">
              <a:spcBef>
                <a:spcPts val="520"/>
              </a:spcBef>
              <a:spcAft>
                <a:spcPts val="0"/>
              </a:spcAft>
              <a:buClr>
                <a:schemeClr val="accent1"/>
              </a:buClr>
              <a:buSzPts val="2340"/>
              <a:buFont typeface="Garamond"/>
              <a:buChar char="●"/>
            </a:pPr>
            <a:r>
              <a:rPr i="0" lang="en-US" sz="2600" u="none" cap="none" strike="noStrike">
                <a:solidFill>
                  <a:schemeClr val="lt1"/>
                </a:solidFill>
                <a:latin typeface="Garamond"/>
                <a:ea typeface="Garamond"/>
                <a:cs typeface="Garamond"/>
                <a:sym typeface="Garamond"/>
              </a:rPr>
              <a:t>mAUC (area under ROC curve) for classification problem</a:t>
            </a:r>
            <a:endParaRPr>
              <a:latin typeface="Garamond"/>
              <a:ea typeface="Garamond"/>
              <a:cs typeface="Garamond"/>
              <a:sym typeface="Garamond"/>
            </a:endParaRPr>
          </a:p>
          <a:p>
            <a:pPr indent="-277876" lvl="1" marL="722376" marR="0" rtl="0" algn="l">
              <a:spcBef>
                <a:spcPts val="520"/>
              </a:spcBef>
              <a:spcAft>
                <a:spcPts val="0"/>
              </a:spcAft>
              <a:buClr>
                <a:schemeClr val="accent1"/>
              </a:buClr>
              <a:buSzPts val="2340"/>
              <a:buFont typeface="Garamond"/>
              <a:buChar char="●"/>
            </a:pPr>
            <a:r>
              <a:rPr i="0" lang="en-US" sz="2600" u="none" cap="none" strike="noStrike">
                <a:solidFill>
                  <a:schemeClr val="lt1"/>
                </a:solidFill>
                <a:latin typeface="Garamond"/>
                <a:ea typeface="Garamond"/>
                <a:cs typeface="Garamond"/>
                <a:sym typeface="Garamond"/>
              </a:rPr>
              <a:t>MAE for regression problems</a:t>
            </a:r>
            <a:endParaRPr i="0" sz="2600" u="none" cap="none" strike="noStrike">
              <a:solidFill>
                <a:schemeClr val="lt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SV</a:t>
            </a:r>
            <a:r>
              <a:rPr i="0" lang="en-US" sz="4600" u="none" cap="none" strike="noStrike">
                <a:solidFill>
                  <a:schemeClr val="lt1"/>
                </a:solidFill>
                <a:latin typeface="Garamond"/>
                <a:ea typeface="Garamond"/>
                <a:cs typeface="Garamond"/>
                <a:sym typeface="Garamond"/>
              </a:rPr>
              <a:t>M</a:t>
            </a:r>
            <a:endParaRPr i="0" sz="4600" u="none" cap="none" strike="noStrike">
              <a:solidFill>
                <a:schemeClr val="lt1"/>
              </a:solidFill>
              <a:latin typeface="Garamond"/>
              <a:ea typeface="Garamond"/>
              <a:cs typeface="Garamond"/>
              <a:sym typeface="Garamond"/>
            </a:endParaRPr>
          </a:p>
        </p:txBody>
      </p:sp>
      <p:sp>
        <p:nvSpPr>
          <p:cNvPr id="198" name="Google Shape;198;p25"/>
          <p:cNvSpPr txBox="1"/>
          <p:nvPr>
            <p:ph idx="1" type="body"/>
          </p:nvPr>
        </p:nvSpPr>
        <p:spPr>
          <a:xfrm>
            <a:off x="457200" y="1600200"/>
            <a:ext cx="7467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latin typeface="Garamond"/>
                <a:ea typeface="Garamond"/>
                <a:cs typeface="Garamond"/>
                <a:sym typeface="Garamond"/>
              </a:rPr>
              <a:t>General Strategy</a:t>
            </a:r>
            <a:endParaRPr>
              <a:latin typeface="Garamond"/>
              <a:ea typeface="Garamond"/>
              <a:cs typeface="Garamond"/>
              <a:sym typeface="Garamond"/>
            </a:endParaRPr>
          </a:p>
          <a:p>
            <a:pPr indent="0" lvl="0" marL="0" rtl="0">
              <a:spcBef>
                <a:spcPts val="600"/>
              </a:spcBef>
              <a:spcAft>
                <a:spcPts val="0"/>
              </a:spcAft>
              <a:buClr>
                <a:schemeClr val="dk1"/>
              </a:buClr>
              <a:buSzPts val="1100"/>
              <a:buFont typeface="Arial"/>
              <a:buNone/>
            </a:pPr>
            <a:r>
              <a:rPr lang="en-US">
                <a:latin typeface="Garamond"/>
                <a:ea typeface="Garamond"/>
                <a:cs typeface="Garamond"/>
                <a:sym typeface="Garamond"/>
              </a:rPr>
              <a:t>We will use the Support Vector Regression (SVR) to predict the 3 continuous variables and use Support Vector Classification(SVC) and predicted continuous variables from previous SVR to predict the one categorical variables. </a:t>
            </a:r>
            <a:endParaRPr>
              <a:latin typeface="Garamond"/>
              <a:ea typeface="Garamond"/>
              <a:cs typeface="Garamond"/>
              <a:sym typeface="Garamond"/>
            </a:endParaRPr>
          </a:p>
        </p:txBody>
      </p:sp>
      <p:sp>
        <p:nvSpPr>
          <p:cNvPr id="199" name="Google Shape;199;p25"/>
          <p:cNvSpPr txBox="1"/>
          <p:nvPr>
            <p:ph idx="10" type="dt"/>
          </p:nvPr>
        </p:nvSpPr>
        <p:spPr>
          <a:xfrm>
            <a:off x="457200" y="6422064"/>
            <a:ext cx="2133600" cy="365100"/>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200" name="Google Shape;200;p25"/>
          <p:cNvSpPr txBox="1"/>
          <p:nvPr>
            <p:ph idx="12" type="sldNum"/>
          </p:nvPr>
        </p:nvSpPr>
        <p:spPr>
          <a:xfrm>
            <a:off x="8153400" y="6422064"/>
            <a:ext cx="762000" cy="365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SVM (Cont</a:t>
            </a:r>
            <a:r>
              <a:rPr lang="en-US">
                <a:latin typeface="Garamond"/>
                <a:ea typeface="Garamond"/>
                <a:cs typeface="Garamond"/>
                <a:sym typeface="Garamond"/>
              </a:rPr>
              <a:t>d</a:t>
            </a:r>
            <a:r>
              <a:rPr i="0" lang="en-US" sz="4600" u="none" cap="none" strike="noStrike">
                <a:solidFill>
                  <a:schemeClr val="lt1"/>
                </a:solidFill>
                <a:latin typeface="Garamond"/>
                <a:ea typeface="Garamond"/>
                <a:cs typeface="Garamond"/>
                <a:sym typeface="Garamond"/>
              </a:rPr>
              <a:t>)</a:t>
            </a:r>
            <a:endParaRPr i="0" sz="4600" u="none" cap="none" strike="noStrike">
              <a:solidFill>
                <a:schemeClr val="lt1"/>
              </a:solidFill>
              <a:latin typeface="Garamond"/>
              <a:ea typeface="Garamond"/>
              <a:cs typeface="Garamond"/>
              <a:sym typeface="Garamond"/>
            </a:endParaRPr>
          </a:p>
        </p:txBody>
      </p:sp>
      <p:sp>
        <p:nvSpPr>
          <p:cNvPr id="206" name="Google Shape;206;p26"/>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chemeClr val="lt1"/>
              </a:buClr>
              <a:buSzPts val="3000"/>
              <a:buFont typeface="Garamond"/>
              <a:buAutoNum type="arabicPeriod"/>
            </a:pPr>
            <a:r>
              <a:rPr lang="en-US">
                <a:latin typeface="Garamond"/>
                <a:ea typeface="Garamond"/>
                <a:cs typeface="Garamond"/>
                <a:sym typeface="Garamond"/>
              </a:rPr>
              <a:t>To transform this time series prediction into a regular supervised learning., we ordered the input samples and output with patient id (PTID_KEY) as before, then we took cross-product of these two csv based on the same PTID_KEY.</a:t>
            </a:r>
            <a:endParaRPr>
              <a:latin typeface="Garamond"/>
              <a:ea typeface="Garamond"/>
              <a:cs typeface="Garamond"/>
              <a:sym typeface="Garamond"/>
            </a:endParaRPr>
          </a:p>
          <a:p>
            <a:pPr indent="-381000" lvl="0" marL="457200" marR="0" rtl="0" algn="l">
              <a:spcBef>
                <a:spcPts val="0"/>
              </a:spcBef>
              <a:spcAft>
                <a:spcPts val="0"/>
              </a:spcAft>
              <a:buSzPts val="2400"/>
              <a:buFont typeface="Garamond"/>
              <a:buAutoNum type="arabicPeriod"/>
            </a:pPr>
            <a:r>
              <a:rPr lang="en-US">
                <a:latin typeface="Garamond"/>
                <a:ea typeface="Garamond"/>
                <a:cs typeface="Garamond"/>
                <a:sym typeface="Garamond"/>
              </a:rPr>
              <a:t>Cross-product graph goes here</a:t>
            </a:r>
            <a:endParaRPr>
              <a:latin typeface="Garamond"/>
              <a:ea typeface="Garamond"/>
              <a:cs typeface="Garamond"/>
              <a:sym typeface="Garamond"/>
            </a:endParaRPr>
          </a:p>
        </p:txBody>
      </p:sp>
      <p:sp>
        <p:nvSpPr>
          <p:cNvPr id="207" name="Google Shape;207;p26"/>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208" name="Google Shape;208;p26"/>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SVM (Contd)</a:t>
            </a:r>
            <a:endParaRPr/>
          </a:p>
        </p:txBody>
      </p:sp>
      <p:sp>
        <p:nvSpPr>
          <p:cNvPr id="215" name="Google Shape;215;p27"/>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rPr lang="en-US">
                <a:latin typeface="Garamond"/>
                <a:ea typeface="Garamond"/>
                <a:cs typeface="Garamond"/>
                <a:sym typeface="Garamond"/>
              </a:rPr>
              <a:t>2. For each of the input sample, we added a feature T(time interval of the input and the output), which is the Date in output minus ExamDate in input with unit of month.</a:t>
            </a:r>
            <a:endParaRPr>
              <a:latin typeface="Garamond"/>
              <a:ea typeface="Garamond"/>
              <a:cs typeface="Garamond"/>
              <a:sym typeface="Garamond"/>
            </a:endParaRPr>
          </a:p>
          <a:p>
            <a:pPr indent="-242823" lvl="0" marL="420624">
              <a:spcBef>
                <a:spcPts val="600"/>
              </a:spcBef>
              <a:spcAft>
                <a:spcPts val="0"/>
              </a:spcAft>
              <a:buNone/>
            </a:pPr>
            <a:r>
              <a:rPr lang="en-US">
                <a:latin typeface="Garamond"/>
                <a:ea typeface="Garamond"/>
                <a:cs typeface="Garamond"/>
                <a:sym typeface="Garamond"/>
              </a:rPr>
              <a:t>Example:</a:t>
            </a:r>
            <a:endParaRPr>
              <a:latin typeface="Garamond"/>
              <a:ea typeface="Garamond"/>
              <a:cs typeface="Garamond"/>
              <a:sym typeface="Garamond"/>
            </a:endParaRPr>
          </a:p>
          <a:p>
            <a:pPr indent="-242823" lvl="0" marL="420624">
              <a:spcBef>
                <a:spcPts val="600"/>
              </a:spcBef>
              <a:spcAft>
                <a:spcPts val="0"/>
              </a:spcAft>
              <a:buNone/>
            </a:pPr>
            <a:r>
              <a:t/>
            </a:r>
            <a:endParaRPr>
              <a:latin typeface="Garamond"/>
              <a:ea typeface="Garamond"/>
              <a:cs typeface="Garamond"/>
              <a:sym typeface="Garamond"/>
            </a:endParaRPr>
          </a:p>
          <a:p>
            <a:pPr indent="-242823" lvl="0" marL="420624">
              <a:spcBef>
                <a:spcPts val="600"/>
              </a:spcBef>
              <a:spcAft>
                <a:spcPts val="0"/>
              </a:spcAft>
              <a:buNone/>
            </a:pPr>
            <a:r>
              <a:t/>
            </a:r>
            <a:endParaRPr>
              <a:latin typeface="Garamond"/>
              <a:ea typeface="Garamond"/>
              <a:cs typeface="Garamond"/>
              <a:sym typeface="Garamond"/>
            </a:endParaRPr>
          </a:p>
        </p:txBody>
      </p:sp>
      <p:sp>
        <p:nvSpPr>
          <p:cNvPr id="216" name="Google Shape;216;p27"/>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SVM (Contd)</a:t>
            </a:r>
            <a:endParaRPr/>
          </a:p>
        </p:txBody>
      </p:sp>
      <p:sp>
        <p:nvSpPr>
          <p:cNvPr id="223" name="Google Shape;223;p28"/>
          <p:cNvSpPr txBox="1"/>
          <p:nvPr>
            <p:ph idx="1" type="body"/>
          </p:nvPr>
        </p:nvSpPr>
        <p:spPr>
          <a:xfrm>
            <a:off x="457200" y="1417650"/>
            <a:ext cx="7467600" cy="4526100"/>
          </a:xfrm>
          <a:prstGeom prst="rect">
            <a:avLst/>
          </a:prstGeom>
        </p:spPr>
        <p:txBody>
          <a:bodyPr anchorCtr="0" anchor="t" bIns="91425" lIns="91425" spcFirstLastPara="1" rIns="91425" wrap="square" tIns="91425">
            <a:noAutofit/>
          </a:bodyPr>
          <a:lstStyle/>
          <a:p>
            <a:pPr indent="-242823" lvl="0" marL="420624" rtl="0">
              <a:spcBef>
                <a:spcPts val="600"/>
              </a:spcBef>
              <a:spcAft>
                <a:spcPts val="0"/>
              </a:spcAft>
              <a:buNone/>
            </a:pPr>
            <a:r>
              <a:rPr lang="en-US">
                <a:latin typeface="Garamond"/>
                <a:ea typeface="Garamond"/>
                <a:cs typeface="Garamond"/>
                <a:sym typeface="Garamond"/>
              </a:rPr>
              <a:t>3.Once we get 3 continuous variables (ADAS13,  Ventricles_Norm,  MMSE) from Support Vector Regression from above section, we can use these 3 variables as 3 features, along with other 7 selected feature, to generate new input data to predict the categorical variable using Support Vector Classification.</a:t>
            </a:r>
            <a:endParaRPr>
              <a:latin typeface="Garamond"/>
              <a:ea typeface="Garamond"/>
              <a:cs typeface="Garamond"/>
              <a:sym typeface="Garamond"/>
            </a:endParaRPr>
          </a:p>
          <a:p>
            <a:pPr indent="-242823" lvl="0" marL="420624" rtl="0">
              <a:spcBef>
                <a:spcPts val="600"/>
              </a:spcBef>
              <a:spcAft>
                <a:spcPts val="0"/>
              </a:spcAft>
              <a:buNone/>
            </a:pPr>
            <a:r>
              <a:t/>
            </a:r>
            <a:endParaRPr>
              <a:latin typeface="Garamond"/>
              <a:ea typeface="Garamond"/>
              <a:cs typeface="Garamond"/>
              <a:sym typeface="Garamond"/>
            </a:endParaRPr>
          </a:p>
          <a:p>
            <a:pPr indent="-242823" lvl="0" marL="420624" rtl="0">
              <a:spcBef>
                <a:spcPts val="600"/>
              </a:spcBef>
              <a:spcAft>
                <a:spcPts val="0"/>
              </a:spcAft>
              <a:buNone/>
            </a:pPr>
            <a:r>
              <a:t/>
            </a:r>
            <a:endParaRPr>
              <a:latin typeface="Garamond"/>
              <a:ea typeface="Garamond"/>
              <a:cs typeface="Garamond"/>
              <a:sym typeface="Garamond"/>
            </a:endParaRPr>
          </a:p>
        </p:txBody>
      </p:sp>
      <p:sp>
        <p:nvSpPr>
          <p:cNvPr id="224" name="Google Shape;224;p28"/>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Why LSTM: </a:t>
            </a:r>
            <a:r>
              <a:rPr lang="en-US">
                <a:latin typeface="Garamond"/>
                <a:ea typeface="Garamond"/>
                <a:cs typeface="Garamond"/>
                <a:sym typeface="Garamond"/>
              </a:rPr>
              <a:t>Time-series data</a:t>
            </a:r>
            <a:endParaRPr>
              <a:latin typeface="Garamond"/>
              <a:ea typeface="Garamond"/>
              <a:cs typeface="Garamond"/>
              <a:sym typeface="Garamond"/>
            </a:endParaRPr>
          </a:p>
        </p:txBody>
      </p:sp>
      <p:sp>
        <p:nvSpPr>
          <p:cNvPr id="231" name="Google Shape;231;p29"/>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US">
                <a:latin typeface="Garamond"/>
                <a:ea typeface="Garamond"/>
                <a:cs typeface="Garamond"/>
                <a:sym typeface="Garamond"/>
              </a:rPr>
              <a:t>1. The time-series nature of the data.</a:t>
            </a:r>
            <a:endParaRPr>
              <a:latin typeface="Garamond"/>
              <a:ea typeface="Garamond"/>
              <a:cs typeface="Garamond"/>
              <a:sym typeface="Garamond"/>
            </a:endParaRPr>
          </a:p>
          <a:p>
            <a:pPr indent="0" lvl="0" marL="0" rtl="0">
              <a:spcBef>
                <a:spcPts val="600"/>
              </a:spcBef>
              <a:spcAft>
                <a:spcPts val="0"/>
              </a:spcAft>
              <a:buNone/>
            </a:pPr>
            <a:r>
              <a:rPr lang="en-US">
                <a:latin typeface="Garamond"/>
                <a:ea typeface="Garamond"/>
                <a:cs typeface="Garamond"/>
                <a:sym typeface="Garamond"/>
              </a:rPr>
              <a:t>2. Leads to the use of LSTM</a:t>
            </a:r>
            <a:endParaRPr>
              <a:latin typeface="Garamond"/>
              <a:ea typeface="Garamond"/>
              <a:cs typeface="Garamond"/>
              <a:sym typeface="Garamond"/>
            </a:endParaRPr>
          </a:p>
          <a:p>
            <a:pPr indent="0" lvl="0" marL="0" rtl="0">
              <a:spcBef>
                <a:spcPts val="600"/>
              </a:spcBef>
              <a:spcAft>
                <a:spcPts val="0"/>
              </a:spcAft>
              <a:buNone/>
            </a:pPr>
            <a:r>
              <a:t/>
            </a:r>
            <a:endParaRPr>
              <a:latin typeface="Garamond"/>
              <a:ea typeface="Garamond"/>
              <a:cs typeface="Garamond"/>
              <a:sym typeface="Garamond"/>
            </a:endParaRPr>
          </a:p>
        </p:txBody>
      </p:sp>
      <p:sp>
        <p:nvSpPr>
          <p:cNvPr id="232" name="Google Shape;232;p29"/>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LSTM idea</a:t>
            </a:r>
            <a:endParaRPr>
              <a:latin typeface="Garamond"/>
              <a:ea typeface="Garamond"/>
              <a:cs typeface="Garamond"/>
              <a:sym typeface="Garamond"/>
            </a:endParaRPr>
          </a:p>
        </p:txBody>
      </p:sp>
      <p:sp>
        <p:nvSpPr>
          <p:cNvPr id="239" name="Google Shape;239;p30"/>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US" sz="2400">
                <a:latin typeface="Garamond"/>
                <a:ea typeface="Garamond"/>
                <a:cs typeface="Garamond"/>
                <a:sym typeface="Garamond"/>
              </a:rPr>
              <a:t>For a many-to-one LSTM model, the input is shaped into the [samples, timesteps, features] in the Keras context. The idea is that every patient correspond to a datapoint, the visits of the patient correspond to the timesteps in this datapoint. In this way, we can feed the medical records into LSTM network. However, our unorganized input data and output data have many problems that make it difficult to fit into traditional LSTM model. Unroll the LSTM and the problems are explained as below.</a:t>
            </a:r>
            <a:endParaRPr sz="2400">
              <a:latin typeface="Garamond"/>
              <a:ea typeface="Garamond"/>
              <a:cs typeface="Garamond"/>
              <a:sym typeface="Garamond"/>
            </a:endParaRPr>
          </a:p>
        </p:txBody>
      </p:sp>
      <p:sp>
        <p:nvSpPr>
          <p:cNvPr id="240" name="Google Shape;240;p30"/>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LSTM network unrolled</a:t>
            </a:r>
            <a:endParaRPr>
              <a:latin typeface="Garamond"/>
              <a:ea typeface="Garamond"/>
              <a:cs typeface="Garamond"/>
              <a:sym typeface="Garamond"/>
            </a:endParaRPr>
          </a:p>
        </p:txBody>
      </p:sp>
      <p:sp>
        <p:nvSpPr>
          <p:cNvPr id="247" name="Google Shape;247;p31"/>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0" lvl="0" marL="4749800">
              <a:spcBef>
                <a:spcPts val="600"/>
              </a:spcBef>
              <a:spcAft>
                <a:spcPts val="0"/>
              </a:spcAft>
              <a:buClr>
                <a:schemeClr val="dk1"/>
              </a:buClr>
              <a:buSzPts val="1100"/>
              <a:buFont typeface="Arial"/>
              <a:buNone/>
            </a:pPr>
            <a:r>
              <a:rPr lang="en-US" sz="2400">
                <a:latin typeface="Garamond"/>
                <a:ea typeface="Garamond"/>
                <a:cs typeface="Garamond"/>
                <a:sym typeface="Garamond"/>
              </a:rPr>
              <a:t>What we want:</a:t>
            </a:r>
            <a:br>
              <a:rPr lang="en-US" sz="2000">
                <a:latin typeface="Garamond"/>
                <a:ea typeface="Garamond"/>
                <a:cs typeface="Garamond"/>
                <a:sym typeface="Garamond"/>
              </a:rPr>
            </a:br>
            <a:r>
              <a:rPr lang="en-US" sz="2000">
                <a:latin typeface="Garamond"/>
                <a:ea typeface="Garamond"/>
                <a:cs typeface="Garamond"/>
                <a:sym typeface="Garamond"/>
              </a:rPr>
              <a:t>Each patient stands for a datapoint. The total visits of a patients are the total timesteps of this datapoint. As shown on the left, for patient with PTID_key 564,  there are 4 visits, which means 4 timesteps in this datapoint</a:t>
            </a:r>
            <a:endParaRPr sz="2000"/>
          </a:p>
        </p:txBody>
      </p:sp>
      <p:sp>
        <p:nvSpPr>
          <p:cNvPr id="248" name="Google Shape;248;p31"/>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49" name="Google Shape;249;p31"/>
          <p:cNvPicPr preferRelativeResize="0"/>
          <p:nvPr/>
        </p:nvPicPr>
        <p:blipFill>
          <a:blip r:embed="rId3">
            <a:alphaModFix/>
          </a:blip>
          <a:stretch>
            <a:fillRect/>
          </a:stretch>
        </p:blipFill>
        <p:spPr>
          <a:xfrm>
            <a:off x="1107650" y="1508900"/>
            <a:ext cx="3631255" cy="452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sng" cap="none" strike="noStrike">
                <a:solidFill>
                  <a:schemeClr val="lt1"/>
                </a:solidFill>
                <a:latin typeface="Garamond"/>
                <a:ea typeface="Garamond"/>
                <a:cs typeface="Garamond"/>
                <a:sym typeface="Garamond"/>
              </a:rPr>
              <a:t>The Problem</a:t>
            </a:r>
            <a:endParaRPr i="0" sz="4600" u="sng" cap="none" strike="noStrike">
              <a:solidFill>
                <a:schemeClr val="lt1"/>
              </a:solidFill>
              <a:latin typeface="Garamond"/>
              <a:ea typeface="Garamond"/>
              <a:cs typeface="Garamond"/>
              <a:sym typeface="Garamond"/>
            </a:endParaRPr>
          </a:p>
        </p:txBody>
      </p:sp>
      <p:sp>
        <p:nvSpPr>
          <p:cNvPr id="103" name="Google Shape;103;p14"/>
          <p:cNvSpPr txBox="1"/>
          <p:nvPr>
            <p:ph idx="1" type="body"/>
          </p:nvPr>
        </p:nvSpPr>
        <p:spPr>
          <a:xfrm>
            <a:off x="457200" y="1600200"/>
            <a:ext cx="7620000" cy="4525963"/>
          </a:xfrm>
          <a:prstGeom prst="rect">
            <a:avLst/>
          </a:prstGeom>
          <a:noFill/>
          <a:ln>
            <a:noFill/>
          </a:ln>
        </p:spPr>
        <p:txBody>
          <a:bodyPr anchorCtr="0" anchor="t" bIns="45700" lIns="91425" spcFirstLastPara="1" rIns="91425" wrap="square" tIns="45700">
            <a:noAutofit/>
          </a:bodyPr>
          <a:lstStyle/>
          <a:p>
            <a:pPr indent="-395224" lvl="0" marL="420624" marR="0" rtl="0" algn="l">
              <a:lnSpc>
                <a:spcPct val="90000"/>
              </a:lnSpc>
              <a:spcBef>
                <a:spcPts val="0"/>
              </a:spcBef>
              <a:spcAft>
                <a:spcPts val="0"/>
              </a:spcAft>
              <a:buClr>
                <a:schemeClr val="accent1"/>
              </a:buClr>
              <a:buSzPts val="2240"/>
              <a:buFont typeface="Garamond"/>
              <a:buChar char="⦿"/>
            </a:pPr>
            <a:r>
              <a:rPr i="0" lang="en-US" sz="2800" u="none" cap="none" strike="noStrike">
                <a:solidFill>
                  <a:schemeClr val="lt1"/>
                </a:solidFill>
                <a:latin typeface="Garamond"/>
                <a:ea typeface="Garamond"/>
                <a:cs typeface="Garamond"/>
                <a:sym typeface="Garamond"/>
              </a:rPr>
              <a:t>TADPOLE: The Alzheimer's Disease Prediction Of Longitudinal Evolution</a:t>
            </a:r>
            <a:endParaRPr>
              <a:latin typeface="Garamond"/>
              <a:ea typeface="Garamond"/>
              <a:cs typeface="Garamond"/>
              <a:sym typeface="Garamond"/>
            </a:endParaRPr>
          </a:p>
          <a:p>
            <a:pPr indent="-395224" lvl="0" marL="420624" marR="0" rtl="0" algn="l">
              <a:lnSpc>
                <a:spcPct val="90000"/>
              </a:lnSpc>
              <a:spcBef>
                <a:spcPts val="560"/>
              </a:spcBef>
              <a:spcAft>
                <a:spcPts val="0"/>
              </a:spcAft>
              <a:buClr>
                <a:schemeClr val="accent1"/>
              </a:buClr>
              <a:buSzPts val="2240"/>
              <a:buFont typeface="Garamond"/>
              <a:buChar char="⦿"/>
            </a:pPr>
            <a:r>
              <a:rPr i="0" lang="en-US" sz="2800" u="none" cap="none" strike="noStrike">
                <a:solidFill>
                  <a:schemeClr val="lt1"/>
                </a:solidFill>
                <a:latin typeface="Garamond"/>
                <a:ea typeface="Garamond"/>
                <a:cs typeface="Garamond"/>
                <a:sym typeface="Garamond"/>
              </a:rPr>
              <a:t>Prediction of clinically relevant variables</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MMSE</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ADAS13</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Head-size normalized ventrical volume</a:t>
            </a:r>
            <a:endParaRPr>
              <a:latin typeface="Garamond"/>
              <a:ea typeface="Garamond"/>
              <a:cs typeface="Garamond"/>
              <a:sym typeface="Garamond"/>
            </a:endParaRPr>
          </a:p>
          <a:p>
            <a:pPr indent="-395224" lvl="0" marL="420624" marR="0" rtl="0" algn="l">
              <a:lnSpc>
                <a:spcPct val="90000"/>
              </a:lnSpc>
              <a:spcBef>
                <a:spcPts val="560"/>
              </a:spcBef>
              <a:spcAft>
                <a:spcPts val="0"/>
              </a:spcAft>
              <a:buClr>
                <a:schemeClr val="accent1"/>
              </a:buClr>
              <a:buSzPts val="2240"/>
              <a:buFont typeface="Garamond"/>
              <a:buChar char="⦿"/>
            </a:pPr>
            <a:r>
              <a:rPr i="0" lang="en-US" sz="2800" u="none" cap="none" strike="noStrike">
                <a:solidFill>
                  <a:schemeClr val="lt1"/>
                </a:solidFill>
                <a:latin typeface="Garamond"/>
                <a:ea typeface="Garamond"/>
                <a:cs typeface="Garamond"/>
                <a:sym typeface="Garamond"/>
              </a:rPr>
              <a:t>Final prediction to classify the patient as</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Healthy</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MCI (mild cognitive impairment)</a:t>
            </a:r>
            <a:endParaRPr>
              <a:latin typeface="Garamond"/>
              <a:ea typeface="Garamond"/>
              <a:cs typeface="Garamond"/>
              <a:sym typeface="Garamond"/>
            </a:endParaRPr>
          </a:p>
          <a:p>
            <a:pPr indent="-277876" lvl="1" marL="722376" marR="0" rtl="0" algn="l">
              <a:lnSpc>
                <a:spcPct val="90000"/>
              </a:lnSpc>
              <a:spcBef>
                <a:spcPts val="480"/>
              </a:spcBef>
              <a:spcAft>
                <a:spcPts val="0"/>
              </a:spcAft>
              <a:buClr>
                <a:schemeClr val="accent1"/>
              </a:buClr>
              <a:buSzPts val="2160"/>
              <a:buFont typeface="Garamond"/>
              <a:buChar char="●"/>
            </a:pPr>
            <a:r>
              <a:rPr i="0" lang="en-US" sz="2400" u="none" cap="none" strike="noStrike">
                <a:solidFill>
                  <a:schemeClr val="lt1"/>
                </a:solidFill>
                <a:latin typeface="Garamond"/>
                <a:ea typeface="Garamond"/>
                <a:cs typeface="Garamond"/>
                <a:sym typeface="Garamond"/>
              </a:rPr>
              <a:t>AD diagnosed</a:t>
            </a:r>
            <a:endParaRPr i="0" sz="2400" u="none" cap="none" strike="noStrike">
              <a:solidFill>
                <a:schemeClr val="lt1"/>
              </a:solidFill>
              <a:latin typeface="Garamond"/>
              <a:ea typeface="Garamond"/>
              <a:cs typeface="Garamond"/>
              <a:sym typeface="Garamond"/>
            </a:endParaRPr>
          </a:p>
          <a:p>
            <a:pPr indent="-242823" lvl="0" marL="420624" marR="0" rtl="0" algn="l">
              <a:lnSpc>
                <a:spcPct val="90000"/>
              </a:lnSpc>
              <a:spcBef>
                <a:spcPts val="600"/>
              </a:spcBef>
              <a:spcAft>
                <a:spcPts val="0"/>
              </a:spcAft>
              <a:buClr>
                <a:schemeClr val="accent1"/>
              </a:buClr>
              <a:buSzPts val="2400"/>
              <a:buFont typeface="Noto Sans Symbols"/>
              <a:buNone/>
            </a:pPr>
            <a:r>
              <a:t/>
            </a:r>
            <a:endParaRPr i="0" sz="3000" u="none" cap="none" strike="noStrike">
              <a:solidFill>
                <a:schemeClr val="lt1"/>
              </a:solidFill>
              <a:latin typeface="Garamond"/>
              <a:ea typeface="Garamond"/>
              <a:cs typeface="Garamond"/>
              <a:sym typeface="Garamond"/>
            </a:endParaRPr>
          </a:p>
        </p:txBody>
      </p:sp>
      <p:sp>
        <p:nvSpPr>
          <p:cNvPr id="104" name="Google Shape;104;p14"/>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11/15/2017</a:t>
            </a:r>
            <a:endParaRPr sz="1000">
              <a:solidFill>
                <a:schemeClr val="lt1"/>
              </a:solidFill>
              <a:latin typeface="Arial"/>
              <a:ea typeface="Arial"/>
              <a:cs typeface="Arial"/>
              <a:sym typeface="Arial"/>
            </a:endParaRPr>
          </a:p>
        </p:txBody>
      </p:sp>
      <p:sp>
        <p:nvSpPr>
          <p:cNvPr id="105" name="Google Shape;105;p14"/>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LSTM dilemma</a:t>
            </a:r>
            <a:endParaRPr>
              <a:latin typeface="Garamond"/>
              <a:ea typeface="Garamond"/>
              <a:cs typeface="Garamond"/>
              <a:sym typeface="Garamond"/>
            </a:endParaRPr>
          </a:p>
        </p:txBody>
      </p:sp>
      <p:sp>
        <p:nvSpPr>
          <p:cNvPr id="256" name="Google Shape;256;p32"/>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t/>
            </a:r>
            <a:endParaRPr sz="1800">
              <a:latin typeface="Garamond"/>
              <a:ea typeface="Garamond"/>
              <a:cs typeface="Garamond"/>
              <a:sym typeface="Garamond"/>
            </a:endParaRPr>
          </a:p>
          <a:p>
            <a:pPr indent="0" lvl="0" marL="177800">
              <a:spcBef>
                <a:spcPts val="600"/>
              </a:spcBef>
              <a:spcAft>
                <a:spcPts val="0"/>
              </a:spcAft>
              <a:buNone/>
            </a:pPr>
            <a:r>
              <a:rPr lang="en-US" sz="2400">
                <a:latin typeface="Garamond"/>
                <a:ea typeface="Garamond"/>
                <a:cs typeface="Garamond"/>
                <a:sym typeface="Garamond"/>
              </a:rPr>
              <a:t>The problems: </a:t>
            </a:r>
            <a:br>
              <a:rPr lang="en-US" sz="1800">
                <a:latin typeface="Garamond"/>
                <a:ea typeface="Garamond"/>
                <a:cs typeface="Garamond"/>
                <a:sym typeface="Garamond"/>
              </a:rPr>
            </a:br>
            <a:r>
              <a:rPr b="1" lang="en-US" sz="2000">
                <a:latin typeface="Garamond"/>
                <a:ea typeface="Garamond"/>
                <a:cs typeface="Garamond"/>
                <a:sym typeface="Garamond"/>
              </a:rPr>
              <a:t>P1</a:t>
            </a:r>
            <a:r>
              <a:rPr lang="en-US" sz="2000">
                <a:latin typeface="Garamond"/>
                <a:ea typeface="Garamond"/>
                <a:cs typeface="Garamond"/>
                <a:sym typeface="Garamond"/>
              </a:rPr>
              <a:t>. the time interval between two visit is different, which is against the uniform and regular sampling rate in the LSTM model. (time of irregularities problem)</a:t>
            </a:r>
            <a:br>
              <a:rPr lang="en-US" sz="2000">
                <a:latin typeface="Garamond"/>
                <a:ea typeface="Garamond"/>
                <a:cs typeface="Garamond"/>
                <a:sym typeface="Garamond"/>
              </a:rPr>
            </a:br>
            <a:r>
              <a:rPr b="1" lang="en-US" sz="2000">
                <a:latin typeface="Garamond"/>
                <a:ea typeface="Garamond"/>
                <a:cs typeface="Garamond"/>
                <a:sym typeface="Garamond"/>
              </a:rPr>
              <a:t>P2.</a:t>
            </a:r>
            <a:r>
              <a:rPr lang="en-US" sz="2000">
                <a:latin typeface="Garamond"/>
                <a:ea typeface="Garamond"/>
                <a:cs typeface="Garamond"/>
                <a:sym typeface="Garamond"/>
              </a:rPr>
              <a:t> For a many-to-one model, the output of it should be the output at the last timestep, which should be the output variables at 9/12/2007. However, the output data given is the output at the future time, which is  the health status variables of the patient in 5/16/2010.</a:t>
            </a:r>
            <a:br>
              <a:rPr lang="en-US" sz="2000">
                <a:latin typeface="Garamond"/>
                <a:ea typeface="Garamond"/>
                <a:cs typeface="Garamond"/>
                <a:sym typeface="Garamond"/>
              </a:rPr>
            </a:br>
            <a:r>
              <a:rPr b="1" lang="en-US" sz="2000">
                <a:latin typeface="Garamond"/>
                <a:ea typeface="Garamond"/>
                <a:cs typeface="Garamond"/>
                <a:sym typeface="Garamond"/>
              </a:rPr>
              <a:t>P3. </a:t>
            </a:r>
            <a:r>
              <a:rPr lang="en-US" sz="2000">
                <a:latin typeface="Garamond"/>
                <a:ea typeface="Garamond"/>
                <a:cs typeface="Garamond"/>
                <a:sym typeface="Garamond"/>
              </a:rPr>
              <a:t>Different patients has different number of visits, which means that in the training process, the timesteps in each datapoint is different, which is unacceptable.(various timesteps in datapoints )</a:t>
            </a:r>
            <a:br>
              <a:rPr lang="en-US" sz="2000">
                <a:latin typeface="Garamond"/>
                <a:ea typeface="Garamond"/>
                <a:cs typeface="Garamond"/>
                <a:sym typeface="Garamond"/>
              </a:rPr>
            </a:br>
            <a:br>
              <a:rPr lang="en-US" sz="1800">
                <a:latin typeface="Garamond"/>
                <a:ea typeface="Garamond"/>
                <a:cs typeface="Garamond"/>
                <a:sym typeface="Garamond"/>
              </a:rPr>
            </a:br>
            <a:br>
              <a:rPr lang="en-US" sz="1800">
                <a:latin typeface="Garamond"/>
                <a:ea typeface="Garamond"/>
                <a:cs typeface="Garamond"/>
                <a:sym typeface="Garamond"/>
              </a:rPr>
            </a:br>
            <a:endParaRPr sz="1800">
              <a:latin typeface="Garamond"/>
              <a:ea typeface="Garamond"/>
              <a:cs typeface="Garamond"/>
              <a:sym typeface="Garamond"/>
            </a:endParaRPr>
          </a:p>
        </p:txBody>
      </p:sp>
      <p:sp>
        <p:nvSpPr>
          <p:cNvPr id="257" name="Google Shape;257;p32"/>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How to solve the dilemma</a:t>
            </a:r>
            <a:endParaRPr>
              <a:latin typeface="Garamond"/>
              <a:ea typeface="Garamond"/>
              <a:cs typeface="Garamond"/>
              <a:sym typeface="Garamond"/>
            </a:endParaRPr>
          </a:p>
        </p:txBody>
      </p:sp>
      <p:sp>
        <p:nvSpPr>
          <p:cNvPr id="264" name="Google Shape;264;p33"/>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rtl="0">
              <a:spcBef>
                <a:spcPts val="600"/>
              </a:spcBef>
              <a:spcAft>
                <a:spcPts val="0"/>
              </a:spcAft>
              <a:buNone/>
            </a:pPr>
            <a:r>
              <a:rPr lang="en-US">
                <a:latin typeface="Garamond"/>
                <a:ea typeface="Garamond"/>
                <a:cs typeface="Garamond"/>
                <a:sym typeface="Garamond"/>
              </a:rPr>
              <a:t>1. Hack the data - data-modified LSTM</a:t>
            </a:r>
            <a:endParaRPr>
              <a:latin typeface="Garamond"/>
              <a:ea typeface="Garamond"/>
              <a:cs typeface="Garamond"/>
              <a:sym typeface="Garamond"/>
            </a:endParaRPr>
          </a:p>
          <a:p>
            <a:pPr indent="-242823" lvl="0" marL="420624">
              <a:spcBef>
                <a:spcPts val="600"/>
              </a:spcBef>
              <a:spcAft>
                <a:spcPts val="0"/>
              </a:spcAft>
              <a:buNone/>
            </a:pPr>
            <a:r>
              <a:rPr lang="en-US">
                <a:latin typeface="Garamond"/>
                <a:ea typeface="Garamond"/>
                <a:cs typeface="Garamond"/>
                <a:sym typeface="Garamond"/>
              </a:rPr>
              <a:t>2. Hack the architecture - architecture-modified LSTM</a:t>
            </a:r>
            <a:endParaRPr>
              <a:latin typeface="Garamond"/>
              <a:ea typeface="Garamond"/>
              <a:cs typeface="Garamond"/>
              <a:sym typeface="Garamond"/>
            </a:endParaRPr>
          </a:p>
        </p:txBody>
      </p:sp>
      <p:sp>
        <p:nvSpPr>
          <p:cNvPr id="265" name="Google Shape;265;p33"/>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Data-modified LSTM</a:t>
            </a:r>
            <a:endParaRPr>
              <a:latin typeface="Garamond"/>
              <a:ea typeface="Garamond"/>
              <a:cs typeface="Garamond"/>
              <a:sym typeface="Garamond"/>
            </a:endParaRPr>
          </a:p>
        </p:txBody>
      </p:sp>
      <p:sp>
        <p:nvSpPr>
          <p:cNvPr id="272" name="Google Shape;272;p34"/>
          <p:cNvSpPr txBox="1"/>
          <p:nvPr>
            <p:ph idx="1" type="body"/>
          </p:nvPr>
        </p:nvSpPr>
        <p:spPr>
          <a:xfrm>
            <a:off x="457200" y="1600200"/>
            <a:ext cx="84582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rPr lang="en-US" sz="2400">
                <a:latin typeface="Garamond"/>
                <a:ea typeface="Garamond"/>
                <a:cs typeface="Garamond"/>
                <a:sym typeface="Garamond"/>
              </a:rPr>
              <a:t>How we modify the data</a:t>
            </a:r>
            <a:endParaRPr sz="2400">
              <a:latin typeface="Garamond"/>
              <a:ea typeface="Garamond"/>
              <a:cs typeface="Garamond"/>
              <a:sym typeface="Garamond"/>
            </a:endParaRPr>
          </a:p>
          <a:p>
            <a:pPr indent="-242823" lvl="0" marL="420624">
              <a:spcBef>
                <a:spcPts val="600"/>
              </a:spcBef>
              <a:spcAft>
                <a:spcPts val="0"/>
              </a:spcAft>
              <a:buNone/>
            </a:pPr>
            <a:r>
              <a:rPr lang="en-US" sz="2400">
                <a:latin typeface="Garamond"/>
                <a:ea typeface="Garamond"/>
                <a:cs typeface="Garamond"/>
                <a:sym typeface="Garamond"/>
              </a:rPr>
              <a:t>1. To solve P3: Masking the input with maximum number of visit.</a:t>
            </a:r>
            <a:endParaRPr sz="2400">
              <a:latin typeface="Garamond"/>
              <a:ea typeface="Garamond"/>
              <a:cs typeface="Garamond"/>
              <a:sym typeface="Garamond"/>
            </a:endParaRPr>
          </a:p>
          <a:p>
            <a:pPr indent="-242823" lvl="0" marL="420624" rtl="0">
              <a:spcBef>
                <a:spcPts val="600"/>
              </a:spcBef>
              <a:spcAft>
                <a:spcPts val="0"/>
              </a:spcAft>
              <a:buNone/>
            </a:pPr>
            <a:r>
              <a:rPr lang="en-US" sz="2400">
                <a:latin typeface="Garamond"/>
                <a:ea typeface="Garamond"/>
                <a:cs typeface="Garamond"/>
                <a:sym typeface="Garamond"/>
              </a:rPr>
              <a:t>Screenshot</a:t>
            </a:r>
            <a:endParaRPr sz="2400">
              <a:latin typeface="Garamond"/>
              <a:ea typeface="Garamond"/>
              <a:cs typeface="Garamond"/>
              <a:sym typeface="Garamond"/>
            </a:endParaRPr>
          </a:p>
          <a:p>
            <a:pPr indent="-242823" lvl="0" marL="420624" rtl="0">
              <a:spcBef>
                <a:spcPts val="600"/>
              </a:spcBef>
              <a:spcAft>
                <a:spcPts val="0"/>
              </a:spcAft>
              <a:buNone/>
            </a:pPr>
            <a:r>
              <a:rPr lang="en-US" sz="2400">
                <a:latin typeface="Garamond"/>
                <a:ea typeface="Garamond"/>
                <a:cs typeface="Garamond"/>
                <a:sym typeface="Garamond"/>
              </a:rPr>
              <a:t>2. To solve P2 and P1: To eliminate the time factor in the data. We transformed the time difference between the input data and output result into a feature of input data.</a:t>
            </a:r>
            <a:endParaRPr sz="2400">
              <a:latin typeface="Garamond"/>
              <a:ea typeface="Garamond"/>
              <a:cs typeface="Garamond"/>
              <a:sym typeface="Garamond"/>
            </a:endParaRPr>
          </a:p>
          <a:p>
            <a:pPr indent="-242824" lvl="0" marL="877824">
              <a:spcBef>
                <a:spcPts val="600"/>
              </a:spcBef>
              <a:spcAft>
                <a:spcPts val="0"/>
              </a:spcAft>
              <a:buNone/>
            </a:pPr>
            <a:r>
              <a:rPr lang="en-US" sz="2400">
                <a:latin typeface="Garamond"/>
                <a:ea typeface="Garamond"/>
                <a:cs typeface="Garamond"/>
                <a:sym typeface="Garamond"/>
              </a:rPr>
              <a:t>Screenshot</a:t>
            </a:r>
            <a:br>
              <a:rPr lang="en-US" sz="2400">
                <a:latin typeface="Garamond"/>
                <a:ea typeface="Garamond"/>
                <a:cs typeface="Garamond"/>
                <a:sym typeface="Garamond"/>
              </a:rPr>
            </a:br>
            <a:br>
              <a:rPr lang="en-US" sz="2400">
                <a:latin typeface="Garamond"/>
                <a:ea typeface="Garamond"/>
                <a:cs typeface="Garamond"/>
                <a:sym typeface="Garamond"/>
              </a:rPr>
            </a:br>
            <a:endParaRPr sz="2400">
              <a:latin typeface="Garamond"/>
              <a:ea typeface="Garamond"/>
              <a:cs typeface="Garamond"/>
              <a:sym typeface="Garamond"/>
            </a:endParaRPr>
          </a:p>
        </p:txBody>
      </p:sp>
      <p:sp>
        <p:nvSpPr>
          <p:cNvPr id="273" name="Google Shape;273;p34"/>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latin typeface="Garamond"/>
                <a:ea typeface="Garamond"/>
                <a:cs typeface="Garamond"/>
                <a:sym typeface="Garamond"/>
              </a:rPr>
              <a:t>Data-modified LSTM (Contd)</a:t>
            </a:r>
            <a:endParaRPr>
              <a:latin typeface="Garamond"/>
              <a:ea typeface="Garamond"/>
              <a:cs typeface="Garamond"/>
              <a:sym typeface="Garamond"/>
            </a:endParaRPr>
          </a:p>
        </p:txBody>
      </p:sp>
      <p:sp>
        <p:nvSpPr>
          <p:cNvPr id="280" name="Google Shape;280;p35"/>
          <p:cNvSpPr txBox="1"/>
          <p:nvPr>
            <p:ph idx="1" type="body"/>
          </p:nvPr>
        </p:nvSpPr>
        <p:spPr>
          <a:xfrm>
            <a:off x="457200" y="1600200"/>
            <a:ext cx="8458200" cy="4526100"/>
          </a:xfrm>
          <a:prstGeom prst="rect">
            <a:avLst/>
          </a:prstGeom>
        </p:spPr>
        <p:txBody>
          <a:bodyPr anchorCtr="0" anchor="t" bIns="91425" lIns="91425" spcFirstLastPara="1" rIns="91425" wrap="square" tIns="91425">
            <a:noAutofit/>
          </a:bodyPr>
          <a:lstStyle/>
          <a:p>
            <a:pPr indent="-242823" lvl="0" marL="420624" rtl="0">
              <a:spcBef>
                <a:spcPts val="600"/>
              </a:spcBef>
              <a:spcAft>
                <a:spcPts val="0"/>
              </a:spcAft>
              <a:buNone/>
            </a:pPr>
            <a:r>
              <a:rPr lang="en-US" sz="2400">
                <a:latin typeface="Garamond"/>
                <a:ea typeface="Garamond"/>
                <a:cs typeface="Garamond"/>
                <a:sym typeface="Garamond"/>
              </a:rPr>
              <a:t>How we modify the data</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3. Lastly, we noted that there are multiple outputs for each patients. For example, if there are 3 output for patient with PTID_KEY 564, which are output A at 5/16/2010,  output B at 3/17/2011, output C at 8/2/2012., we can generate 3 training pairs. In each training pair, we have different output, and different input since the △t changes in the datapoint as the output date changes.</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//Screenshot</a:t>
            </a:r>
            <a:br>
              <a:rPr lang="en-US" sz="2400">
                <a:latin typeface="Garamond"/>
                <a:ea typeface="Garamond"/>
                <a:cs typeface="Garamond"/>
                <a:sym typeface="Garamond"/>
              </a:rPr>
            </a:br>
            <a:br>
              <a:rPr lang="en-US" sz="2400">
                <a:latin typeface="Garamond"/>
                <a:ea typeface="Garamond"/>
                <a:cs typeface="Garamond"/>
                <a:sym typeface="Garamond"/>
              </a:rPr>
            </a:br>
            <a:endParaRPr sz="2400">
              <a:latin typeface="Garamond"/>
              <a:ea typeface="Garamond"/>
              <a:cs typeface="Garamond"/>
              <a:sym typeface="Garamond"/>
            </a:endParaRPr>
          </a:p>
        </p:txBody>
      </p:sp>
      <p:sp>
        <p:nvSpPr>
          <p:cNvPr id="281" name="Google Shape;281;p35"/>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Data-modified LSTM (Contd) </a:t>
            </a:r>
            <a:endParaRPr>
              <a:latin typeface="Garamond"/>
              <a:ea typeface="Garamond"/>
              <a:cs typeface="Garamond"/>
              <a:sym typeface="Garamond"/>
            </a:endParaRPr>
          </a:p>
        </p:txBody>
      </p:sp>
      <p:sp>
        <p:nvSpPr>
          <p:cNvPr id="288" name="Google Shape;288;p36"/>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US">
                <a:latin typeface="Garamond"/>
                <a:ea typeface="Garamond"/>
                <a:cs typeface="Garamond"/>
                <a:sym typeface="Garamond"/>
              </a:rPr>
              <a:t>Specifics of implementation</a:t>
            </a:r>
            <a:endParaRPr>
              <a:latin typeface="Garamond"/>
              <a:ea typeface="Garamond"/>
              <a:cs typeface="Garamond"/>
              <a:sym typeface="Garamond"/>
            </a:endParaRPr>
          </a:p>
        </p:txBody>
      </p:sp>
      <p:sp>
        <p:nvSpPr>
          <p:cNvPr id="289" name="Google Shape;289;p36"/>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latin typeface="Garamond"/>
                <a:ea typeface="Garamond"/>
                <a:cs typeface="Garamond"/>
                <a:sym typeface="Garamond"/>
              </a:rPr>
              <a:t>The disadvantage of data--modified LSTM </a:t>
            </a:r>
            <a:endParaRPr sz="3600">
              <a:latin typeface="Garamond"/>
              <a:ea typeface="Garamond"/>
              <a:cs typeface="Garamond"/>
              <a:sym typeface="Garamond"/>
            </a:endParaRPr>
          </a:p>
        </p:txBody>
      </p:sp>
      <p:sp>
        <p:nvSpPr>
          <p:cNvPr id="296" name="Google Shape;296;p37"/>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0" lvl="0" marL="177800" rtl="0">
              <a:spcBef>
                <a:spcPts val="600"/>
              </a:spcBef>
              <a:spcAft>
                <a:spcPts val="0"/>
              </a:spcAft>
              <a:buNone/>
            </a:pPr>
            <a:r>
              <a:rPr lang="en-US" sz="2400">
                <a:latin typeface="Garamond"/>
                <a:ea typeface="Garamond"/>
                <a:cs typeface="Garamond"/>
                <a:sym typeface="Garamond"/>
              </a:rPr>
              <a:t>I</a:t>
            </a:r>
            <a:r>
              <a:rPr lang="en-US" sz="2400">
                <a:latin typeface="Garamond"/>
                <a:ea typeface="Garamond"/>
                <a:cs typeface="Garamond"/>
                <a:sym typeface="Garamond"/>
              </a:rPr>
              <a:t>t simply uses the time difference as new feature, which lacks solid explanation and proof of concept from the theory point of view.</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   Can we find some modified LSTM that relatively applied to      the problems mentioned above from the architecture aspect.</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1. Phased LSTM [1]</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2. DeepCare [2]</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3. Adaptive Computation Time [3]</a:t>
            </a:r>
            <a:endParaRPr sz="2400">
              <a:latin typeface="Garamond"/>
              <a:ea typeface="Garamond"/>
              <a:cs typeface="Garamond"/>
              <a:sym typeface="Garamond"/>
            </a:endParaRPr>
          </a:p>
          <a:p>
            <a:pPr indent="0" lvl="0" marL="0" rtl="0">
              <a:spcBef>
                <a:spcPts val="600"/>
              </a:spcBef>
              <a:spcAft>
                <a:spcPts val="0"/>
              </a:spcAft>
              <a:buNone/>
            </a:pPr>
            <a:r>
              <a:rPr lang="en-US" sz="2400">
                <a:latin typeface="Garamond"/>
                <a:ea typeface="Garamond"/>
                <a:cs typeface="Garamond"/>
                <a:sym typeface="Garamond"/>
              </a:rPr>
              <a:t>4. Time-aware LSTM [4]</a:t>
            </a:r>
            <a:endParaRPr sz="2400">
              <a:latin typeface="Garamond"/>
              <a:ea typeface="Garamond"/>
              <a:cs typeface="Garamond"/>
              <a:sym typeface="Garamond"/>
            </a:endParaRPr>
          </a:p>
          <a:p>
            <a:pPr indent="0" lvl="0" marL="0" rtl="0">
              <a:spcBef>
                <a:spcPts val="600"/>
              </a:spcBef>
              <a:spcAft>
                <a:spcPts val="0"/>
              </a:spcAft>
              <a:buNone/>
            </a:pPr>
            <a:r>
              <a:t/>
            </a:r>
            <a:endParaRPr sz="2400">
              <a:latin typeface="Garamond"/>
              <a:ea typeface="Garamond"/>
              <a:cs typeface="Garamond"/>
              <a:sym typeface="Garamond"/>
            </a:endParaRPr>
          </a:p>
          <a:p>
            <a:pPr indent="0" lvl="0" marL="177800" rtl="0">
              <a:spcBef>
                <a:spcPts val="600"/>
              </a:spcBef>
              <a:spcAft>
                <a:spcPts val="0"/>
              </a:spcAft>
              <a:buClr>
                <a:srgbClr val="000000"/>
              </a:buClr>
              <a:buSzPts val="1100"/>
              <a:buFont typeface="Arial"/>
              <a:buNone/>
            </a:pPr>
            <a:r>
              <a:t/>
            </a:r>
            <a:endParaRPr sz="2400">
              <a:latin typeface="Garamond"/>
              <a:ea typeface="Garamond"/>
              <a:cs typeface="Garamond"/>
              <a:sym typeface="Garamond"/>
            </a:endParaRPr>
          </a:p>
        </p:txBody>
      </p:sp>
      <p:sp>
        <p:nvSpPr>
          <p:cNvPr id="297" name="Google Shape;297;p37"/>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Time-aware LSTM</a:t>
            </a:r>
            <a:endParaRPr i="0" sz="4600" u="none" cap="none" strike="noStrike">
              <a:solidFill>
                <a:schemeClr val="lt1"/>
              </a:solidFill>
              <a:latin typeface="Garamond"/>
              <a:ea typeface="Garamond"/>
              <a:cs typeface="Garamond"/>
              <a:sym typeface="Garamond"/>
            </a:endParaRPr>
          </a:p>
        </p:txBody>
      </p:sp>
      <p:sp>
        <p:nvSpPr>
          <p:cNvPr id="303" name="Google Shape;303;p38"/>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t/>
            </a:r>
            <a:endParaRPr sz="2200">
              <a:latin typeface="Garamond"/>
              <a:ea typeface="Garamond"/>
              <a:cs typeface="Garamond"/>
              <a:sym typeface="Garamond"/>
            </a:endParaRPr>
          </a:p>
          <a:p>
            <a:pPr indent="0" lvl="0" marL="177800" marR="0" rtl="0" algn="l">
              <a:spcBef>
                <a:spcPts val="0"/>
              </a:spcBef>
              <a:spcAft>
                <a:spcPts val="0"/>
              </a:spcAft>
              <a:buClr>
                <a:schemeClr val="accent1"/>
              </a:buClr>
              <a:buSzPts val="2400"/>
              <a:buFont typeface="Noto Sans Symbols"/>
              <a:buNone/>
            </a:pPr>
            <a:r>
              <a:rPr lang="en-US" sz="2200">
                <a:latin typeface="Garamond"/>
                <a:ea typeface="Garamond"/>
                <a:cs typeface="Garamond"/>
                <a:sym typeface="Garamond"/>
              </a:rPr>
              <a:t>T-LSTM takes two inputs, input record and the elapsed time at the current time step. e time lapse between the records at time t −1, t and t +1 can vary from days to years in healthcare domain. T-LSTM decomposes the previous memory into long and short term components and utilizes the elapsed time (∆t ) to discount the short term effects. Thus we solve P1.</a:t>
            </a:r>
            <a:endParaRPr i="0" sz="2200" u="none" cap="none" strike="noStrike">
              <a:solidFill>
                <a:schemeClr val="lt1"/>
              </a:solidFill>
              <a:latin typeface="Garamond"/>
              <a:ea typeface="Garamond"/>
              <a:cs typeface="Garamond"/>
              <a:sym typeface="Garamond"/>
            </a:endParaRPr>
          </a:p>
        </p:txBody>
      </p:sp>
      <p:sp>
        <p:nvSpPr>
          <p:cNvPr id="304" name="Google Shape;304;p38"/>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305" name="Google Shape;305;p3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pic>
        <p:nvPicPr>
          <p:cNvPr id="306" name="Google Shape;306;p38"/>
          <p:cNvPicPr preferRelativeResize="0"/>
          <p:nvPr/>
        </p:nvPicPr>
        <p:blipFill>
          <a:blip r:embed="rId3">
            <a:alphaModFix/>
          </a:blip>
          <a:stretch>
            <a:fillRect/>
          </a:stretch>
        </p:blipFill>
        <p:spPr>
          <a:xfrm>
            <a:off x="700125" y="1274100"/>
            <a:ext cx="6545850" cy="301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Time-aware LSTM (Contd)</a:t>
            </a:r>
            <a:endParaRPr/>
          </a:p>
        </p:txBody>
      </p:sp>
      <p:sp>
        <p:nvSpPr>
          <p:cNvPr id="313" name="Google Shape;313;p39"/>
          <p:cNvSpPr txBox="1"/>
          <p:nvPr>
            <p:ph idx="1" type="body"/>
          </p:nvPr>
        </p:nvSpPr>
        <p:spPr>
          <a:xfrm>
            <a:off x="457200" y="1335075"/>
            <a:ext cx="8458200" cy="4791300"/>
          </a:xfrm>
          <a:prstGeom prst="rect">
            <a:avLst/>
          </a:prstGeom>
        </p:spPr>
        <p:txBody>
          <a:bodyPr anchorCtr="0" anchor="t" bIns="91425" lIns="91425" spcFirstLastPara="1" rIns="91425" wrap="square" tIns="91425">
            <a:noAutofit/>
          </a:bodyPr>
          <a:lstStyle/>
          <a:p>
            <a:pPr indent="0" lvl="0" marL="177800" rtl="0">
              <a:spcBef>
                <a:spcPts val="600"/>
              </a:spcBef>
              <a:spcAft>
                <a:spcPts val="0"/>
              </a:spcAft>
              <a:buNone/>
            </a:pPr>
            <a:r>
              <a:rPr lang="en-US" sz="2400">
                <a:latin typeface="Garamond"/>
                <a:ea typeface="Garamond"/>
                <a:cs typeface="Garamond"/>
                <a:sym typeface="Garamond"/>
              </a:rPr>
              <a:t>To solve various timesteps problem (P3)  and of the LSTM dilemma, instead of zero padding, same length sequences are put in the same batch.  For example: L is the list containing all the batches with a length of N. L[0].shape gives [number of samples x sequence length x dimensionality]. [441*2*336] means there are 441 patients with 2 visits and 336 features.</a:t>
            </a:r>
            <a:endParaRPr sz="2400">
              <a:latin typeface="Garamond"/>
              <a:ea typeface="Garamond"/>
              <a:cs typeface="Garamond"/>
              <a:sym typeface="Garamond"/>
            </a:endParaRPr>
          </a:p>
          <a:p>
            <a:pPr indent="0" lvl="0" marL="177800" rtl="0">
              <a:spcBef>
                <a:spcPts val="600"/>
              </a:spcBef>
              <a:spcAft>
                <a:spcPts val="0"/>
              </a:spcAft>
              <a:buNone/>
            </a:pPr>
            <a:r>
              <a:t/>
            </a:r>
            <a:endParaRPr sz="2400">
              <a:latin typeface="Garamond"/>
              <a:ea typeface="Garamond"/>
              <a:cs typeface="Garamond"/>
              <a:sym typeface="Garamond"/>
            </a:endParaRPr>
          </a:p>
          <a:p>
            <a:pPr indent="0" lvl="0" marL="0">
              <a:spcBef>
                <a:spcPts val="600"/>
              </a:spcBef>
              <a:spcAft>
                <a:spcPts val="0"/>
              </a:spcAft>
              <a:buNone/>
            </a:pPr>
            <a:r>
              <a:rPr lang="en-US" sz="2400">
                <a:latin typeface="Garamond"/>
                <a:ea typeface="Garamond"/>
                <a:cs typeface="Garamond"/>
                <a:sym typeface="Garamond"/>
              </a:rPr>
              <a:t>//Screenshot from Matlab</a:t>
            </a:r>
            <a:br>
              <a:rPr lang="en-US" sz="2400">
                <a:latin typeface="Garamond"/>
                <a:ea typeface="Garamond"/>
                <a:cs typeface="Garamond"/>
                <a:sym typeface="Garamond"/>
              </a:rPr>
            </a:br>
            <a:endParaRPr sz="2400">
              <a:latin typeface="Garamond"/>
              <a:ea typeface="Garamond"/>
              <a:cs typeface="Garamond"/>
              <a:sym typeface="Garamond"/>
            </a:endParaRPr>
          </a:p>
        </p:txBody>
      </p:sp>
      <p:sp>
        <p:nvSpPr>
          <p:cNvPr id="314" name="Google Shape;314;p39"/>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Time-aware LSTM (Contd)</a:t>
            </a:r>
            <a:endParaRPr/>
          </a:p>
        </p:txBody>
      </p:sp>
      <p:sp>
        <p:nvSpPr>
          <p:cNvPr id="321" name="Google Shape;321;p40"/>
          <p:cNvSpPr txBox="1"/>
          <p:nvPr>
            <p:ph idx="1" type="body"/>
          </p:nvPr>
        </p:nvSpPr>
        <p:spPr>
          <a:xfrm>
            <a:off x="457200" y="1357900"/>
            <a:ext cx="7975500" cy="4768500"/>
          </a:xfrm>
          <a:prstGeom prst="rect">
            <a:avLst/>
          </a:prstGeom>
        </p:spPr>
        <p:txBody>
          <a:bodyPr anchorCtr="0" anchor="t" bIns="91425" lIns="91425" spcFirstLastPara="1" rIns="91425" wrap="square" tIns="91425">
            <a:noAutofit/>
          </a:bodyPr>
          <a:lstStyle/>
          <a:p>
            <a:pPr indent="0" lvl="0" marL="177800" rtl="0">
              <a:spcBef>
                <a:spcPts val="600"/>
              </a:spcBef>
              <a:spcAft>
                <a:spcPts val="0"/>
              </a:spcAft>
              <a:buNone/>
            </a:pPr>
            <a:r>
              <a:rPr lang="en-US" sz="2200">
                <a:latin typeface="Garamond"/>
                <a:ea typeface="Garamond"/>
                <a:cs typeface="Garamond"/>
                <a:sym typeface="Garamond"/>
              </a:rPr>
              <a:t>In this architecture-modified LSTM, (P3) is solved by inserting one extra timestep in the datapoint with the same date as the output result and all the features copied from last timestep. The way to handle the multiple output is same as the 3.4.2, where one output leads to one training pair. </a:t>
            </a:r>
            <a:endParaRPr sz="2200">
              <a:latin typeface="Garamond"/>
              <a:ea typeface="Garamond"/>
              <a:cs typeface="Garamond"/>
              <a:sym typeface="Garamond"/>
            </a:endParaRPr>
          </a:p>
          <a:p>
            <a:pPr indent="0" lvl="0" marL="177800" rtl="0">
              <a:spcBef>
                <a:spcPts val="600"/>
              </a:spcBef>
              <a:spcAft>
                <a:spcPts val="0"/>
              </a:spcAft>
              <a:buNone/>
            </a:pPr>
            <a:r>
              <a:t/>
            </a:r>
            <a:endParaRPr sz="2200">
              <a:latin typeface="Garamond"/>
              <a:ea typeface="Garamond"/>
              <a:cs typeface="Garamond"/>
              <a:sym typeface="Garamond"/>
            </a:endParaRPr>
          </a:p>
          <a:p>
            <a:pPr indent="0" lvl="0" marL="177800" rtl="0">
              <a:spcBef>
                <a:spcPts val="600"/>
              </a:spcBef>
              <a:spcAft>
                <a:spcPts val="0"/>
              </a:spcAft>
              <a:buNone/>
            </a:pPr>
            <a:r>
              <a:rPr lang="en-US" sz="2200">
                <a:latin typeface="Garamond"/>
                <a:ea typeface="Garamond"/>
                <a:cs typeface="Garamond"/>
                <a:sym typeface="Garamond"/>
              </a:rPr>
              <a:t>//Carry-forward model graph goes here.</a:t>
            </a:r>
            <a:endParaRPr sz="2200">
              <a:latin typeface="Garamond"/>
              <a:ea typeface="Garamond"/>
              <a:cs typeface="Garamond"/>
              <a:sym typeface="Garamond"/>
            </a:endParaRPr>
          </a:p>
          <a:p>
            <a:pPr indent="0" lvl="0" marL="0" rtl="0">
              <a:spcBef>
                <a:spcPts val="600"/>
              </a:spcBef>
              <a:spcAft>
                <a:spcPts val="0"/>
              </a:spcAft>
              <a:buNone/>
            </a:pPr>
            <a:br>
              <a:rPr lang="en-US" sz="2200">
                <a:latin typeface="Garamond"/>
                <a:ea typeface="Garamond"/>
                <a:cs typeface="Garamond"/>
                <a:sym typeface="Garamond"/>
              </a:rPr>
            </a:br>
            <a:endParaRPr sz="2200">
              <a:latin typeface="Garamond"/>
              <a:ea typeface="Garamond"/>
              <a:cs typeface="Garamond"/>
              <a:sym typeface="Garamond"/>
            </a:endParaRPr>
          </a:p>
        </p:txBody>
      </p:sp>
      <p:sp>
        <p:nvSpPr>
          <p:cNvPr id="322" name="Google Shape;322;p40"/>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Time-aware LSTM (Contd)</a:t>
            </a:r>
            <a:endParaRPr/>
          </a:p>
        </p:txBody>
      </p:sp>
      <p:sp>
        <p:nvSpPr>
          <p:cNvPr id="329" name="Google Shape;329;p41"/>
          <p:cNvSpPr txBox="1"/>
          <p:nvPr>
            <p:ph idx="1" type="body"/>
          </p:nvPr>
        </p:nvSpPr>
        <p:spPr>
          <a:xfrm>
            <a:off x="457200" y="1473513"/>
            <a:ext cx="7827300" cy="4892700"/>
          </a:xfrm>
          <a:prstGeom prst="rect">
            <a:avLst/>
          </a:prstGeom>
        </p:spPr>
        <p:txBody>
          <a:bodyPr anchorCtr="0" anchor="t" bIns="91425" lIns="91425" spcFirstLastPara="1" rIns="91425" wrap="square" tIns="91425">
            <a:noAutofit/>
          </a:bodyPr>
          <a:lstStyle/>
          <a:p>
            <a:pPr indent="0" lvl="0" marL="177800">
              <a:spcBef>
                <a:spcPts val="600"/>
              </a:spcBef>
              <a:spcAft>
                <a:spcPts val="0"/>
              </a:spcAft>
              <a:buNone/>
            </a:pPr>
            <a:r>
              <a:rPr b="1" lang="en-US" sz="2600">
                <a:latin typeface="Garamond"/>
                <a:ea typeface="Garamond"/>
                <a:cs typeface="Garamond"/>
                <a:sym typeface="Garamond"/>
              </a:rPr>
              <a:t>Implementation details</a:t>
            </a:r>
            <a:endParaRPr b="1" sz="2600">
              <a:latin typeface="Garamond"/>
              <a:ea typeface="Garamond"/>
              <a:cs typeface="Garamond"/>
              <a:sym typeface="Garamond"/>
            </a:endParaRPr>
          </a:p>
          <a:p>
            <a:pPr indent="457200" lvl="0" marL="0">
              <a:spcBef>
                <a:spcPts val="600"/>
              </a:spcBef>
              <a:spcAft>
                <a:spcPts val="0"/>
              </a:spcAft>
              <a:buNone/>
            </a:pPr>
            <a:r>
              <a:rPr b="1" lang="en-US" sz="2200">
                <a:latin typeface="Garamond"/>
                <a:ea typeface="Garamond"/>
                <a:cs typeface="Garamond"/>
                <a:sym typeface="Garamond"/>
              </a:rPr>
              <a:t>Key Point</a:t>
            </a:r>
            <a:r>
              <a:rPr lang="en-US" sz="2200">
                <a:latin typeface="Garamond"/>
                <a:ea typeface="Garamond"/>
                <a:cs typeface="Garamond"/>
                <a:sym typeface="Garamond"/>
              </a:rPr>
              <a:t>: The original data needs to be transformed from CSV to the .mat format of MATLAB. </a:t>
            </a:r>
            <a:endParaRPr sz="2200">
              <a:latin typeface="Garamond"/>
              <a:ea typeface="Garamond"/>
              <a:cs typeface="Garamond"/>
              <a:sym typeface="Garamond"/>
            </a:endParaRPr>
          </a:p>
          <a:p>
            <a:pPr indent="457200" lvl="0" marL="0">
              <a:spcBef>
                <a:spcPts val="600"/>
              </a:spcBef>
              <a:spcAft>
                <a:spcPts val="0"/>
              </a:spcAft>
              <a:buNone/>
            </a:pPr>
            <a:r>
              <a:rPr lang="en-US" sz="2200">
                <a:latin typeface="Garamond"/>
                <a:ea typeface="Garamond"/>
                <a:cs typeface="Garamond"/>
                <a:sym typeface="Garamond"/>
              </a:rPr>
              <a:t>The original information is decomposed into three .mat file. (i) Result_patient.mat:  1*12 cell, each cell yields[ number of patient * visit times+1* features] (ii)Result_types.mat 1*12 cell, if classification task, each cell yields[ number of patient * one-hot encoded output]. If regression task, each cell yields  [ number of patient *1 ](iii)Result_time.mat: 1*12 cell, each cell yields[ number of patient * 1*time elapse of visits]. </a:t>
            </a:r>
            <a:br>
              <a:rPr lang="en-US" sz="2200">
                <a:latin typeface="Garamond"/>
                <a:ea typeface="Garamond"/>
                <a:cs typeface="Garamond"/>
                <a:sym typeface="Garamond"/>
              </a:rPr>
            </a:br>
            <a:endParaRPr sz="2200">
              <a:latin typeface="Garamond"/>
              <a:ea typeface="Garamond"/>
              <a:cs typeface="Garamond"/>
              <a:sym typeface="Garamond"/>
            </a:endParaRPr>
          </a:p>
        </p:txBody>
      </p:sp>
      <p:sp>
        <p:nvSpPr>
          <p:cNvPr id="330" name="Google Shape;330;p41"/>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Dataset</a:t>
            </a:r>
            <a:endParaRPr i="0" sz="4600" u="none" cap="none" strike="noStrike">
              <a:solidFill>
                <a:schemeClr val="lt1"/>
              </a:solidFill>
              <a:latin typeface="Garamond"/>
              <a:ea typeface="Garamond"/>
              <a:cs typeface="Garamond"/>
              <a:sym typeface="Garamond"/>
            </a:endParaRPr>
          </a:p>
        </p:txBody>
      </p:sp>
      <p:sp>
        <p:nvSpPr>
          <p:cNvPr id="111" name="Google Shape;111;p15"/>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368"/>
              <a:buFont typeface="Garamond"/>
              <a:buChar char="⦿"/>
            </a:pPr>
            <a:r>
              <a:rPr i="0" lang="en-US" sz="2960" u="none" cap="none" strike="noStrike">
                <a:solidFill>
                  <a:schemeClr val="lt1"/>
                </a:solidFill>
                <a:latin typeface="Garamond"/>
                <a:ea typeface="Garamond"/>
                <a:cs typeface="Garamond"/>
                <a:sym typeface="Garamond"/>
              </a:rPr>
              <a:t>Dataset collected from ADNI available at adni.loni.usc.edu</a:t>
            </a:r>
            <a:endParaRPr i="0" sz="2960" u="none" cap="none" strike="noStrike">
              <a:solidFill>
                <a:schemeClr val="lt1"/>
              </a:solidFill>
              <a:latin typeface="Garamond"/>
              <a:ea typeface="Garamond"/>
              <a:cs typeface="Garamond"/>
              <a:sym typeface="Garamond"/>
            </a:endParaRPr>
          </a:p>
          <a:p>
            <a:pPr indent="-395224" lvl="0" marL="420624" marR="0" rtl="0" algn="l">
              <a:spcBef>
                <a:spcPts val="592"/>
              </a:spcBef>
              <a:spcAft>
                <a:spcPts val="0"/>
              </a:spcAft>
              <a:buClr>
                <a:schemeClr val="accent1"/>
              </a:buClr>
              <a:buSzPts val="2368"/>
              <a:buFont typeface="Garamond"/>
              <a:buChar char="⦿"/>
            </a:pPr>
            <a:r>
              <a:rPr i="0" lang="en-US" sz="2960" u="none" cap="none" strike="noStrike">
                <a:solidFill>
                  <a:schemeClr val="lt1"/>
                </a:solidFill>
                <a:latin typeface="Garamond"/>
                <a:ea typeface="Garamond"/>
                <a:cs typeface="Garamond"/>
                <a:sym typeface="Garamond"/>
              </a:rPr>
              <a:t>Dataset divided into: training, testing and validation</a:t>
            </a:r>
            <a:endParaRPr>
              <a:latin typeface="Garamond"/>
              <a:ea typeface="Garamond"/>
              <a:cs typeface="Garamond"/>
              <a:sym typeface="Garamond"/>
            </a:endParaRPr>
          </a:p>
          <a:p>
            <a:pPr indent="-395224" lvl="0" marL="420624" marR="0" rtl="0" algn="l">
              <a:spcBef>
                <a:spcPts val="592"/>
              </a:spcBef>
              <a:spcAft>
                <a:spcPts val="0"/>
              </a:spcAft>
              <a:buClr>
                <a:schemeClr val="accent1"/>
              </a:buClr>
              <a:buSzPts val="2368"/>
              <a:buFont typeface="Garamond"/>
              <a:buChar char="⦿"/>
            </a:pPr>
            <a:r>
              <a:rPr i="0" lang="en-US" sz="2960" u="none" cap="none" strike="noStrike">
                <a:solidFill>
                  <a:schemeClr val="lt1"/>
                </a:solidFill>
                <a:latin typeface="Garamond"/>
                <a:ea typeface="Garamond"/>
                <a:cs typeface="Garamond"/>
                <a:sym typeface="Garamond"/>
              </a:rPr>
              <a:t>Around 450 different patients in training dataset, __ in test and __ in validation</a:t>
            </a:r>
            <a:endParaRPr>
              <a:latin typeface="Garamond"/>
              <a:ea typeface="Garamond"/>
              <a:cs typeface="Garamond"/>
              <a:sym typeface="Garamond"/>
            </a:endParaRPr>
          </a:p>
          <a:p>
            <a:pPr indent="-395224" lvl="0" marL="420624" marR="0" rtl="0" algn="l">
              <a:spcBef>
                <a:spcPts val="592"/>
              </a:spcBef>
              <a:spcAft>
                <a:spcPts val="0"/>
              </a:spcAft>
              <a:buClr>
                <a:schemeClr val="accent1"/>
              </a:buClr>
              <a:buSzPts val="2368"/>
              <a:buFont typeface="Garamond"/>
              <a:buChar char="⦿"/>
            </a:pPr>
            <a:r>
              <a:rPr i="0" lang="en-US" sz="2960" u="none" cap="none" strike="noStrike">
                <a:solidFill>
                  <a:schemeClr val="lt1"/>
                </a:solidFill>
                <a:latin typeface="Garamond"/>
                <a:ea typeface="Garamond"/>
                <a:cs typeface="Garamond"/>
                <a:sym typeface="Garamond"/>
              </a:rPr>
              <a:t>Each patient has multiple visits and each visit has data corresponding to around 2000 columns</a:t>
            </a:r>
            <a:endParaRPr>
              <a:latin typeface="Garamond"/>
              <a:ea typeface="Garamond"/>
              <a:cs typeface="Garamond"/>
              <a:sym typeface="Garamond"/>
            </a:endParaRPr>
          </a:p>
          <a:p>
            <a:pPr indent="-254253" lvl="0" marL="420624" marR="0" rtl="0" algn="l">
              <a:spcBef>
                <a:spcPts val="555"/>
              </a:spcBef>
              <a:spcAft>
                <a:spcPts val="0"/>
              </a:spcAft>
              <a:buClr>
                <a:schemeClr val="accent1"/>
              </a:buClr>
              <a:buSzPts val="2220"/>
              <a:buFont typeface="Noto Sans Symbols"/>
              <a:buNone/>
            </a:pPr>
            <a:r>
              <a:t/>
            </a:r>
            <a:endParaRPr i="0" sz="2775" u="none" cap="none" strike="noStrike">
              <a:solidFill>
                <a:schemeClr val="lt1"/>
              </a:solidFill>
              <a:latin typeface="Garamond"/>
              <a:ea typeface="Garamond"/>
              <a:cs typeface="Garamond"/>
              <a:sym typeface="Garamond"/>
            </a:endParaRPr>
          </a:p>
          <a:p>
            <a:pPr indent="-254253" lvl="0" marL="420624" marR="0" rtl="0" algn="l">
              <a:spcBef>
                <a:spcPts val="555"/>
              </a:spcBef>
              <a:spcAft>
                <a:spcPts val="0"/>
              </a:spcAft>
              <a:buClr>
                <a:schemeClr val="accent1"/>
              </a:buClr>
              <a:buSzPts val="2220"/>
              <a:buFont typeface="Noto Sans Symbols"/>
              <a:buNone/>
            </a:pPr>
            <a:r>
              <a:t/>
            </a:r>
            <a:endParaRPr i="0" sz="2775" u="none" cap="none" strike="noStrike">
              <a:solidFill>
                <a:schemeClr val="lt1"/>
              </a:solidFill>
              <a:latin typeface="Garamond"/>
              <a:ea typeface="Garamond"/>
              <a:cs typeface="Garamond"/>
              <a:sym typeface="Garamond"/>
            </a:endParaRPr>
          </a:p>
        </p:txBody>
      </p:sp>
      <p:sp>
        <p:nvSpPr>
          <p:cNvPr id="112" name="Google Shape;112;p15"/>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13" name="Google Shape;113;p15"/>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Results of all the models</a:t>
            </a:r>
            <a:endParaRPr>
              <a:latin typeface="Garamond"/>
              <a:ea typeface="Garamond"/>
              <a:cs typeface="Garamond"/>
              <a:sym typeface="Garamond"/>
            </a:endParaRPr>
          </a:p>
        </p:txBody>
      </p:sp>
      <p:sp>
        <p:nvSpPr>
          <p:cNvPr id="337" name="Google Shape;337;p42"/>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t/>
            </a:r>
            <a:endParaRPr/>
          </a:p>
        </p:txBody>
      </p:sp>
      <p:sp>
        <p:nvSpPr>
          <p:cNvPr id="338" name="Google Shape;338;p42"/>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Benchmark</a:t>
            </a:r>
            <a:endParaRPr>
              <a:latin typeface="Garamond"/>
              <a:ea typeface="Garamond"/>
              <a:cs typeface="Garamond"/>
              <a:sym typeface="Garamond"/>
            </a:endParaRPr>
          </a:p>
        </p:txBody>
      </p:sp>
      <p:sp>
        <p:nvSpPr>
          <p:cNvPr id="345" name="Google Shape;345;p43"/>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rPr lang="en-US">
                <a:latin typeface="Garamond"/>
                <a:ea typeface="Garamond"/>
                <a:cs typeface="Garamond"/>
                <a:sym typeface="Garamond"/>
              </a:rPr>
              <a:t>Graphes goes here</a:t>
            </a:r>
            <a:endParaRPr>
              <a:latin typeface="Garamond"/>
              <a:ea typeface="Garamond"/>
              <a:cs typeface="Garamond"/>
              <a:sym typeface="Garamond"/>
            </a:endParaRPr>
          </a:p>
          <a:p>
            <a:pPr indent="-242823" lvl="0" marL="420624">
              <a:spcBef>
                <a:spcPts val="600"/>
              </a:spcBef>
              <a:spcAft>
                <a:spcPts val="0"/>
              </a:spcAft>
              <a:buNone/>
            </a:pPr>
            <a:r>
              <a:t/>
            </a:r>
            <a:endParaRPr/>
          </a:p>
        </p:txBody>
      </p:sp>
      <p:sp>
        <p:nvSpPr>
          <p:cNvPr id="346" name="Google Shape;346;p43"/>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A</a:t>
            </a:r>
            <a:r>
              <a:rPr lang="en-US">
                <a:latin typeface="Garamond"/>
                <a:ea typeface="Garamond"/>
                <a:cs typeface="Garamond"/>
                <a:sym typeface="Garamond"/>
              </a:rPr>
              <a:t>nalysis</a:t>
            </a:r>
            <a:endParaRPr>
              <a:latin typeface="Garamond"/>
              <a:ea typeface="Garamond"/>
              <a:cs typeface="Garamond"/>
              <a:sym typeface="Garamond"/>
            </a:endParaRPr>
          </a:p>
        </p:txBody>
      </p:sp>
      <p:sp>
        <p:nvSpPr>
          <p:cNvPr id="353" name="Google Shape;353;p44"/>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t/>
            </a:r>
            <a:endParaRPr>
              <a:latin typeface="Garamond"/>
              <a:ea typeface="Garamond"/>
              <a:cs typeface="Garamond"/>
              <a:sym typeface="Garamond"/>
            </a:endParaRPr>
          </a:p>
        </p:txBody>
      </p:sp>
      <p:sp>
        <p:nvSpPr>
          <p:cNvPr id="354" name="Google Shape;354;p44"/>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Conclusion</a:t>
            </a:r>
            <a:endParaRPr>
              <a:latin typeface="Garamond"/>
              <a:ea typeface="Garamond"/>
              <a:cs typeface="Garamond"/>
              <a:sym typeface="Garamond"/>
            </a:endParaRPr>
          </a:p>
        </p:txBody>
      </p:sp>
      <p:sp>
        <p:nvSpPr>
          <p:cNvPr id="361" name="Google Shape;361;p45"/>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t/>
            </a:r>
            <a:endParaRPr/>
          </a:p>
        </p:txBody>
      </p:sp>
      <p:sp>
        <p:nvSpPr>
          <p:cNvPr id="362" name="Google Shape;362;p45"/>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Reference</a:t>
            </a:r>
            <a:endParaRPr>
              <a:latin typeface="Garamond"/>
              <a:ea typeface="Garamond"/>
              <a:cs typeface="Garamond"/>
              <a:sym typeface="Garamond"/>
            </a:endParaRPr>
          </a:p>
        </p:txBody>
      </p:sp>
      <p:sp>
        <p:nvSpPr>
          <p:cNvPr id="369" name="Google Shape;369;p46"/>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a:spcBef>
                <a:spcPts val="600"/>
              </a:spcBef>
              <a:spcAft>
                <a:spcPts val="0"/>
              </a:spcAft>
              <a:buNone/>
            </a:pPr>
            <a:r>
              <a:t/>
            </a:r>
            <a:endParaRPr/>
          </a:p>
        </p:txBody>
      </p:sp>
      <p:sp>
        <p:nvSpPr>
          <p:cNvPr id="370" name="Google Shape;370;p46"/>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7"/>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11/15/2017</a:t>
            </a:r>
            <a:endParaRPr sz="1000">
              <a:solidFill>
                <a:schemeClr val="lt1"/>
              </a:solidFill>
              <a:latin typeface="Arial"/>
              <a:ea typeface="Arial"/>
              <a:cs typeface="Arial"/>
              <a:sym typeface="Arial"/>
            </a:endParaRPr>
          </a:p>
        </p:txBody>
      </p:sp>
      <p:sp>
        <p:nvSpPr>
          <p:cNvPr id="376" name="Google Shape;376;p4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
        <p:nvSpPr>
          <p:cNvPr id="377" name="Google Shape;377;p47"/>
          <p:cNvSpPr/>
          <p:nvPr/>
        </p:nvSpPr>
        <p:spPr>
          <a:xfrm>
            <a:off x="2640102" y="1828800"/>
            <a:ext cx="4225132" cy="29546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Garamond"/>
                <a:ea typeface="Garamond"/>
                <a:cs typeface="Garamond"/>
                <a:sym typeface="Garamond"/>
              </a:rPr>
              <a:t>Any Questions?</a:t>
            </a:r>
            <a:endParaRPr>
              <a:latin typeface="Garamond"/>
              <a:ea typeface="Garamond"/>
              <a:cs typeface="Garamond"/>
              <a:sym typeface="Garamond"/>
            </a:endParaRPr>
          </a:p>
          <a:p>
            <a:pPr indent="0" lvl="0" marL="0" marR="0" rtl="0" algn="ctr">
              <a:spcBef>
                <a:spcPts val="0"/>
              </a:spcBef>
              <a:spcAft>
                <a:spcPts val="0"/>
              </a:spcAft>
              <a:buNone/>
            </a:pPr>
            <a:r>
              <a:t/>
            </a:r>
            <a:endParaRPr sz="4400">
              <a:solidFill>
                <a:schemeClr val="lt1"/>
              </a:solidFill>
              <a:latin typeface="Garamond"/>
              <a:ea typeface="Garamond"/>
              <a:cs typeface="Garamond"/>
              <a:sym typeface="Garamond"/>
            </a:endParaRPr>
          </a:p>
          <a:p>
            <a:pPr indent="0" lvl="0" marL="0" marR="0" rtl="0" algn="ctr">
              <a:spcBef>
                <a:spcPts val="0"/>
              </a:spcBef>
              <a:spcAft>
                <a:spcPts val="0"/>
              </a:spcAft>
              <a:buNone/>
            </a:pPr>
            <a:r>
              <a:rPr lang="en-US" sz="5400">
                <a:solidFill>
                  <a:schemeClr val="lt1"/>
                </a:solidFill>
                <a:latin typeface="Garamond"/>
                <a:ea typeface="Garamond"/>
                <a:cs typeface="Garamond"/>
                <a:sym typeface="Garamond"/>
              </a:rPr>
              <a:t>Thank You !!!</a:t>
            </a:r>
            <a:endParaRPr>
              <a:latin typeface="Garamond"/>
              <a:ea typeface="Garamond"/>
              <a:cs typeface="Garamond"/>
              <a:sym typeface="Garamond"/>
            </a:endParaRPr>
          </a:p>
          <a:p>
            <a:pPr indent="0" lvl="0" marL="0" marR="0" rtl="0" algn="ctr">
              <a:spcBef>
                <a:spcPts val="0"/>
              </a:spcBef>
              <a:spcAft>
                <a:spcPts val="0"/>
              </a:spcAft>
              <a:buNone/>
            </a:pPr>
            <a:r>
              <a:t/>
            </a:r>
            <a:endParaRPr sz="4400">
              <a:solidFill>
                <a:schemeClr val="lt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Data description</a:t>
            </a:r>
            <a:endParaRPr>
              <a:latin typeface="Garamond"/>
              <a:ea typeface="Garamond"/>
              <a:cs typeface="Garamond"/>
              <a:sym typeface="Garamond"/>
            </a:endParaRPr>
          </a:p>
        </p:txBody>
      </p:sp>
      <p:sp>
        <p:nvSpPr>
          <p:cNvPr id="120" name="Google Shape;120;p16"/>
          <p:cNvSpPr txBox="1"/>
          <p:nvPr>
            <p:ph idx="1" type="body"/>
          </p:nvPr>
        </p:nvSpPr>
        <p:spPr>
          <a:xfrm>
            <a:off x="609600" y="1524000"/>
            <a:ext cx="7467600" cy="4526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2400">
                <a:latin typeface="Garamond"/>
                <a:ea typeface="Garamond"/>
                <a:cs typeface="Garamond"/>
                <a:sym typeface="Garamond"/>
              </a:rPr>
              <a:t>Like a typical clinical scenario, the input data is not uniformly filled i.e. the data is not present for all visits. Also, for each subject, there are multiple visits at different timestamps and intervals of the those visits is not regular. Moreover, the number of visits for each subject is also not same. In a nutshell, the patient data has many irregularities which brings out the need of good data preprocessing techniques. </a:t>
            </a:r>
            <a:endParaRPr sz="2400">
              <a:latin typeface="Garamond"/>
              <a:ea typeface="Garamond"/>
              <a:cs typeface="Garamond"/>
              <a:sym typeface="Garamond"/>
            </a:endParaRPr>
          </a:p>
        </p:txBody>
      </p:sp>
      <p:sp>
        <p:nvSpPr>
          <p:cNvPr id="121" name="Google Shape;121;p16"/>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lang="en-US">
                <a:latin typeface="Garamond"/>
                <a:ea typeface="Garamond"/>
                <a:cs typeface="Garamond"/>
                <a:sym typeface="Garamond"/>
              </a:rPr>
              <a:t>General </a:t>
            </a:r>
            <a:r>
              <a:rPr i="0" lang="en-US" sz="4600" u="none" cap="none" strike="noStrike">
                <a:solidFill>
                  <a:schemeClr val="lt1"/>
                </a:solidFill>
                <a:latin typeface="Garamond"/>
                <a:ea typeface="Garamond"/>
                <a:cs typeface="Garamond"/>
                <a:sym typeface="Garamond"/>
              </a:rPr>
              <a:t>Input Preprocessing</a:t>
            </a:r>
            <a:endParaRPr i="0" sz="4600" u="none" cap="none" strike="noStrike">
              <a:solidFill>
                <a:schemeClr val="lt1"/>
              </a:solidFill>
              <a:latin typeface="Garamond"/>
              <a:ea typeface="Garamond"/>
              <a:cs typeface="Garamond"/>
              <a:sym typeface="Garamond"/>
            </a:endParaRPr>
          </a:p>
        </p:txBody>
      </p:sp>
      <p:sp>
        <p:nvSpPr>
          <p:cNvPr id="127" name="Google Shape;127;p17"/>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Input data filtering</a:t>
            </a:r>
            <a:endParaRPr>
              <a:latin typeface="Garamond"/>
              <a:ea typeface="Garamond"/>
              <a:cs typeface="Garamond"/>
              <a:sym typeface="Garamond"/>
            </a:endParaRPr>
          </a:p>
          <a:p>
            <a:pPr indent="-277876" lvl="1" marL="722376" marR="0" rtl="0" algn="l">
              <a:spcBef>
                <a:spcPts val="520"/>
              </a:spcBef>
              <a:spcAft>
                <a:spcPts val="0"/>
              </a:spcAft>
              <a:buClr>
                <a:schemeClr val="accent1"/>
              </a:buClr>
              <a:buSzPts val="2340"/>
              <a:buFont typeface="Garamond"/>
              <a:buChar char="●"/>
            </a:pPr>
            <a:r>
              <a:rPr i="0" lang="en-US" sz="2600" u="none" cap="none" strike="noStrike">
                <a:solidFill>
                  <a:schemeClr val="lt1"/>
                </a:solidFill>
                <a:latin typeface="Garamond"/>
                <a:ea typeface="Garamond"/>
                <a:cs typeface="Garamond"/>
                <a:sym typeface="Garamond"/>
              </a:rPr>
              <a:t>1. Remove less-meaningful data</a:t>
            </a:r>
            <a:endParaRPr>
              <a:latin typeface="Garamond"/>
              <a:ea typeface="Garamond"/>
              <a:cs typeface="Garamond"/>
              <a:sym typeface="Garamond"/>
            </a:endParaRPr>
          </a:p>
        </p:txBody>
      </p:sp>
      <p:sp>
        <p:nvSpPr>
          <p:cNvPr id="128" name="Google Shape;128;p17"/>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29" name="Google Shape;129;p1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graphicFrame>
        <p:nvGraphicFramePr>
          <p:cNvPr id="130" name="Google Shape;130;p17"/>
          <p:cNvGraphicFramePr/>
          <p:nvPr/>
        </p:nvGraphicFramePr>
        <p:xfrm>
          <a:off x="1752600" y="3187969"/>
          <a:ext cx="3000000" cy="3000000"/>
        </p:xfrm>
        <a:graphic>
          <a:graphicData uri="http://schemas.openxmlformats.org/drawingml/2006/table">
            <a:tbl>
              <a:tblPr bandRow="1" firstRow="1">
                <a:noFill/>
                <a:tableStyleId>{A578EA22-4C55-442F-93AC-075ED9E577EB}</a:tableStyleId>
              </a:tblPr>
              <a:tblGrid>
                <a:gridCol w="1066800"/>
              </a:tblGrid>
              <a:tr h="142250">
                <a:tc>
                  <a:txBody>
                    <a:bodyPr>
                      <a:noAutofit/>
                    </a:bodyPr>
                    <a:lstStyle/>
                    <a:p>
                      <a:pPr indent="0" lvl="0" marL="0" marR="0" rtl="0" algn="l">
                        <a:spcBef>
                          <a:spcPts val="0"/>
                        </a:spcBef>
                        <a:spcAft>
                          <a:spcPts val="0"/>
                        </a:spcAft>
                        <a:buNone/>
                      </a:pPr>
                      <a:r>
                        <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data</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NaN</a:t>
                      </a:r>
                      <a:endParaRPr sz="1800"/>
                    </a:p>
                  </a:txBody>
                  <a:tcPr marT="45725" marB="45725" marR="91450" marL="91450"/>
                </a:tc>
              </a:tr>
            </a:tbl>
          </a:graphicData>
        </a:graphic>
      </p:graphicFrame>
      <p:sp>
        <p:nvSpPr>
          <p:cNvPr id="131" name="Google Shape;131;p17"/>
          <p:cNvSpPr/>
          <p:nvPr/>
        </p:nvSpPr>
        <p:spPr>
          <a:xfrm>
            <a:off x="3048000" y="3687763"/>
            <a:ext cx="914400" cy="2438400"/>
          </a:xfrm>
          <a:prstGeom prst="rightBrace">
            <a:avLst>
              <a:gd fmla="val 8333" name="adj1"/>
              <a:gd fmla="val 50000" name="adj2"/>
            </a:avLst>
          </a:prstGeom>
          <a:noFill/>
          <a:ln cap="flat" cmpd="sng" w="9525">
            <a:solidFill>
              <a:srgbClr val="229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7"/>
          <p:cNvSpPr/>
          <p:nvPr/>
        </p:nvSpPr>
        <p:spPr>
          <a:xfrm>
            <a:off x="4419600" y="3687763"/>
            <a:ext cx="3200400" cy="1798637"/>
          </a:xfrm>
          <a:prstGeom prst="rect">
            <a:avLst/>
          </a:prstGeom>
          <a:solidFill>
            <a:schemeClr val="accent1"/>
          </a:solidFill>
          <a:ln cap="flat" cmpd="sng" w="19050">
            <a:solidFill>
              <a:srgbClr val="5074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aramond"/>
                <a:ea typeface="Garamond"/>
                <a:cs typeface="Garamond"/>
                <a:sym typeface="Garamond"/>
              </a:rPr>
              <a:t>Remove such columns where NaN is present more than 70% of the times</a:t>
            </a:r>
            <a:endParaRPr sz="1800">
              <a:solidFill>
                <a:schemeClr val="lt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Input Preprocessing (Contd)</a:t>
            </a:r>
            <a:endParaRPr i="0" sz="4600" u="none" cap="none" strike="noStrike">
              <a:solidFill>
                <a:schemeClr val="lt1"/>
              </a:solidFill>
              <a:latin typeface="Garamond"/>
              <a:ea typeface="Garamond"/>
              <a:cs typeface="Garamond"/>
              <a:sym typeface="Garamond"/>
            </a:endParaRPr>
          </a:p>
        </p:txBody>
      </p:sp>
      <p:sp>
        <p:nvSpPr>
          <p:cNvPr id="138" name="Google Shape;138;p18"/>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277876" lvl="1" marL="722376" marR="0" rtl="0" algn="l">
              <a:spcBef>
                <a:spcPts val="0"/>
              </a:spcBef>
              <a:spcAft>
                <a:spcPts val="0"/>
              </a:spcAft>
              <a:buClr>
                <a:schemeClr val="accent1"/>
              </a:buClr>
              <a:buSzPts val="2340"/>
              <a:buFont typeface="Garamond"/>
              <a:buChar char="●"/>
            </a:pPr>
            <a:r>
              <a:rPr i="0" lang="en-US" sz="2600" u="none" cap="none" strike="noStrike">
                <a:solidFill>
                  <a:schemeClr val="lt1"/>
                </a:solidFill>
                <a:latin typeface="Garamond"/>
                <a:ea typeface="Garamond"/>
                <a:cs typeface="Garamond"/>
                <a:sym typeface="Garamond"/>
              </a:rPr>
              <a:t>2. Remove same-value column for eg. TEMPQC_UCSFFSL_’ had PASS present 99% of times and across different diagnosed categories</a:t>
            </a:r>
            <a:endParaRPr>
              <a:latin typeface="Garamond"/>
              <a:ea typeface="Garamond"/>
              <a:cs typeface="Garamond"/>
              <a:sym typeface="Garamond"/>
            </a:endParaRPr>
          </a:p>
        </p:txBody>
      </p:sp>
      <p:sp>
        <p:nvSpPr>
          <p:cNvPr id="139" name="Google Shape;139;p18"/>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40" name="Google Shape;140;p1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graphicFrame>
        <p:nvGraphicFramePr>
          <p:cNvPr id="141" name="Google Shape;141;p18"/>
          <p:cNvGraphicFramePr/>
          <p:nvPr/>
        </p:nvGraphicFramePr>
        <p:xfrm>
          <a:off x="1752600" y="3187969"/>
          <a:ext cx="3000000" cy="3000000"/>
        </p:xfrm>
        <a:graphic>
          <a:graphicData uri="http://schemas.openxmlformats.org/drawingml/2006/table">
            <a:tbl>
              <a:tblPr bandRow="1" firstRow="1">
                <a:noFill/>
                <a:tableStyleId>{A578EA22-4C55-442F-93AC-075ED9E577EB}</a:tableStyleId>
              </a:tblPr>
              <a:tblGrid>
                <a:gridCol w="1066800"/>
              </a:tblGrid>
              <a:tr h="142250">
                <a:tc>
                  <a:txBody>
                    <a:bodyPr>
                      <a:noAutofit/>
                    </a:bodyPr>
                    <a:lstStyle/>
                    <a:p>
                      <a:pPr indent="0" lvl="0" marL="0" marR="0" rtl="0" algn="l">
                        <a:spcBef>
                          <a:spcPts val="0"/>
                        </a:spcBef>
                        <a:spcAft>
                          <a:spcPts val="0"/>
                        </a:spcAft>
                        <a:buNone/>
                      </a:pPr>
                      <a:r>
                        <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FAIL</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PASS</a:t>
                      </a:r>
                      <a:endParaRPr sz="1800"/>
                    </a:p>
                  </a:txBody>
                  <a:tcPr marT="45725" marB="45725" marR="91450" marL="91450"/>
                </a:tc>
              </a:tr>
            </a:tbl>
          </a:graphicData>
        </a:graphic>
      </p:graphicFrame>
      <p:sp>
        <p:nvSpPr>
          <p:cNvPr id="142" name="Google Shape;142;p18"/>
          <p:cNvSpPr/>
          <p:nvPr/>
        </p:nvSpPr>
        <p:spPr>
          <a:xfrm>
            <a:off x="3048000" y="3687763"/>
            <a:ext cx="914400" cy="2438400"/>
          </a:xfrm>
          <a:prstGeom prst="rightBrace">
            <a:avLst>
              <a:gd fmla="val 8333" name="adj1"/>
              <a:gd fmla="val 50000" name="adj2"/>
            </a:avLst>
          </a:prstGeom>
          <a:noFill/>
          <a:ln cap="flat" cmpd="sng" w="9525">
            <a:solidFill>
              <a:srgbClr val="229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18"/>
          <p:cNvSpPr/>
          <p:nvPr/>
        </p:nvSpPr>
        <p:spPr>
          <a:xfrm>
            <a:off x="4419600" y="3687763"/>
            <a:ext cx="3200400" cy="1798637"/>
          </a:xfrm>
          <a:prstGeom prst="rect">
            <a:avLst/>
          </a:prstGeom>
          <a:solidFill>
            <a:schemeClr val="accent1"/>
          </a:solidFill>
          <a:ln cap="flat" cmpd="sng" w="19050">
            <a:solidFill>
              <a:srgbClr val="5074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aramond"/>
                <a:ea typeface="Garamond"/>
                <a:cs typeface="Garamond"/>
                <a:sym typeface="Garamond"/>
              </a:rPr>
              <a:t>Remove such columns where same data is present for different diagnosis categories, making it unworthy</a:t>
            </a:r>
            <a:endParaRPr sz="1800">
              <a:solidFill>
                <a:schemeClr val="lt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Input Preprocessing (Contd)</a:t>
            </a:r>
            <a:endParaRPr i="0" sz="4600" u="none" cap="none" strike="noStrike">
              <a:solidFill>
                <a:schemeClr val="lt1"/>
              </a:solidFill>
              <a:latin typeface="Garamond"/>
              <a:ea typeface="Garamond"/>
              <a:cs typeface="Garamond"/>
              <a:sym typeface="Garamond"/>
            </a:endParaRPr>
          </a:p>
        </p:txBody>
      </p:sp>
      <p:sp>
        <p:nvSpPr>
          <p:cNvPr id="149" name="Google Shape;149;p19"/>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3. Performed PCA as the final step after step 1 and step 2</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Final columns reduced from 1892 to 338</a:t>
            </a:r>
            <a:endParaRPr>
              <a:latin typeface="Garamond"/>
              <a:ea typeface="Garamond"/>
              <a:cs typeface="Garamond"/>
              <a:sym typeface="Garamond"/>
            </a:endParaRPr>
          </a:p>
          <a:p>
            <a:pPr indent="-242823" lvl="0" marL="420624" marR="0" rtl="0" algn="l">
              <a:spcBef>
                <a:spcPts val="600"/>
              </a:spcBef>
              <a:spcAft>
                <a:spcPts val="0"/>
              </a:spcAft>
              <a:buClr>
                <a:schemeClr val="accent1"/>
              </a:buClr>
              <a:buSzPts val="2400"/>
              <a:buFont typeface="Noto Sans Symbols"/>
              <a:buNone/>
            </a:pPr>
            <a:r>
              <a:t/>
            </a:r>
            <a:endParaRPr i="0" sz="3000" u="none" cap="none" strike="noStrike">
              <a:solidFill>
                <a:schemeClr val="lt1"/>
              </a:solidFill>
              <a:latin typeface="Garamond"/>
              <a:ea typeface="Garamond"/>
              <a:cs typeface="Garamond"/>
              <a:sym typeface="Garamond"/>
            </a:endParaRPr>
          </a:p>
          <a:p>
            <a:pPr indent="-242823" lvl="0" marL="420624" marR="0" rtl="0" algn="l">
              <a:spcBef>
                <a:spcPts val="600"/>
              </a:spcBef>
              <a:spcAft>
                <a:spcPts val="0"/>
              </a:spcAft>
              <a:buClr>
                <a:schemeClr val="accent1"/>
              </a:buClr>
              <a:buSzPts val="2400"/>
              <a:buFont typeface="Noto Sans Symbols"/>
              <a:buNone/>
            </a:pPr>
            <a:r>
              <a:t/>
            </a:r>
            <a:endParaRPr i="0" sz="3000" u="none" cap="none" strike="noStrike">
              <a:solidFill>
                <a:schemeClr val="lt1"/>
              </a:solidFill>
              <a:latin typeface="Garamond"/>
              <a:ea typeface="Garamond"/>
              <a:cs typeface="Garamond"/>
              <a:sym typeface="Garamond"/>
            </a:endParaRPr>
          </a:p>
        </p:txBody>
      </p:sp>
      <p:sp>
        <p:nvSpPr>
          <p:cNvPr id="150" name="Google Shape;150;p19"/>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51" name="Google Shape;151;p19"/>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lt1"/>
              </a:buClr>
              <a:buSzPts val="4600"/>
              <a:buFont typeface="Source Sans Pro"/>
              <a:buNone/>
            </a:pPr>
            <a:r>
              <a:rPr i="0" lang="en-US" sz="4600" u="none" cap="none" strike="noStrike">
                <a:solidFill>
                  <a:schemeClr val="lt1"/>
                </a:solidFill>
                <a:latin typeface="Garamond"/>
                <a:ea typeface="Garamond"/>
                <a:cs typeface="Garamond"/>
                <a:sym typeface="Garamond"/>
              </a:rPr>
              <a:t>Output Processing</a:t>
            </a:r>
            <a:endParaRPr i="0" sz="4600" u="none" cap="none" strike="noStrike">
              <a:solidFill>
                <a:schemeClr val="lt1"/>
              </a:solidFill>
              <a:latin typeface="Garamond"/>
              <a:ea typeface="Garamond"/>
              <a:cs typeface="Garamond"/>
              <a:sym typeface="Garamond"/>
            </a:endParaRPr>
          </a:p>
        </p:txBody>
      </p:sp>
      <p:sp>
        <p:nvSpPr>
          <p:cNvPr id="157" name="Google Shape;157;p20"/>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Autofit/>
          </a:bodyPr>
          <a:lstStyle/>
          <a:p>
            <a:pPr indent="-395224" lvl="0" marL="420624" marR="0" rtl="0" algn="l">
              <a:spcBef>
                <a:spcPts val="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1. Deleted subject data having NaN for all visits</a:t>
            </a:r>
            <a:endParaRPr>
              <a:latin typeface="Garamond"/>
              <a:ea typeface="Garamond"/>
              <a:cs typeface="Garamond"/>
              <a:sym typeface="Garamond"/>
            </a:endParaRPr>
          </a:p>
          <a:p>
            <a:pPr indent="-395224" lvl="0" marL="420624" marR="0" rtl="0" algn="l">
              <a:spcBef>
                <a:spcPts val="600"/>
              </a:spcBef>
              <a:spcAft>
                <a:spcPts val="0"/>
              </a:spcAft>
              <a:buClr>
                <a:schemeClr val="accent1"/>
              </a:buClr>
              <a:buSzPts val="2400"/>
              <a:buFont typeface="Garamond"/>
              <a:buChar char="⦿"/>
            </a:pPr>
            <a:r>
              <a:rPr i="0" lang="en-US" sz="3000" u="none" cap="none" strike="noStrike">
                <a:solidFill>
                  <a:schemeClr val="lt1"/>
                </a:solidFill>
                <a:latin typeface="Garamond"/>
                <a:ea typeface="Garamond"/>
                <a:cs typeface="Garamond"/>
                <a:sym typeface="Garamond"/>
              </a:rPr>
              <a:t>2. Deleted subject data which atleast one column being NaN for all visits </a:t>
            </a:r>
            <a:endParaRPr i="0" sz="3000" u="none" cap="none" strike="noStrike">
              <a:solidFill>
                <a:schemeClr val="lt1"/>
              </a:solidFill>
              <a:latin typeface="Garamond"/>
              <a:ea typeface="Garamond"/>
              <a:cs typeface="Garamond"/>
              <a:sym typeface="Garamond"/>
            </a:endParaRPr>
          </a:p>
        </p:txBody>
      </p:sp>
      <p:sp>
        <p:nvSpPr>
          <p:cNvPr id="158" name="Google Shape;158;p20"/>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lang="en-US" sz="1000">
                <a:solidFill>
                  <a:srgbClr val="9A9997"/>
                </a:solidFill>
                <a:latin typeface="Arial"/>
                <a:ea typeface="Arial"/>
                <a:cs typeface="Arial"/>
                <a:sym typeface="Arial"/>
              </a:rPr>
              <a:t>11/15/2017</a:t>
            </a:r>
            <a:endParaRPr sz="1000">
              <a:solidFill>
                <a:srgbClr val="9A9997"/>
              </a:solidFill>
              <a:latin typeface="Arial"/>
              <a:ea typeface="Arial"/>
              <a:cs typeface="Arial"/>
              <a:sym typeface="Arial"/>
            </a:endParaRPr>
          </a:p>
        </p:txBody>
      </p:sp>
      <p:sp>
        <p:nvSpPr>
          <p:cNvPr id="159" name="Google Shape;159;p2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000">
                <a:solidFill>
                  <a:srgbClr val="9A9997"/>
                </a:solidFill>
                <a:latin typeface="Arial"/>
                <a:ea typeface="Arial"/>
                <a:cs typeface="Arial"/>
                <a:sym typeface="Arial"/>
              </a:rPr>
              <a:t>‹#›</a:t>
            </a:fld>
            <a:endParaRPr sz="1000">
              <a:solidFill>
                <a:srgbClr val="9A9997"/>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457200" y="274638"/>
            <a:ext cx="7467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latin typeface="Garamond"/>
                <a:ea typeface="Garamond"/>
                <a:cs typeface="Garamond"/>
                <a:sym typeface="Garamond"/>
              </a:rPr>
              <a:t>Input and output imputation</a:t>
            </a:r>
            <a:endParaRPr>
              <a:latin typeface="Garamond"/>
              <a:ea typeface="Garamond"/>
              <a:cs typeface="Garamond"/>
              <a:sym typeface="Garamond"/>
            </a:endParaRPr>
          </a:p>
        </p:txBody>
      </p:sp>
      <p:sp>
        <p:nvSpPr>
          <p:cNvPr id="166" name="Google Shape;166;p21"/>
          <p:cNvSpPr txBox="1"/>
          <p:nvPr>
            <p:ph idx="1" type="body"/>
          </p:nvPr>
        </p:nvSpPr>
        <p:spPr>
          <a:xfrm>
            <a:off x="457200" y="1600200"/>
            <a:ext cx="7467600" cy="4526100"/>
          </a:xfrm>
          <a:prstGeom prst="rect">
            <a:avLst/>
          </a:prstGeom>
        </p:spPr>
        <p:txBody>
          <a:bodyPr anchorCtr="0" anchor="t" bIns="91425" lIns="91425" spcFirstLastPara="1" rIns="91425" wrap="square" tIns="91425">
            <a:noAutofit/>
          </a:bodyPr>
          <a:lstStyle/>
          <a:p>
            <a:pPr indent="-242823" lvl="0" marL="420624" rtl="0">
              <a:spcBef>
                <a:spcPts val="600"/>
              </a:spcBef>
              <a:spcAft>
                <a:spcPts val="0"/>
              </a:spcAft>
              <a:buNone/>
            </a:pPr>
            <a:r>
              <a:rPr lang="en-US">
                <a:latin typeface="Garamond"/>
                <a:ea typeface="Garamond"/>
                <a:cs typeface="Garamond"/>
                <a:sym typeface="Garamond"/>
              </a:rPr>
              <a:t>1. Replace all the blanks in the csv file to NaN</a:t>
            </a:r>
            <a:endParaRPr>
              <a:latin typeface="Garamond"/>
              <a:ea typeface="Garamond"/>
              <a:cs typeface="Garamond"/>
              <a:sym typeface="Garamond"/>
            </a:endParaRPr>
          </a:p>
          <a:p>
            <a:pPr indent="-242823" lvl="0" marL="420624" rtl="0">
              <a:spcBef>
                <a:spcPts val="600"/>
              </a:spcBef>
              <a:spcAft>
                <a:spcPts val="0"/>
              </a:spcAft>
              <a:buNone/>
            </a:pPr>
            <a:r>
              <a:rPr lang="en-US">
                <a:latin typeface="Garamond"/>
                <a:ea typeface="Garamond"/>
                <a:cs typeface="Garamond"/>
                <a:sym typeface="Garamond"/>
              </a:rPr>
              <a:t>2. Order the input samples by its PTID_KEY so that it will be easier for us to impute since the missing value will be estimated using linear interpolation</a:t>
            </a:r>
            <a:endParaRPr>
              <a:latin typeface="Garamond"/>
              <a:ea typeface="Garamond"/>
              <a:cs typeface="Garamond"/>
              <a:sym typeface="Garamond"/>
            </a:endParaRPr>
          </a:p>
        </p:txBody>
      </p:sp>
      <p:sp>
        <p:nvSpPr>
          <p:cNvPr id="167" name="Google Shape;167;p21"/>
          <p:cNvSpPr txBox="1"/>
          <p:nvPr>
            <p:ph idx="12" type="sldNum"/>
          </p:nvPr>
        </p:nvSpPr>
        <p:spPr>
          <a:xfrm>
            <a:off x="8153400" y="6422064"/>
            <a:ext cx="762000" cy="3651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