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8" r:id="rId11"/>
    <p:sldId id="275" r:id="rId12"/>
    <p:sldId id="276" r:id="rId13"/>
    <p:sldId id="27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 autoAdjust="0"/>
    <p:restoredTop sz="94595"/>
  </p:normalViewPr>
  <p:slideViewPr>
    <p:cSldViewPr>
      <p:cViewPr varScale="1">
        <p:scale>
          <a:sx n="109" d="100"/>
          <a:sy n="109" d="100"/>
        </p:scale>
        <p:origin x="1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E827B-7B41-43C8-8DAC-21A28094E40D}" type="datetimeFigureOut">
              <a:rPr lang="en-US" smtClean="0"/>
              <a:pPr/>
              <a:t>11/26/17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00034-E694-477C-85CA-D57AA89C0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CE7D014-60A4-463C-A5EF-2EC316DFB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7848600" cy="1447800"/>
          </a:xfrm>
        </p:spPr>
        <p:txBody>
          <a:bodyPr>
            <a:noAutofit/>
          </a:bodyPr>
          <a:lstStyle/>
          <a:p>
            <a:pPr algn="ctr"/>
            <a:r>
              <a:rPr lang="en-US" sz="40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Machine</a:t>
            </a:r>
            <a:r>
              <a:rPr lang="en-US" sz="40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40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Learning </a:t>
            </a:r>
            <a:r>
              <a:rPr lang="en-US" sz="40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Models to predict AD disease</a:t>
            </a:r>
            <a:endParaRPr lang="en-US" sz="4000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6480048" cy="21336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3800" dirty="0" smtClean="0"/>
              <a:t>Team</a:t>
            </a:r>
            <a:r>
              <a:rPr lang="en-US" sz="3800" dirty="0" smtClean="0"/>
              <a:t>: Brick Carrier</a:t>
            </a:r>
            <a:endParaRPr lang="en-US" sz="3800" dirty="0" smtClean="0"/>
          </a:p>
          <a:p>
            <a:r>
              <a:rPr lang="en-US" sz="2900" dirty="0" err="1"/>
              <a:t>Xinyu</a:t>
            </a:r>
            <a:r>
              <a:rPr lang="en-US" sz="2900" dirty="0"/>
              <a:t> Wang(xw474)</a:t>
            </a:r>
            <a:endParaRPr lang="en-US" sz="2900" dirty="0"/>
          </a:p>
          <a:p>
            <a:r>
              <a:rPr lang="en-US" sz="2900" dirty="0" err="1"/>
              <a:t>Chengjie</a:t>
            </a:r>
            <a:r>
              <a:rPr lang="en-US" sz="2900" dirty="0"/>
              <a:t> Lin(cl2445)</a:t>
            </a:r>
            <a:endParaRPr lang="en-US" sz="2900" dirty="0"/>
          </a:p>
          <a:p>
            <a:r>
              <a:rPr lang="en-US" sz="2900" dirty="0"/>
              <a:t>Deepak Agarwal(da475)</a:t>
            </a:r>
            <a:endParaRPr lang="en-US" sz="2900" dirty="0"/>
          </a:p>
          <a:p>
            <a:r>
              <a:rPr lang="en-US" sz="2900" dirty="0"/>
              <a:t/>
            </a:r>
            <a:br>
              <a:rPr lang="en-US" sz="29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11/15/2017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 used</a:t>
            </a:r>
          </a:p>
          <a:p>
            <a:pPr lvl="1"/>
            <a:r>
              <a:rPr lang="en-US" dirty="0" err="1" smtClean="0"/>
              <a:t>mAUC</a:t>
            </a:r>
            <a:r>
              <a:rPr lang="en-US" dirty="0" smtClean="0"/>
              <a:t> (area under ROC curve) for classification problem</a:t>
            </a:r>
          </a:p>
          <a:p>
            <a:pPr lvl="1"/>
            <a:r>
              <a:rPr lang="en-US" dirty="0" smtClean="0"/>
              <a:t>MAE for regression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Time-aware 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9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11/15/2017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0102" y="1828800"/>
            <a:ext cx="4225132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Any Questions?</a:t>
            </a:r>
          </a:p>
          <a:p>
            <a:pPr algn="ctr"/>
            <a:endParaRPr lang="en-US" sz="4400" dirty="0" smtClean="0"/>
          </a:p>
          <a:p>
            <a:pPr algn="ctr"/>
            <a:r>
              <a:rPr lang="en-US" sz="5400" dirty="0" smtClean="0"/>
              <a:t>Thank You !!!</a:t>
            </a:r>
          </a:p>
          <a:p>
            <a:pPr algn="ctr"/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The 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TADPOLE: </a:t>
            </a:r>
            <a:r>
              <a:rPr lang="en-US" sz="2800" dirty="0"/>
              <a:t>The Alzheimer's Disease Prediction Of Longitudinal </a:t>
            </a:r>
            <a:r>
              <a:rPr lang="en-US" sz="2800" dirty="0" smtClean="0"/>
              <a:t>Evolution</a:t>
            </a:r>
          </a:p>
          <a:p>
            <a:r>
              <a:rPr lang="en-US" sz="2800" dirty="0" smtClean="0"/>
              <a:t>Prediction of clinically relevant variables</a:t>
            </a:r>
          </a:p>
          <a:p>
            <a:pPr lvl="1"/>
            <a:r>
              <a:rPr lang="en-US" sz="2400" dirty="0" smtClean="0"/>
              <a:t>MMSE</a:t>
            </a:r>
          </a:p>
          <a:p>
            <a:pPr lvl="1"/>
            <a:r>
              <a:rPr lang="en-US" sz="2400" dirty="0" smtClean="0"/>
              <a:t>ADAS13</a:t>
            </a:r>
          </a:p>
          <a:p>
            <a:pPr lvl="1"/>
            <a:r>
              <a:rPr lang="en-US" sz="2400" dirty="0" smtClean="0"/>
              <a:t>Head-size normalized </a:t>
            </a:r>
            <a:r>
              <a:rPr lang="en-US" sz="2400" dirty="0" err="1" smtClean="0"/>
              <a:t>ventrical</a:t>
            </a:r>
            <a:r>
              <a:rPr lang="en-US" sz="2400" dirty="0" smtClean="0"/>
              <a:t> volume</a:t>
            </a:r>
          </a:p>
          <a:p>
            <a:r>
              <a:rPr lang="en-US" sz="2800" dirty="0" smtClean="0"/>
              <a:t>Final prediction to classify the patient as</a:t>
            </a:r>
          </a:p>
          <a:p>
            <a:pPr lvl="1"/>
            <a:r>
              <a:rPr lang="en-US" sz="2400" dirty="0" smtClean="0"/>
              <a:t>Healthy</a:t>
            </a:r>
          </a:p>
          <a:p>
            <a:pPr lvl="1"/>
            <a:r>
              <a:rPr lang="en-US" sz="2400" dirty="0" smtClean="0"/>
              <a:t>MCI (mild cognitive impairment)</a:t>
            </a:r>
          </a:p>
          <a:p>
            <a:pPr lvl="1"/>
            <a:r>
              <a:rPr lang="en-US" sz="2400" dirty="0" smtClean="0"/>
              <a:t>AD diagnosed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11/15/2017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Dataset collected from ADNI available at </a:t>
            </a:r>
            <a:r>
              <a:rPr lang="en-US" sz="3200" dirty="0" err="1"/>
              <a:t>adni.loni.usc.edu</a:t>
            </a:r>
            <a:endParaRPr lang="en-US" sz="3200" dirty="0"/>
          </a:p>
          <a:p>
            <a:r>
              <a:rPr lang="en-US" sz="3200" dirty="0"/>
              <a:t>Dataset divided into: training, testing and validation</a:t>
            </a:r>
          </a:p>
          <a:p>
            <a:r>
              <a:rPr lang="en-US" sz="3200" dirty="0"/>
              <a:t>Around 450 different patients in training </a:t>
            </a:r>
            <a:r>
              <a:rPr lang="en-US" sz="3200" dirty="0" smtClean="0"/>
              <a:t>dataset, __ in test and __ in validation</a:t>
            </a:r>
          </a:p>
          <a:p>
            <a:r>
              <a:rPr lang="en-US" sz="3200" dirty="0" smtClean="0"/>
              <a:t>Each patient has multiple visits and each visit has data corresponding to around 2000 columns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3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filtering</a:t>
            </a:r>
          </a:p>
          <a:p>
            <a:pPr lvl="1"/>
            <a:r>
              <a:rPr lang="en-US" dirty="0" smtClean="0"/>
              <a:t>1. Remove less-meaningful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68552"/>
              </p:ext>
            </p:extLst>
          </p:nvPr>
        </p:nvGraphicFramePr>
        <p:xfrm>
          <a:off x="1752600" y="3187969"/>
          <a:ext cx="10668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048000" y="3687763"/>
            <a:ext cx="914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3687763"/>
            <a:ext cx="3200400" cy="179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such columns where </a:t>
            </a:r>
            <a:r>
              <a:rPr lang="en-US" dirty="0" err="1" smtClean="0"/>
              <a:t>NaN</a:t>
            </a:r>
            <a:r>
              <a:rPr lang="en-US" dirty="0" smtClean="0"/>
              <a:t> is present more than 70% of the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Preprocessing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2. Remove same-value column for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TEMPQC_UCSFFSL</a:t>
            </a:r>
            <a:r>
              <a:rPr lang="en-US" dirty="0" smtClean="0"/>
              <a:t>_’ had PASS present 99% of times and across different diagnosed categories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96907"/>
              </p:ext>
            </p:extLst>
          </p:nvPr>
        </p:nvGraphicFramePr>
        <p:xfrm>
          <a:off x="1752600" y="3187969"/>
          <a:ext cx="10668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048000" y="3687763"/>
            <a:ext cx="914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3687763"/>
            <a:ext cx="3200400" cy="179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such columns where same data is present for different diagnosis categories, making it unworthy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4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Preprocessing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Performed PCA as the final step after step 1 and step 2</a:t>
            </a:r>
          </a:p>
          <a:p>
            <a:r>
              <a:rPr lang="en-US" dirty="0" smtClean="0"/>
              <a:t>Final columns reduced from 1892 to 338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Deleted subject data having </a:t>
            </a:r>
            <a:r>
              <a:rPr lang="en-US" dirty="0" err="1" smtClean="0"/>
              <a:t>NaN</a:t>
            </a:r>
            <a:r>
              <a:rPr lang="en-US" dirty="0" smtClean="0"/>
              <a:t> for all visits</a:t>
            </a:r>
          </a:p>
          <a:p>
            <a:r>
              <a:rPr lang="en-US" dirty="0" smtClean="0"/>
              <a:t>2. Deleted subject data which </a:t>
            </a:r>
            <a:r>
              <a:rPr lang="en-US" dirty="0" err="1" smtClean="0"/>
              <a:t>atleast</a:t>
            </a:r>
            <a:r>
              <a:rPr lang="en-US" dirty="0" smtClean="0"/>
              <a:t> one column being </a:t>
            </a:r>
            <a:r>
              <a:rPr lang="en-US" dirty="0" err="1" smtClean="0"/>
              <a:t>NaN</a:t>
            </a:r>
            <a:r>
              <a:rPr lang="en-US" dirty="0" smtClean="0"/>
              <a:t> for all visits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visual diagram</a:t>
            </a:r>
          </a:p>
          <a:p>
            <a:r>
              <a:rPr lang="en-US" dirty="0" smtClean="0"/>
              <a:t>Based on LOCF: Last Output Carry Forward</a:t>
            </a:r>
          </a:p>
          <a:p>
            <a:r>
              <a:rPr lang="en-US" dirty="0" smtClean="0"/>
              <a:t>Accuracy achieved: </a:t>
            </a:r>
          </a:p>
          <a:p>
            <a:r>
              <a:rPr lang="en-US" dirty="0" smtClean="0"/>
              <a:t>Doesn’t make use of historical data</a:t>
            </a:r>
          </a:p>
          <a:p>
            <a:r>
              <a:rPr lang="en-US" dirty="0" smtClean="0"/>
              <a:t>Simple to implement but can be highly inaccurate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Based on literature review, we came up with these alternative models for the three continuous variable predictions</a:t>
            </a:r>
          </a:p>
          <a:p>
            <a:r>
              <a:rPr lang="en-US" dirty="0" smtClean="0"/>
              <a:t>SVM: Support Vector Machines</a:t>
            </a:r>
          </a:p>
          <a:p>
            <a:r>
              <a:rPr lang="en-US" dirty="0" smtClean="0"/>
              <a:t>LSTM: Traditional LSTM</a:t>
            </a:r>
          </a:p>
          <a:p>
            <a:r>
              <a:rPr lang="en-US" dirty="0" smtClean="0"/>
              <a:t>Data-modified LSTM</a:t>
            </a:r>
          </a:p>
          <a:p>
            <a:r>
              <a:rPr lang="en-US" dirty="0" smtClean="0"/>
              <a:t>Architecture-modified LSTM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11/15/2017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014-60A4-463C-A5EF-2EC316DFB6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1732</TotalTime>
  <Words>359</Words>
  <Application>Microsoft Macintosh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Wingdings 2</vt:lpstr>
      <vt:lpstr>Arial</vt:lpstr>
      <vt:lpstr>Technic</vt:lpstr>
      <vt:lpstr>Machine Learning Models to predict AD disease</vt:lpstr>
      <vt:lpstr>The Problem</vt:lpstr>
      <vt:lpstr>Dataset</vt:lpstr>
      <vt:lpstr>Input Preprocessing</vt:lpstr>
      <vt:lpstr>Input Preprocessing (Contd)</vt:lpstr>
      <vt:lpstr>Input Preprocessing (Contd)</vt:lpstr>
      <vt:lpstr>Output Processing</vt:lpstr>
      <vt:lpstr>Base Algorithm</vt:lpstr>
      <vt:lpstr>Alternative Models</vt:lpstr>
      <vt:lpstr>Performance Analysis</vt:lpstr>
      <vt:lpstr>SVM</vt:lpstr>
      <vt:lpstr>Traditional LSTM</vt:lpstr>
      <vt:lpstr>Time-aware LSTM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Enhanced Predictive Models in Healthcare</dc:title>
  <dc:creator>Pasha</dc:creator>
  <cp:lastModifiedBy>Deepak Agarwal</cp:lastModifiedBy>
  <cp:revision>32</cp:revision>
  <dcterms:created xsi:type="dcterms:W3CDTF">2017-11-13T21:37:53Z</dcterms:created>
  <dcterms:modified xsi:type="dcterms:W3CDTF">2017-11-27T05:02:55Z</dcterms:modified>
</cp:coreProperties>
</file>