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Garamond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4017F9-8897-454A-9D41-572A449FEC77}">
  <a:tblStyle styleId="{BF4017F9-8897-454A-9D41-572A449FEC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0F2"/>
          </a:solidFill>
        </a:fill>
      </a:tcStyle>
    </a:wholeTbl>
    <a:band1H>
      <a:tcTxStyle/>
      <a:tcStyle>
        <a:fill>
          <a:solidFill>
            <a:srgbClr val="D4DFE3"/>
          </a:solidFill>
        </a:fill>
      </a:tcStyle>
    </a:band1H>
    <a:band2H>
      <a:tcTxStyle/>
    </a:band2H>
    <a:band1V>
      <a:tcTxStyle/>
      <a:tcStyle>
        <a:fill>
          <a:solidFill>
            <a:srgbClr val="D4DFE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5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Garamond-bold.fntdata"/><Relationship Id="rId12" Type="http://schemas.openxmlformats.org/officeDocument/2006/relationships/slide" Target="slides/slide7.xml"/><Relationship Id="rId34" Type="http://schemas.openxmlformats.org/officeDocument/2006/relationships/font" Target="fonts/Garamond-regular.fntdata"/><Relationship Id="rId15" Type="http://schemas.openxmlformats.org/officeDocument/2006/relationships/slide" Target="slides/slide10.xml"/><Relationship Id="rId37" Type="http://schemas.openxmlformats.org/officeDocument/2006/relationships/font" Target="fonts/Garamond-boldItalic.fntdata"/><Relationship Id="rId14" Type="http://schemas.openxmlformats.org/officeDocument/2006/relationships/slide" Target="slides/slide9.xml"/><Relationship Id="rId36" Type="http://schemas.openxmlformats.org/officeDocument/2006/relationships/font" Target="fonts/Garamond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1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55da96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9f55da964_1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55da964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55da96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9f55da964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f55da964_1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f55da96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9f55da964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f55da964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f55da96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f55da964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f55da964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f55da96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f55da964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f55da964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f55da96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9f55da964_1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f55da964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f55da96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f55da964_1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f55da964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f55da96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9f55da964_1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f55da964_1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f55da964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9f55da964_1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55da96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55da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f55da96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f55da964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f55da96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9f55da964_1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f55da964_1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f55da96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9f55da964_1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0accb9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0accb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a0accb97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0accb97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0accb9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a0accb97c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f55da964_1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f55da96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9f55da964_1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f55da964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f55da964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9f55da964_1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f7e66b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f7e66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9f7e66b4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55da964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55da96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f55da964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4752126"/>
            <a:ext cx="9144000" cy="2112900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10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105525" y="0"/>
            <a:ext cx="3038400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429064" y="3337560"/>
            <a:ext cx="64800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600"/>
              <a:buFont typeface="Source Sans Pro"/>
              <a:buNone/>
              <a:defRPr b="1" i="0" sz="46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33050" y="1544812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1927950" y="129450"/>
            <a:ext cx="4526100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4752126"/>
            <a:ext cx="9144000" cy="2112900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10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105525" y="0"/>
            <a:ext cx="3038400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685800" y="3583837"/>
            <a:ext cx="66294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D4E6"/>
              </a:buClr>
              <a:buSzPts val="4200"/>
              <a:buFont typeface="Source Sans Pro"/>
              <a:buNone/>
              <a:defRPr b="1" i="0" sz="4200" u="none" cap="none" strike="noStrike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85800" y="2485800"/>
            <a:ext cx="662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26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068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⦿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3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○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5486400"/>
            <a:ext cx="4040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5025" y="5486400"/>
            <a:ext cx="404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57200" y="1516912"/>
            <a:ext cx="40401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5025" y="1516912"/>
            <a:ext cx="40419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⦿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320"/>
            <a:ext cx="747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7200" y="1185528"/>
            <a:ext cx="3200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214424"/>
            <a:ext cx="274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57200" y="1981200"/>
            <a:ext cx="7086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734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Char char="○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156448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556732" y="1705709"/>
            <a:ext cx="30540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None/>
              <a:defRPr b="1" i="0" sz="22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52000" sx="-80000" rotWithShape="0" dir="5400000" dist="345000" sy="-18000">
              <a:srgbClr val="000000">
                <a:alpha val="2471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7876" lvl="1" marL="722376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56540" lvl="2" marL="1005839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8760" lvl="3" marL="128016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95072" lvl="4" marL="1490472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89483" lvl="5" marL="170078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93039" lvl="6" marL="192024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83895" lvl="7" marL="213969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85420" lvl="8" marL="233172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556734" y="2998765"/>
            <a:ext cx="30540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81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752126"/>
            <a:ext cx="9144000" cy="2112900"/>
          </a:xfrm>
          <a:custGeom>
            <a:pathLst>
              <a:path extrusionOk="0" h="120000" w="12000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10"/>
            </a:srgbClr>
          </a:solidFill>
          <a:ln>
            <a:noFill/>
          </a:ln>
          <a:effectLst>
            <a:outerShdw blurRad="50800" rotWithShape="0" algn="ctr" dir="16200000" dist="44450">
              <a:srgbClr val="000000">
                <a:alpha val="3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315200" y="0"/>
            <a:ext cx="1828800" cy="6858000"/>
          </a:xfrm>
          <a:custGeom>
            <a:pathLst>
              <a:path extrusionOk="0" h="120000" w="12000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30532" y="48066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  <a:effectLst>
            <a:outerShdw blurRad="50800" rotWithShape="0" algn="ctr" dir="10800000" dist="50800">
              <a:srgbClr val="000000">
                <a:alpha val="4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  <a:defRPr b="0" i="0" sz="4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422064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838200" y="1828800"/>
            <a:ext cx="7848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Machine Learning Models to predict AD disease</a:t>
            </a:r>
            <a:endParaRPr b="0" i="0" sz="4000" u="none" cap="none" strike="noStrik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990600" y="3733800"/>
            <a:ext cx="6480048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45700" wrap="square" tIns="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6"/>
              <a:buFont typeface="Noto Sans Symbols"/>
              <a:buNone/>
            </a:pPr>
            <a:r>
              <a:rPr i="0" lang="en-US" sz="2945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Team: Brick Carrier</a:t>
            </a:r>
            <a:endParaRPr i="0" sz="2945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accent1"/>
              </a:buClr>
              <a:buSzPts val="1798"/>
              <a:buFont typeface="Noto Sans Symbols"/>
              <a:buNone/>
            </a:pPr>
            <a:r>
              <a:rPr i="0" lang="en-US" sz="2247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Xinyu Wang(xw474)</a:t>
            </a:r>
            <a:endParaRPr i="0" sz="2247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accent1"/>
              </a:buClr>
              <a:buSzPts val="1798"/>
              <a:buFont typeface="Noto Sans Symbols"/>
              <a:buNone/>
            </a:pPr>
            <a:r>
              <a:rPr i="0" lang="en-US" sz="2247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Chengjie Lin(cl2445)</a:t>
            </a:r>
            <a:endParaRPr i="0" sz="2247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accent1"/>
              </a:buClr>
              <a:buSzPts val="1798"/>
              <a:buFont typeface="Noto Sans Symbols"/>
              <a:buNone/>
            </a:pPr>
            <a:r>
              <a:rPr i="0" lang="en-US" sz="2247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Deepak Agarwal(da475)</a:t>
            </a:r>
            <a:endParaRPr i="0" sz="2247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449"/>
              </a:spcBef>
              <a:spcAft>
                <a:spcPts val="0"/>
              </a:spcAft>
              <a:buClr>
                <a:schemeClr val="accent1"/>
              </a:buClr>
              <a:buSzPts val="1798"/>
              <a:buFont typeface="Noto Sans Symbols"/>
              <a:buNone/>
            </a:pPr>
            <a:br>
              <a:rPr i="0" lang="en-US" sz="2247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i="0" lang="en-US" sz="155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i="0" sz="155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SV</a:t>
            </a: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General Strategy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We will use the Support Vector Regression (SVR) to predict the 3 continuous variables and use Support Vector Classification(SVC) and predicted continuous variables from previous SVR to predict the one categorical variables.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457200" y="642206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SVM (Cont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Garamond"/>
              <a:buAutoNum type="arabicPeriod"/>
            </a:pPr>
            <a:r>
              <a:rPr lang="en-US" sz="2600">
                <a:latin typeface="Garamond"/>
                <a:ea typeface="Garamond"/>
                <a:cs typeface="Garamond"/>
                <a:sym typeface="Garamond"/>
              </a:rPr>
              <a:t>To transform this time series prediction into a regular supervised learning., we ordered the input samples and output with patient id (PTID_KEY) as before, then we took cross-product of these two csv based on the same PTID_KEY.</a:t>
            </a:r>
            <a:endParaRPr sz="2600">
              <a:latin typeface="Garamond"/>
              <a:ea typeface="Garamond"/>
              <a:cs typeface="Garamond"/>
              <a:sym typeface="Garamond"/>
            </a:endParaRPr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Garamond"/>
              <a:buAutoNum type="arabicPeriod"/>
            </a:pPr>
            <a:r>
              <a:rPr lang="en-US" sz="2600">
                <a:latin typeface="Garamond"/>
                <a:ea typeface="Garamond"/>
                <a:cs typeface="Garamond"/>
                <a:sym typeface="Garamond"/>
              </a:rPr>
              <a:t>. For each of the input sample, we added a feature T(time interval of the input and the output), which is the Date in output minus ExamDate in input with unit of month.</a:t>
            </a:r>
            <a:endParaRPr sz="2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SVM (Contd)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Example: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 Cross-product, then minus date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7/9/14 - 6/26/12 = 25 months, which will be used as a new feature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00" y="3783775"/>
            <a:ext cx="2419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225" y="3898075"/>
            <a:ext cx="3714750" cy="97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4"/>
          <p:cNvCxnSpPr/>
          <p:nvPr/>
        </p:nvCxnSpPr>
        <p:spPr>
          <a:xfrm flipH="1" rot="10800000">
            <a:off x="3075325" y="3995175"/>
            <a:ext cx="973800" cy="771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 flipH="1" rot="10800000">
            <a:off x="3059950" y="4421925"/>
            <a:ext cx="1038600" cy="375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 flipH="1" rot="10800000">
            <a:off x="3044575" y="4690950"/>
            <a:ext cx="1018500" cy="152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SVM (Contd)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41765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3.Once we get 3 continuous variables (ADAS13,  Ventricles_Norm,  MMSE) from Support Vector Regression from above section, we can use these 3 variables as 3 features, along with other 7 selected feature, to generate new input data to predict the categorical variable using Support Vector Classification.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Why LSTM: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Time-series 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1. The time-series nature of the data leads to the use of 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3. Many-to-one model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4. Can the data fit right into the LSTM model?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LSTM network unrolled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7498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What we want:</a:t>
            </a:r>
            <a:br>
              <a:rPr lang="en-US" sz="20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Each patient stands for a datapoint. The total visits of a patients are the total timesteps of this datapoint. As shown on the left, for patient with PTID_key 564,  there are 4 visits, which means 4 timesteps in this datapoint</a:t>
            </a:r>
            <a:endParaRPr sz="2000"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50" y="1508900"/>
            <a:ext cx="363125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LSTM dilemma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318100" y="641675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The problems: </a:t>
            </a: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latin typeface="Garamond"/>
                <a:ea typeface="Garamond"/>
                <a:cs typeface="Garamond"/>
                <a:sym typeface="Garamond"/>
              </a:rPr>
              <a:t>P1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. the time interval between two visits is different.</a:t>
            </a: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latin typeface="Garamond"/>
                <a:ea typeface="Garamond"/>
                <a:cs typeface="Garamond"/>
                <a:sym typeface="Garamond"/>
              </a:rPr>
              <a:t>P2.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 For a many-to-one model, the output of it should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have the same timestamp as the last timestep..</a:t>
            </a: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1800">
                <a:latin typeface="Garamond"/>
                <a:ea typeface="Garamond"/>
                <a:cs typeface="Garamond"/>
                <a:sym typeface="Garamond"/>
              </a:rPr>
              <a:t>P3. 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Different patients has different number of visits,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which means that in the training process, the number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of  timesteps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 in each datapoint is different.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(various timesteps in datapoints )</a:t>
            </a:r>
            <a:br>
              <a:rPr lang="en-US" sz="2000">
                <a:latin typeface="Garamond"/>
                <a:ea typeface="Garamond"/>
                <a:cs typeface="Garamond"/>
                <a:sym typeface="Garamond"/>
              </a:rPr>
            </a:b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750" y="812200"/>
            <a:ext cx="363125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How to solve the dilemma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1. Modify the data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4" lvl="0" marL="8778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- data-modified 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2. Modify the architecture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4" lvl="0" marL="8778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- architecture-modified 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	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Data-modified 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457200" y="1600200"/>
            <a:ext cx="84582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How we modify the data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1. To solve P3: Masking the input with maximum number of visit.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Insert: 675     ??????      LMCI        -1            -1      -1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2. To solve P2 and P1: To eliminate the time factor in the data. We transformed the time difference between the input data and output result into a feature of input data.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400">
                <a:latin typeface="Garamond"/>
                <a:ea typeface="Garamond"/>
                <a:cs typeface="Garamond"/>
                <a:sym typeface="Garamond"/>
              </a:rPr>
            </a:b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00" y="5369675"/>
            <a:ext cx="2419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50" y="6126300"/>
            <a:ext cx="37528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0"/>
          <p:cNvCxnSpPr/>
          <p:nvPr/>
        </p:nvCxnSpPr>
        <p:spPr>
          <a:xfrm flipH="1" rot="10800000">
            <a:off x="3250750" y="6308850"/>
            <a:ext cx="1519200" cy="115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00" y="2604275"/>
            <a:ext cx="6185551" cy="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Garamond"/>
                <a:ea typeface="Garamond"/>
                <a:cs typeface="Garamond"/>
                <a:sym typeface="Garamond"/>
              </a:rPr>
              <a:t>The disadvantage of data--modified LSTM 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I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 simply uses the time difference as new feature, which lacks solid explanation and proof of concept from the theory point of view.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   Can we find some modified LSTM that relatively applied to      the problems mentioned above from the architecture aspect.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1. Phased LSTM [1]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2. DeepCare [2]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3. Adaptive Computation Time [4]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4. Time-aware LSTM [3]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Data description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09600" y="15240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Like a typical clinical scenario,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AutoNum type="arabicPeriod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Input data is not uniformly filled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AutoNum type="arabicPeriod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Multiple visits at different timesteps and intervals of the those visits is not regular.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AutoNum type="arabicPeriod"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The number of visits for each subject is also not same.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In a nutshell, the patient data has many irregularities which brings out the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need of data preprocessing techniques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Time-aware LSTM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2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22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7" name="Google Shape;267;p32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25" y="1274100"/>
            <a:ext cx="6545850" cy="30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25" y="4486375"/>
            <a:ext cx="4300950" cy="20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975" y="4486399"/>
            <a:ext cx="4300950" cy="85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Results of all the models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75" y="1698100"/>
            <a:ext cx="7389824" cy="4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7200" y="1417650"/>
            <a:ext cx="7467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Training Result</a:t>
            </a:r>
            <a:endParaRPr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2352850"/>
            <a:ext cx="8191501" cy="232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57200" y="1417650"/>
            <a:ext cx="7467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r>
              <a:rPr lang="en-US"/>
              <a:t> Result</a:t>
            </a:r>
            <a:endParaRPr/>
          </a:p>
        </p:txBody>
      </p:sp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491051"/>
            <a:ext cx="8305800" cy="254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Benchmark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" y="1417650"/>
            <a:ext cx="7467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r>
              <a:rPr lang="en-US"/>
              <a:t> Result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13" y="2491041"/>
            <a:ext cx="8117175" cy="232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nalysis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Overfitting models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		Dropout layer to LSTM and Cross-Validation for LSTM and SVM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	Overfitting problem cannot be eliminated totally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Char char="-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Persistence model still gives a good accuracy without taking into account of historical 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-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Our models have a incremental performance as we moved from SVM to Data-modified LSTM to T-LSTM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-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T-LSTM has more scope of improvement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Reference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[1] Daniel Neil. Phased LSTM: Accelerating Recurrent Network Training for Long or Event-based Sequences.  arXiv:1610.09513. Oct 2016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[2] Trang Pham, Truyen Tran, Dinh Phung and Svetha Venkatesh. DeepCare: A Deep Dynamic Memory Model for Predictive Medicine. arXiv:1602.00357. November 10, 2017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[3] Inci Baytas. Patient Subtyping via Time-Aware LSTM Networks. KDD 2017 Research Paper. August 2017. Retrieved from: </a:t>
            </a: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http://www.kdd.org/kdd2017/papers/view/patient-subtyping-via-time-aware-lstm-networks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17780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[4] Alex Graves. Adaptive Computation Time for Recurrent Neural Networks. arXiv:1603.08983. February  2017</a:t>
            </a:r>
            <a:br>
              <a:rPr lang="en-US" sz="1800">
                <a:latin typeface="Garamond"/>
                <a:ea typeface="Garamond"/>
                <a:cs typeface="Garamond"/>
                <a:sym typeface="Garamond"/>
              </a:rPr>
            </a:b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2640102" y="1828800"/>
            <a:ext cx="4225132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Any Questions?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Thank You !!!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General </a:t>
            </a: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Input Preprocessing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Input data filtering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77876" lvl="1" marL="722376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Garamond"/>
              <a:buChar char="●"/>
            </a:pPr>
            <a:r>
              <a:rPr i="0" lang="en-US" sz="2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1. Remove less-meaningful 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1752600" y="3187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{BF4017F9-8897-454A-9D41-572A449FEC77}</a:tableStyleId>
              </a:tblPr>
              <a:tblGrid>
                <a:gridCol w="1066800"/>
              </a:tblGrid>
              <a:tr h="14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3048000" y="3687763"/>
            <a:ext cx="914400" cy="2438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2298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419600" y="3687763"/>
            <a:ext cx="3200400" cy="179863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Remove such columns where NaN is present more than 70% of the times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Input Preprocessing (Contd)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76" lvl="1" marL="722376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Garamond"/>
              <a:buChar char="●"/>
            </a:pPr>
            <a:r>
              <a:rPr i="0" lang="en-US" sz="2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Remove same-value column for eg. TEMPQC_UCSFFSL_’ had PASS present 99% of times and across different diagnosed categories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16"/>
          <p:cNvGraphicFramePr/>
          <p:nvPr/>
        </p:nvGraphicFramePr>
        <p:xfrm>
          <a:off x="1752600" y="3187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{BF4017F9-8897-454A-9D41-572A449FEC77}</a:tableStyleId>
              </a:tblPr>
              <a:tblGrid>
                <a:gridCol w="1066800"/>
              </a:tblGrid>
              <a:tr h="14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FAIL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6" name="Google Shape;126;p16"/>
          <p:cNvSpPr/>
          <p:nvPr/>
        </p:nvSpPr>
        <p:spPr>
          <a:xfrm>
            <a:off x="3048000" y="3687763"/>
            <a:ext cx="914400" cy="2438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2298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419600" y="3687763"/>
            <a:ext cx="3200400" cy="179863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Remove such columns where same data is present for different diagnosis categories, making it unworthy</a:t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Input Preprocessing (Contd)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Performed PCA as the final step after step 1 and step 2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Final number of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features</a:t>
            </a: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reduced from 1892 to 338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Output Processing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1. Deleted subject data having NaN for all visits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Deleted subject data w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ith</a:t>
            </a: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at least one column being NaN for all visits </a:t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3. For train data, final number of rows reduced from 2506 to 1682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4. For test data, final number of rows reduced from 867 to 825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Input and output imputation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1. Delete all NaN input first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2. Order the input samples by its PTID_KEY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242823" lvl="0" marL="420624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3. Perform linear imputation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153400" y="6422064"/>
            <a:ext cx="762000" cy="36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Base Algorithm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24" lvl="0" marL="42062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Based on LOCF: Last Output Carry Forward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Doesn’t make use of historical data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4206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Simple to implement</a:t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13" y="3695400"/>
            <a:ext cx="7261774" cy="1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Source Sans Pro"/>
              <a:buNone/>
            </a:pPr>
            <a:r>
              <a:rPr i="0" lang="en-US" sz="4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Alternative Models</a:t>
            </a:r>
            <a:endParaRPr i="0" sz="46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176" lvl="0" marL="36576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Based on literature review, we came up with these alternative models for the three continuous variable predictions</a:t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176" lvl="0" marL="36576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Supervised Learning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8778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SVM: Support Vector Machines</a:t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Deep learning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8778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Data-modified LSTM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95224" lvl="0" marL="87782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aramond"/>
              <a:buChar char="⦿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T-</a:t>
            </a:r>
            <a:r>
              <a:rPr i="0" lang="en-US" sz="3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LSTM</a:t>
            </a:r>
            <a:endParaRPr i="0" sz="3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11/15/2017</a:t>
            </a:r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10840425" y="1985500"/>
            <a:ext cx="1095600" cy="10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