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8" r:id="rId3"/>
    <p:sldId id="257" r:id="rId4"/>
    <p:sldId id="259" r:id="rId5"/>
  </p:sldIdLst>
  <p:sldSz cx="9144000" cy="5143500" type="screen16x9"/>
  <p:notesSz cx="6858000" cy="9144000"/>
  <p:embeddedFontLst>
    <p:embeddedFont>
      <p:font typeface="Calibri" panose="020F0502020204030204" pitchFamily="34" charset="0"/>
      <p:regular r:id="rId7"/>
      <p:bold r:id="rId8"/>
      <p:italic r:id="rId9"/>
      <p:boldItalic r:id="rId10"/>
    </p:embeddedFont>
    <p:embeddedFont>
      <p:font typeface="Open Sans"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 name="MSIPCMContentMarking" descr="{&quot;HashCode&quot;:777030729,&quot;Placement&quot;:&quot;Footer&quot;}">
            <a:extLst>
              <a:ext uri="{FF2B5EF4-FFF2-40B4-BE49-F238E27FC236}">
                <a16:creationId xmlns:a16="http://schemas.microsoft.com/office/drawing/2014/main" id="{E0854E76-83FC-4DB1-A9A4-C043407675F1}"/>
              </a:ext>
            </a:extLst>
          </p:cNvPr>
          <p:cNvSpPr txBox="1"/>
          <p:nvPr userDrawn="1"/>
        </p:nvSpPr>
        <p:spPr>
          <a:xfrm>
            <a:off x="0" y="4915336"/>
            <a:ext cx="1045461"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Calibri" panose="020F0502020204030204" pitchFamily="34" charset="0"/>
              </a:rPr>
              <a:t>Sensitivity: Internal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971550"/>
            <a:ext cx="4201800" cy="32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Open Sans"/>
                <a:ea typeface="Open Sans"/>
                <a:cs typeface="Open Sans"/>
                <a:sym typeface="Open Sans"/>
              </a:rPr>
              <a:t>Please make a copy! </a:t>
            </a:r>
            <a:endParaRPr sz="3000">
              <a:latin typeface="Open Sans"/>
              <a:ea typeface="Open Sans"/>
              <a:cs typeface="Open Sans"/>
              <a:sym typeface="Open Sans"/>
            </a:endParaRPr>
          </a:p>
          <a:p>
            <a:pPr marL="0" lvl="0" indent="0" algn="ctr" rtl="0">
              <a:spcBef>
                <a:spcPts val="1600"/>
              </a:spcBef>
              <a:spcAft>
                <a:spcPts val="0"/>
              </a:spcAft>
              <a:buNone/>
            </a:pPr>
            <a:r>
              <a:rPr lang="en">
                <a:latin typeface="Open Sans"/>
                <a:ea typeface="Open Sans"/>
                <a:cs typeface="Open Sans"/>
                <a:sym typeface="Open Sans"/>
              </a:rPr>
              <a:t>File -&gt; Make a Copy</a:t>
            </a:r>
            <a:endParaRPr>
              <a:latin typeface="Open Sans"/>
              <a:ea typeface="Open Sans"/>
              <a:cs typeface="Open Sans"/>
              <a:sym typeface="Open Sans"/>
            </a:endParaRPr>
          </a:p>
          <a:p>
            <a:pPr marL="0" lvl="0" indent="0" algn="ctr" rtl="0">
              <a:spcBef>
                <a:spcPts val="1600"/>
              </a:spcBef>
              <a:spcAft>
                <a:spcPts val="0"/>
              </a:spcAft>
              <a:buNone/>
            </a:pPr>
            <a:r>
              <a:rPr lang="en">
                <a:latin typeface="Open Sans"/>
                <a:ea typeface="Open Sans"/>
                <a:cs typeface="Open Sans"/>
                <a:sym typeface="Open Sans"/>
              </a:rPr>
              <a:t>Remember to include your workbook and this presentation in your submission!</a:t>
            </a:r>
            <a:endParaRPr>
              <a:latin typeface="Open Sans"/>
              <a:ea typeface="Open Sans"/>
              <a:cs typeface="Open Sans"/>
              <a:sym typeface="Open Sans"/>
            </a:endParaRPr>
          </a:p>
          <a:p>
            <a:pPr marL="0" lvl="0" indent="0" algn="ctr" rtl="0">
              <a:spcBef>
                <a:spcPts val="1600"/>
              </a:spcBef>
              <a:spcAft>
                <a:spcPts val="1600"/>
              </a:spcAft>
              <a:buNone/>
            </a:pP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C45D-87DF-46FE-9B34-6AB0417D1F86}"/>
              </a:ext>
            </a:extLst>
          </p:cNvPr>
          <p:cNvSpPr>
            <a:spLocks noGrp="1"/>
          </p:cNvSpPr>
          <p:nvPr>
            <p:ph type="title"/>
          </p:nvPr>
        </p:nvSpPr>
        <p:spPr>
          <a:xfrm>
            <a:off x="311701" y="1925"/>
            <a:ext cx="8520600" cy="1013932"/>
          </a:xfrm>
        </p:spPr>
        <p:txBody>
          <a:bodyPr/>
          <a:lstStyle/>
          <a:p>
            <a:r>
              <a:rPr lang="en-US" dirty="0"/>
              <a:t>How Does Airlines Industry Revenue Compares to the Overall Industry Average Revenue</a:t>
            </a:r>
          </a:p>
        </p:txBody>
      </p:sp>
      <p:sp>
        <p:nvSpPr>
          <p:cNvPr id="4" name="Text Placeholder 3">
            <a:extLst>
              <a:ext uri="{FF2B5EF4-FFF2-40B4-BE49-F238E27FC236}">
                <a16:creationId xmlns:a16="http://schemas.microsoft.com/office/drawing/2014/main" id="{44B3F5D3-574C-4231-99FF-F4751AC39FC8}"/>
              </a:ext>
            </a:extLst>
          </p:cNvPr>
          <p:cNvSpPr>
            <a:spLocks noGrp="1"/>
          </p:cNvSpPr>
          <p:nvPr>
            <p:ph type="body" idx="2"/>
          </p:nvPr>
        </p:nvSpPr>
        <p:spPr>
          <a:xfrm>
            <a:off x="4832400" y="1083232"/>
            <a:ext cx="3999900" cy="3485643"/>
          </a:xfrm>
        </p:spPr>
        <p:txBody>
          <a:bodyPr lIns="182880" tIns="182880" rIns="182880"/>
          <a:lstStyle/>
          <a:p>
            <a:pPr marL="139700" indent="0">
              <a:buNone/>
            </a:pPr>
            <a:endParaRPr lang="en-US" b="1" dirty="0"/>
          </a:p>
          <a:p>
            <a:r>
              <a:rPr lang="en-US" b="1" dirty="0"/>
              <a:t>Explanation:</a:t>
            </a:r>
          </a:p>
          <a:p>
            <a:pPr lvl="1"/>
            <a:r>
              <a:rPr lang="en-US" dirty="0"/>
              <a:t>From the Chart it is evident that the airlines industry generates more average revenue per year than the overall industry revenues. We have taken both bar chart and line graph to make the deduction. </a:t>
            </a:r>
          </a:p>
        </p:txBody>
      </p:sp>
      <p:pic>
        <p:nvPicPr>
          <p:cNvPr id="8" name="Picture 7">
            <a:extLst>
              <a:ext uri="{FF2B5EF4-FFF2-40B4-BE49-F238E27FC236}">
                <a16:creationId xmlns:a16="http://schemas.microsoft.com/office/drawing/2014/main" id="{D429F589-93A0-4E04-B02F-2869B71726B3}"/>
              </a:ext>
            </a:extLst>
          </p:cNvPr>
          <p:cNvPicPr>
            <a:picLocks noChangeAspect="1"/>
          </p:cNvPicPr>
          <p:nvPr/>
        </p:nvPicPr>
        <p:blipFill>
          <a:blip r:embed="rId2"/>
          <a:stretch>
            <a:fillRect/>
          </a:stretch>
        </p:blipFill>
        <p:spPr>
          <a:xfrm>
            <a:off x="311701" y="2859741"/>
            <a:ext cx="4385806" cy="1709134"/>
          </a:xfrm>
          <a:prstGeom prst="rect">
            <a:avLst/>
          </a:prstGeom>
        </p:spPr>
      </p:pic>
      <p:pic>
        <p:nvPicPr>
          <p:cNvPr id="9" name="Picture 8">
            <a:extLst>
              <a:ext uri="{FF2B5EF4-FFF2-40B4-BE49-F238E27FC236}">
                <a16:creationId xmlns:a16="http://schemas.microsoft.com/office/drawing/2014/main" id="{07EEB0D1-539B-4C69-B4A3-8C17E61C4278}"/>
              </a:ext>
            </a:extLst>
          </p:cNvPr>
          <p:cNvPicPr>
            <a:picLocks noChangeAspect="1"/>
          </p:cNvPicPr>
          <p:nvPr/>
        </p:nvPicPr>
        <p:blipFill>
          <a:blip r:embed="rId3"/>
          <a:stretch>
            <a:fillRect/>
          </a:stretch>
        </p:blipFill>
        <p:spPr>
          <a:xfrm>
            <a:off x="311701" y="1083232"/>
            <a:ext cx="4385806" cy="1709134"/>
          </a:xfrm>
          <a:prstGeom prst="rect">
            <a:avLst/>
          </a:prstGeom>
        </p:spPr>
      </p:pic>
      <p:sp>
        <p:nvSpPr>
          <p:cNvPr id="10" name="Google Shape;61;p14">
            <a:extLst>
              <a:ext uri="{FF2B5EF4-FFF2-40B4-BE49-F238E27FC236}">
                <a16:creationId xmlns:a16="http://schemas.microsoft.com/office/drawing/2014/main" id="{16E9317B-2B50-4660-B8B9-312F913F18A6}"/>
              </a:ext>
            </a:extLst>
          </p:cNvPr>
          <p:cNvSpPr txBox="1">
            <a:spLocks/>
          </p:cNvSpPr>
          <p:nvPr/>
        </p:nvSpPr>
        <p:spPr>
          <a:xfrm>
            <a:off x="0" y="-53789"/>
            <a:ext cx="9144000" cy="1021095"/>
          </a:xfrm>
          <a:prstGeom prst="rect">
            <a:avLst/>
          </a:prstGeom>
          <a:solidFill>
            <a:srgbClr val="0737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solidFill>
                  <a:srgbClr val="FFFFFF"/>
                </a:solidFill>
                <a:latin typeface="Open Sans"/>
                <a:ea typeface="Open Sans"/>
                <a:cs typeface="Open Sans"/>
                <a:sym typeface="Open Sans"/>
              </a:rPr>
              <a:t>  How Does Airlines’ Average Revenue Compares to the Overall Industry Revenue</a:t>
            </a:r>
          </a:p>
        </p:txBody>
      </p:sp>
    </p:spTree>
    <p:extLst>
      <p:ext uri="{BB962C8B-B14F-4D97-AF65-F5344CB8AC3E}">
        <p14:creationId xmlns:p14="http://schemas.microsoft.com/office/powerpoint/2010/main" val="345357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056094" y="1103166"/>
            <a:ext cx="3867413" cy="3567308"/>
          </a:xfrm>
          <a:prstGeom prst="rect">
            <a:avLst/>
          </a:prstGeom>
          <a:solidFill>
            <a:schemeClr val="bg1"/>
          </a:solidFill>
          <a:ln w="9525" cap="flat" cmpd="sng">
            <a:noFill/>
            <a:prstDash val="solid"/>
            <a:round/>
            <a:headEnd type="none" w="sm" len="sm"/>
            <a:tailEnd type="none" w="sm" len="sm"/>
          </a:ln>
        </p:spPr>
        <p:txBody>
          <a:bodyPr spcFirstLastPara="1" wrap="square" lIns="182880" tIns="182880" rIns="182880" bIns="91425" anchor="t" anchorCtr="0">
            <a:noAutofit/>
          </a:bodyPr>
          <a:lstStyle/>
          <a:p>
            <a:pPr marL="285750" indent="-285750">
              <a:spcAft>
                <a:spcPts val="1600"/>
              </a:spcAft>
            </a:pPr>
            <a:endParaRPr lang="en-US" b="1" dirty="0">
              <a:latin typeface="Open Sans"/>
              <a:ea typeface="Open Sans"/>
              <a:cs typeface="Open Sans"/>
              <a:sym typeface="Open Sans"/>
            </a:endParaRPr>
          </a:p>
          <a:p>
            <a:pPr marL="285750" indent="-285750">
              <a:spcAft>
                <a:spcPts val="1600"/>
              </a:spcAft>
            </a:pPr>
            <a:r>
              <a:rPr lang="en-US" b="1" dirty="0">
                <a:latin typeface="Open Sans"/>
                <a:ea typeface="Open Sans"/>
                <a:cs typeface="Open Sans"/>
                <a:sym typeface="Open Sans"/>
              </a:rPr>
              <a:t>EXPLANATION:</a:t>
            </a:r>
          </a:p>
          <a:p>
            <a:pPr marL="742950" lvl="1" indent="-285750">
              <a:spcAft>
                <a:spcPts val="1600"/>
              </a:spcAft>
            </a:pPr>
            <a:r>
              <a:rPr lang="en-US" dirty="0">
                <a:latin typeface="Open Sans"/>
                <a:ea typeface="Open Sans"/>
                <a:cs typeface="Open Sans"/>
                <a:sym typeface="Open Sans"/>
              </a:rPr>
              <a:t>From the Bar chart and the Line Graph created over the years from 2012 till 2016, it is evident that AAL has observed more revenues than the overall industry revenue of the airlines sector. </a:t>
            </a:r>
          </a:p>
        </p:txBody>
      </p:sp>
      <p:sp>
        <p:nvSpPr>
          <p:cNvPr id="61" name="Google Shape;61;p14"/>
          <p:cNvSpPr txBox="1">
            <a:spLocks noGrp="1"/>
          </p:cNvSpPr>
          <p:nvPr>
            <p:ph type="title"/>
          </p:nvPr>
        </p:nvSpPr>
        <p:spPr>
          <a:xfrm>
            <a:off x="0" y="-53789"/>
            <a:ext cx="9144000" cy="1021095"/>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Open Sans"/>
                <a:ea typeface="Open Sans"/>
                <a:cs typeface="Open Sans"/>
                <a:sym typeface="Open Sans"/>
              </a:rPr>
              <a:t>  How Does American Airlines’ Average Revenue C</a:t>
            </a:r>
            <a:r>
              <a:rPr lang="en-US" dirty="0">
                <a:solidFill>
                  <a:srgbClr val="FFFFFF"/>
                </a:solidFill>
                <a:latin typeface="Open Sans"/>
                <a:ea typeface="Open Sans"/>
                <a:cs typeface="Open Sans"/>
                <a:sym typeface="Open Sans"/>
              </a:rPr>
              <a:t>o</a:t>
            </a:r>
            <a:r>
              <a:rPr lang="en" dirty="0">
                <a:solidFill>
                  <a:srgbClr val="FFFFFF"/>
                </a:solidFill>
                <a:latin typeface="Open Sans"/>
                <a:ea typeface="Open Sans"/>
                <a:cs typeface="Open Sans"/>
                <a:sym typeface="Open Sans"/>
              </a:rPr>
              <a:t>mpares to the Overal Airlines Industry </a:t>
            </a:r>
            <a:endParaRPr dirty="0">
              <a:solidFill>
                <a:srgbClr val="FFFFFF"/>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EE1F6FCF-8015-4726-8E3F-87E9435C0586}"/>
              </a:ext>
            </a:extLst>
          </p:cNvPr>
          <p:cNvPicPr>
            <a:picLocks noChangeAspect="1"/>
          </p:cNvPicPr>
          <p:nvPr/>
        </p:nvPicPr>
        <p:blipFill>
          <a:blip r:embed="rId3"/>
          <a:stretch>
            <a:fillRect/>
          </a:stretch>
        </p:blipFill>
        <p:spPr>
          <a:xfrm>
            <a:off x="220493" y="1103166"/>
            <a:ext cx="4584589" cy="1715725"/>
          </a:xfrm>
          <a:prstGeom prst="rect">
            <a:avLst/>
          </a:prstGeom>
        </p:spPr>
      </p:pic>
      <p:pic>
        <p:nvPicPr>
          <p:cNvPr id="3" name="Picture 2">
            <a:extLst>
              <a:ext uri="{FF2B5EF4-FFF2-40B4-BE49-F238E27FC236}">
                <a16:creationId xmlns:a16="http://schemas.microsoft.com/office/drawing/2014/main" id="{C5653737-F29C-42AB-8EE3-B3197CE0492B}"/>
              </a:ext>
            </a:extLst>
          </p:cNvPr>
          <p:cNvPicPr>
            <a:picLocks noChangeAspect="1"/>
          </p:cNvPicPr>
          <p:nvPr/>
        </p:nvPicPr>
        <p:blipFill>
          <a:blip r:embed="rId4"/>
          <a:stretch>
            <a:fillRect/>
          </a:stretch>
        </p:blipFill>
        <p:spPr>
          <a:xfrm>
            <a:off x="220493" y="2954750"/>
            <a:ext cx="4584589" cy="1715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52B20A-BF59-4DA7-B209-5E45F20E132C}"/>
              </a:ext>
            </a:extLst>
          </p:cNvPr>
          <p:cNvPicPr>
            <a:picLocks noChangeAspect="1"/>
          </p:cNvPicPr>
          <p:nvPr/>
        </p:nvPicPr>
        <p:blipFill>
          <a:blip r:embed="rId2"/>
          <a:stretch>
            <a:fillRect/>
          </a:stretch>
        </p:blipFill>
        <p:spPr>
          <a:xfrm>
            <a:off x="128175" y="1152475"/>
            <a:ext cx="4584589" cy="3416400"/>
          </a:xfrm>
          <a:prstGeom prst="rect">
            <a:avLst/>
          </a:prstGeom>
        </p:spPr>
      </p:pic>
      <p:sp>
        <p:nvSpPr>
          <p:cNvPr id="4" name="Text Placeholder 3">
            <a:extLst>
              <a:ext uri="{FF2B5EF4-FFF2-40B4-BE49-F238E27FC236}">
                <a16:creationId xmlns:a16="http://schemas.microsoft.com/office/drawing/2014/main" id="{B49C0718-9CAA-4E41-A78A-ADFF52CE63FC}"/>
              </a:ext>
            </a:extLst>
          </p:cNvPr>
          <p:cNvSpPr>
            <a:spLocks noGrp="1"/>
          </p:cNvSpPr>
          <p:nvPr>
            <p:ph type="body" idx="2"/>
          </p:nvPr>
        </p:nvSpPr>
        <p:spPr/>
        <p:txBody>
          <a:bodyPr/>
          <a:lstStyle/>
          <a:p>
            <a:endParaRPr lang="en-US" dirty="0"/>
          </a:p>
        </p:txBody>
      </p:sp>
      <p:sp>
        <p:nvSpPr>
          <p:cNvPr id="6" name="Google Shape;61;p14">
            <a:extLst>
              <a:ext uri="{FF2B5EF4-FFF2-40B4-BE49-F238E27FC236}">
                <a16:creationId xmlns:a16="http://schemas.microsoft.com/office/drawing/2014/main" id="{34C355A1-9755-4505-A9FF-6A289863F2AE}"/>
              </a:ext>
            </a:extLst>
          </p:cNvPr>
          <p:cNvSpPr txBox="1">
            <a:spLocks/>
          </p:cNvSpPr>
          <p:nvPr/>
        </p:nvSpPr>
        <p:spPr>
          <a:xfrm>
            <a:off x="0" y="-53789"/>
            <a:ext cx="9144000" cy="1021095"/>
          </a:xfrm>
          <a:prstGeom prst="rect">
            <a:avLst/>
          </a:prstGeom>
          <a:solidFill>
            <a:srgbClr val="0737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solidFill>
                  <a:srgbClr val="FFFFFF"/>
                </a:solidFill>
                <a:latin typeface="Open Sans"/>
                <a:ea typeface="Open Sans"/>
                <a:cs typeface="Open Sans"/>
                <a:sym typeface="Open Sans"/>
              </a:rPr>
              <a:t>Does The Average Operating Income Show the Same Deduction?</a:t>
            </a:r>
          </a:p>
        </p:txBody>
      </p:sp>
      <p:sp>
        <p:nvSpPr>
          <p:cNvPr id="9" name="Google Shape;59;p14">
            <a:extLst>
              <a:ext uri="{FF2B5EF4-FFF2-40B4-BE49-F238E27FC236}">
                <a16:creationId xmlns:a16="http://schemas.microsoft.com/office/drawing/2014/main" id="{6F0FF03A-8FCE-4A81-92B8-44E88096C89D}"/>
              </a:ext>
            </a:extLst>
          </p:cNvPr>
          <p:cNvSpPr txBox="1">
            <a:spLocks noGrp="1"/>
          </p:cNvSpPr>
          <p:nvPr>
            <p:ph type="body" idx="1"/>
          </p:nvPr>
        </p:nvSpPr>
        <p:spPr>
          <a:xfrm>
            <a:off x="5056094" y="1103166"/>
            <a:ext cx="3867413" cy="3567308"/>
          </a:xfrm>
          <a:prstGeom prst="rect">
            <a:avLst/>
          </a:prstGeom>
          <a:solidFill>
            <a:schemeClr val="bg1"/>
          </a:solidFill>
          <a:ln w="9525" cap="flat" cmpd="sng">
            <a:noFill/>
            <a:prstDash val="solid"/>
            <a:round/>
            <a:headEnd type="none" w="sm" len="sm"/>
            <a:tailEnd type="none" w="sm" len="sm"/>
          </a:ln>
        </p:spPr>
        <p:txBody>
          <a:bodyPr spcFirstLastPara="1" wrap="square" lIns="182880" tIns="182880" rIns="182880" bIns="91425" anchor="t" anchorCtr="0">
            <a:noAutofit/>
          </a:bodyPr>
          <a:lstStyle/>
          <a:p>
            <a:pPr marL="285750" indent="-285750">
              <a:spcAft>
                <a:spcPts val="1600"/>
              </a:spcAft>
            </a:pPr>
            <a:endParaRPr lang="en-US" b="1" dirty="0">
              <a:latin typeface="Open Sans"/>
              <a:ea typeface="Open Sans"/>
              <a:cs typeface="Open Sans"/>
              <a:sym typeface="Open Sans"/>
            </a:endParaRPr>
          </a:p>
          <a:p>
            <a:pPr marL="285750" indent="-285750">
              <a:spcAft>
                <a:spcPts val="1600"/>
              </a:spcAft>
            </a:pPr>
            <a:r>
              <a:rPr lang="en-US" b="1" dirty="0">
                <a:latin typeface="Open Sans"/>
                <a:ea typeface="Open Sans"/>
                <a:cs typeface="Open Sans"/>
                <a:sym typeface="Open Sans"/>
              </a:rPr>
              <a:t>EXPLANATION:</a:t>
            </a:r>
          </a:p>
          <a:p>
            <a:pPr marL="742950" lvl="1" indent="-285750">
              <a:spcAft>
                <a:spcPts val="1600"/>
              </a:spcAft>
            </a:pPr>
            <a:r>
              <a:rPr lang="en-US" dirty="0">
                <a:latin typeface="Open Sans"/>
                <a:ea typeface="Open Sans"/>
                <a:cs typeface="Open Sans"/>
                <a:sym typeface="Open Sans"/>
              </a:rPr>
              <a:t>From the comparison between the average operating income of Airlines and The Overall Industry, we sort of reach the same deduction that the airlines industry does generate greater profit that the industry as a whole</a:t>
            </a:r>
          </a:p>
        </p:txBody>
      </p:sp>
    </p:spTree>
    <p:extLst>
      <p:ext uri="{BB962C8B-B14F-4D97-AF65-F5344CB8AC3E}">
        <p14:creationId xmlns:p14="http://schemas.microsoft.com/office/powerpoint/2010/main" val="32956447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187</Words>
  <Application>Microsoft Office PowerPoint</Application>
  <PresentationFormat>On-screen Show (16:9)</PresentationFormat>
  <Paragraphs>16</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Arial</vt:lpstr>
      <vt:lpstr>Open Sans</vt:lpstr>
      <vt:lpstr>Simple Light</vt:lpstr>
      <vt:lpstr>PowerPoint Presentation</vt:lpstr>
      <vt:lpstr>How Does Airlines Industry Revenue Compares to the Overall Industry Average Revenue</vt:lpstr>
      <vt:lpstr>  How Does American Airlines’ Average Revenue Compares to the Overal Airlines Industry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 Taifur Rahman  Innovation Digital &amp; Strategy</dc:creator>
  <cp:lastModifiedBy>Sk. Taifur</cp:lastModifiedBy>
  <cp:revision>4</cp:revision>
  <dcterms:modified xsi:type="dcterms:W3CDTF">2021-07-06T08:44:29Z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04d2c9-1577-460e-b668-57374a0216c3_Enabled">
    <vt:lpwstr>True</vt:lpwstr>
  </property>
  <property fmtid="{D5CDD505-2E9C-101B-9397-08002B2CF9AE}" pid="3" name="MSIP_Label_f604d2c9-1577-460e-b668-57374a0216c3_SiteId">
    <vt:lpwstr>1676489c-5c72-46b7-ba63-9ab90c4aad44</vt:lpwstr>
  </property>
  <property fmtid="{D5CDD505-2E9C-101B-9397-08002B2CF9AE}" pid="4" name="MSIP_Label_f604d2c9-1577-460e-b668-57374a0216c3_Owner">
    <vt:lpwstr>taifur.rahman@grameenphone.com</vt:lpwstr>
  </property>
  <property fmtid="{D5CDD505-2E9C-101B-9397-08002B2CF9AE}" pid="5" name="MSIP_Label_f604d2c9-1577-460e-b668-57374a0216c3_SetDate">
    <vt:lpwstr>2021-07-06T03:50:48.9517229Z</vt:lpwstr>
  </property>
  <property fmtid="{D5CDD505-2E9C-101B-9397-08002B2CF9AE}" pid="6" name="MSIP_Label_f604d2c9-1577-460e-b668-57374a0216c3_Name">
    <vt:lpwstr>Internal</vt:lpwstr>
  </property>
  <property fmtid="{D5CDD505-2E9C-101B-9397-08002B2CF9AE}" pid="7" name="MSIP_Label_f604d2c9-1577-460e-b668-57374a0216c3_Application">
    <vt:lpwstr>Microsoft Azure Information Protection</vt:lpwstr>
  </property>
  <property fmtid="{D5CDD505-2E9C-101B-9397-08002B2CF9AE}" pid="8" name="MSIP_Label_f604d2c9-1577-460e-b668-57374a0216c3_ActionId">
    <vt:lpwstr>86871e25-1443-49d2-95cf-0a3284702a25</vt:lpwstr>
  </property>
  <property fmtid="{D5CDD505-2E9C-101B-9397-08002B2CF9AE}" pid="9" name="MSIP_Label_f604d2c9-1577-460e-b668-57374a0216c3_Extended_MSFT_Method">
    <vt:lpwstr>Automatic</vt:lpwstr>
  </property>
  <property fmtid="{D5CDD505-2E9C-101B-9397-08002B2CF9AE}" pid="10" name="Sensitivity">
    <vt:lpwstr>Internal</vt:lpwstr>
  </property>
</Properties>
</file>