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pen Sans ExtraBold"/>
      <p:bold r:id="rId16"/>
      <p:boldItalic r:id="rId17"/>
    </p:embeddedFont>
    <p:embeddedFont>
      <p:font typeface="Open Sans Ligh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QNhdf6X/HF8tMuZyCcQ+FtERI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AB552A-C916-4988-81CA-6553463BC6A9}">
  <a:tblStyle styleId="{88AB552A-C916-4988-81CA-6553463BC6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Ligh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ExtraBold-boldItalic.fntdata"/><Relationship Id="rId16" Type="http://schemas.openxmlformats.org/officeDocument/2006/relationships/font" Target="fonts/OpenSansExtraBold-bold.fntdata"/><Relationship Id="rId19" Type="http://schemas.openxmlformats.org/officeDocument/2006/relationships/font" Target="fonts/OpenSansLight-bold.fntdata"/><Relationship Id="rId18" Type="http://schemas.openxmlformats.org/officeDocument/2006/relationships/font" Target="fonts/Open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2ba95f6b6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82ba95f6b6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2ba95f6b6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82ba95f6b6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78375df42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478375df42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[Division Name] - [Engagement Manager], [Senior Consultant], [Junior Consultant]</a:t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 you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205025" y="1083300"/>
            <a:ext cx="28143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205025" y="1609275"/>
            <a:ext cx="4028100" cy="3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Sprocket central pty ltd is a company that specializes in high quality bike and accessories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company is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targeting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1000 new customers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company is focused in maximizing profit through bike sales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5087450" y="1609274"/>
            <a:ext cx="38007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Age Distribution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Number of Bike purchase in 3 years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Job industry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Wealth segments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Number of cars own on each states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customer profile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5463175" y="1083300"/>
            <a:ext cx="28143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Customer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3224375" y="820526"/>
            <a:ext cx="2526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Data Quality Assessment</a:t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125" y="1230700"/>
            <a:ext cx="9144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Data Quality Issues identified in transaction, Customer demographic and customer address datasets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graphicFrame>
        <p:nvGraphicFramePr>
          <p:cNvPr id="88" name="Google Shape;88;p4"/>
          <p:cNvGraphicFramePr/>
          <p:nvPr/>
        </p:nvGraphicFramePr>
        <p:xfrm>
          <a:off x="349000" y="18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{88AB552A-C916-4988-81CA-6553463BC6A9}</a:tableStyleId>
              </a:tblPr>
              <a:tblGrid>
                <a:gridCol w="1403600"/>
                <a:gridCol w="1403600"/>
                <a:gridCol w="1403600"/>
                <a:gridCol w="1403600"/>
                <a:gridCol w="1403600"/>
                <a:gridCol w="1403600"/>
              </a:tblGrid>
              <a:tr h="7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Completeness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Relevancy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Consistency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Customer Demographic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Age: Missing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DOB: </a:t>
                      </a:r>
                      <a:r>
                        <a:rPr lang="en-US"/>
                        <a:t>In-accurate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Job Title: Blanks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Default column: Irrelevant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Gender: Inconsistent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Profit: Missing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Online orders: Blanks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Brands: Blanks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Cancelled status Filtered 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List price and product sold: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format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Customer 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States: Inconsistent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205025" y="1139300"/>
            <a:ext cx="3949800" cy="26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725" y="946800"/>
            <a:ext cx="4558276" cy="28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46800"/>
            <a:ext cx="4558275" cy="28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/>
        </p:nvSpPr>
        <p:spPr>
          <a:xfrm>
            <a:off x="4768475" y="3950100"/>
            <a:ext cx="438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Most of product purchase by Female and highest profit from WeareA2B, Solex, Trek Bicycles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68850" y="4018600"/>
            <a:ext cx="448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Manufacturing, financial service and health, retail have the highest profit in job industry category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2ba95f6b6_0_22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82ba95f6b6_0_22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07" name="Google Shape;107;g282ba95f6b6_0_22"/>
          <p:cNvSpPr/>
          <p:nvPr/>
        </p:nvSpPr>
        <p:spPr>
          <a:xfrm>
            <a:off x="205025" y="1139300"/>
            <a:ext cx="39498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108" name="Google Shape;108;g282ba95f6b6_0_22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09" name="Google Shape;109;g282ba95f6b6_0_22"/>
          <p:cNvSpPr txBox="1"/>
          <p:nvPr/>
        </p:nvSpPr>
        <p:spPr>
          <a:xfrm>
            <a:off x="205150" y="1060975"/>
            <a:ext cx="39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282ba95f6b6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875" y="917375"/>
            <a:ext cx="4412450" cy="23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82ba95f6b6_0_22"/>
          <p:cNvSpPr txBox="1"/>
          <p:nvPr/>
        </p:nvSpPr>
        <p:spPr>
          <a:xfrm>
            <a:off x="205150" y="3572925"/>
            <a:ext cx="441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Most of the middle age person from 35 to 45 are the promising customer from New south wales and victoria states</a:t>
            </a:r>
            <a:endParaRPr/>
          </a:p>
        </p:txBody>
      </p:sp>
      <p:sp>
        <p:nvSpPr>
          <p:cNvPr id="112" name="Google Shape;112;g282ba95f6b6_0_22"/>
          <p:cNvSpPr txBox="1"/>
          <p:nvPr/>
        </p:nvSpPr>
        <p:spPr>
          <a:xfrm>
            <a:off x="4533500" y="3572925"/>
            <a:ext cx="461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Mass customer have the highest profit followed by hugh net worth and finally affluent customer</a:t>
            </a:r>
            <a:endParaRPr/>
          </a:p>
        </p:txBody>
      </p:sp>
      <p:pic>
        <p:nvPicPr>
          <p:cNvPr id="113" name="Google Shape;113;g282ba95f6b6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50" y="917375"/>
            <a:ext cx="4328349" cy="246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2ba95f6b6_0_34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82ba95f6b6_0_34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20" name="Google Shape;120;g282ba95f6b6_0_34"/>
          <p:cNvSpPr/>
          <p:nvPr/>
        </p:nvSpPr>
        <p:spPr>
          <a:xfrm>
            <a:off x="205025" y="1139300"/>
            <a:ext cx="29577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Based on </a:t>
            </a:r>
            <a:r>
              <a:rPr lang="en-US"/>
              <a:t>the frequency, recency and the monetary of the purchase made a customer profile.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Most of the customer are the hibernating 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New customers are in the second position and followed by champion customers and loyal are in the forth.</a:t>
            </a:r>
            <a:endParaRPr/>
          </a:p>
        </p:txBody>
      </p:sp>
      <p:sp>
        <p:nvSpPr>
          <p:cNvPr id="121" name="Google Shape;121;g282ba95f6b6_0_34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22" name="Google Shape;122;g282ba95f6b6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450" y="950912"/>
            <a:ext cx="5551950" cy="41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Model Development</a:t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205025" y="1083299"/>
            <a:ext cx="8565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Customer Classification : </a:t>
            </a: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Targeting</a:t>
            </a: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 the high value customer </a:t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205025" y="1809150"/>
            <a:ext cx="8388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Middle age 35 to 45 are the targeting customer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Manufacturing, financial service and health industry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Majority of the customers are female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customers are mostly live in New south wales and victoria states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Most of the customers are from the mass wealth segment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78375df42_2_0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478375df42_2_0"/>
          <p:cNvSpPr/>
          <p:nvPr/>
        </p:nvSpPr>
        <p:spPr>
          <a:xfrm>
            <a:off x="116225" y="198177"/>
            <a:ext cx="8743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Interpretation</a:t>
            </a:r>
            <a:endParaRPr/>
          </a:p>
        </p:txBody>
      </p:sp>
      <p:sp>
        <p:nvSpPr>
          <p:cNvPr id="138" name="Google Shape;138;g2478375df42_2_0"/>
          <p:cNvSpPr/>
          <p:nvPr/>
        </p:nvSpPr>
        <p:spPr>
          <a:xfrm>
            <a:off x="0" y="851463"/>
            <a:ext cx="9144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One of the most customer to the company</a:t>
            </a:r>
            <a:endParaRPr/>
          </a:p>
        </p:txBody>
      </p:sp>
      <p:sp>
        <p:nvSpPr>
          <p:cNvPr id="139" name="Google Shape;139;g2478375df42_2_0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graphicFrame>
        <p:nvGraphicFramePr>
          <p:cNvPr id="140" name="Google Shape;140;g2478375df42_2_0"/>
          <p:cNvGraphicFramePr/>
          <p:nvPr/>
        </p:nvGraphicFramePr>
        <p:xfrm>
          <a:off x="361200" y="141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{88AB552A-C916-4988-81CA-6553463BC6A9}</a:tableStyleId>
              </a:tblPr>
              <a:tblGrid>
                <a:gridCol w="1403600"/>
                <a:gridCol w="1403600"/>
                <a:gridCol w="1403600"/>
                <a:gridCol w="1403600"/>
                <a:gridCol w="1403600"/>
                <a:gridCol w="1403600"/>
              </a:tblGrid>
              <a:tr h="55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Customer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Industry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Wealth segment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NSW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Health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NSW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Manufacturing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Mass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NSW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Manufacturing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Health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NSW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Health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Mass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5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NSW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Manufacturing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