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62" r:id="rId2"/>
    <p:sldId id="257" r:id="rId3"/>
    <p:sldId id="258" r:id="rId4"/>
    <p:sldId id="259" r:id="rId5"/>
  </p:sldIdLst>
  <p:sldSz cx="7556500" cy="10693400"/>
  <p:notesSz cx="7556500" cy="10693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hanushree goyal" initials="bg" lastIdx="23" clrIdx="0">
    <p:extLst>
      <p:ext uri="{19B8F6BF-5375-455C-9EA6-DF929625EA0E}">
        <p15:presenceInfo xmlns:p15="http://schemas.microsoft.com/office/powerpoint/2012/main" userId="8f8a5dd7cfa5689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D2C6C"/>
    <a:srgbClr val="24748D"/>
    <a:srgbClr val="4C4D4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364" autoAdjust="0"/>
  </p:normalViewPr>
  <p:slideViewPr>
    <p:cSldViewPr>
      <p:cViewPr>
        <p:scale>
          <a:sx n="71" d="100"/>
          <a:sy n="71" d="100"/>
        </p:scale>
        <p:origin x="1626" y="-666"/>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commentAuthors" Target="commentAuthor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5013" cy="536575"/>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4279900" y="0"/>
            <a:ext cx="3275013" cy="536575"/>
          </a:xfrm>
          <a:prstGeom prst="rect">
            <a:avLst/>
          </a:prstGeom>
        </p:spPr>
        <p:txBody>
          <a:bodyPr vert="horz" lIns="91440" tIns="45720" rIns="91440" bIns="45720" rtlCol="0"/>
          <a:lstStyle>
            <a:lvl1pPr algn="r">
              <a:defRPr sz="1200"/>
            </a:lvl1pPr>
          </a:lstStyle>
          <a:p>
            <a:fld id="{4435742C-8299-43DE-8741-F13E8BD394E6}" type="datetimeFigureOut">
              <a:rPr lang="en-IN" smtClean="0"/>
              <a:t>05-07-2021</a:t>
            </a:fld>
            <a:endParaRPr lang="en-IN"/>
          </a:p>
        </p:txBody>
      </p:sp>
      <p:sp>
        <p:nvSpPr>
          <p:cNvPr id="4" name="Slide Image Placeholder 3"/>
          <p:cNvSpPr>
            <a:spLocks noGrp="1" noRot="1" noChangeAspect="1"/>
          </p:cNvSpPr>
          <p:nvPr>
            <p:ph type="sldImg" idx="2"/>
          </p:nvPr>
        </p:nvSpPr>
        <p:spPr>
          <a:xfrm>
            <a:off x="2503488" y="1336675"/>
            <a:ext cx="2549525" cy="3608388"/>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755650" y="5146675"/>
            <a:ext cx="6045200" cy="42100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10156825"/>
            <a:ext cx="3275013" cy="536575"/>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4279900" y="10156825"/>
            <a:ext cx="3275013" cy="536575"/>
          </a:xfrm>
          <a:prstGeom prst="rect">
            <a:avLst/>
          </a:prstGeom>
        </p:spPr>
        <p:txBody>
          <a:bodyPr vert="horz" lIns="91440" tIns="45720" rIns="91440" bIns="45720" rtlCol="0" anchor="b"/>
          <a:lstStyle>
            <a:lvl1pPr algn="r">
              <a:defRPr sz="1200"/>
            </a:lvl1pPr>
          </a:lstStyle>
          <a:p>
            <a:fld id="{61850F6D-C1F7-4B73-8303-E70C71B61C69}" type="slidenum">
              <a:rPr lang="en-IN" smtClean="0"/>
              <a:t>‹#›</a:t>
            </a:fld>
            <a:endParaRPr lang="en-IN"/>
          </a:p>
        </p:txBody>
      </p:sp>
    </p:spTree>
    <p:extLst>
      <p:ext uri="{BB962C8B-B14F-4D97-AF65-F5344CB8AC3E}">
        <p14:creationId xmlns:p14="http://schemas.microsoft.com/office/powerpoint/2010/main" val="9247909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1850F6D-C1F7-4B73-8303-E70C71B61C69}" type="slidenum">
              <a:rPr lang="en-IN" smtClean="0"/>
              <a:t>2</a:t>
            </a:fld>
            <a:endParaRPr lang="en-IN"/>
          </a:p>
        </p:txBody>
      </p:sp>
    </p:spTree>
    <p:extLst>
      <p:ext uri="{BB962C8B-B14F-4D97-AF65-F5344CB8AC3E}">
        <p14:creationId xmlns:p14="http://schemas.microsoft.com/office/powerpoint/2010/main" val="238243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1850F6D-C1F7-4B73-8303-E70C71B61C69}" type="slidenum">
              <a:rPr lang="en-IN" smtClean="0"/>
              <a:t>3</a:t>
            </a:fld>
            <a:endParaRPr lang="en-IN"/>
          </a:p>
        </p:txBody>
      </p:sp>
    </p:spTree>
    <p:extLst>
      <p:ext uri="{BB962C8B-B14F-4D97-AF65-F5344CB8AC3E}">
        <p14:creationId xmlns:p14="http://schemas.microsoft.com/office/powerpoint/2010/main" val="440772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1850F6D-C1F7-4B73-8303-E70C71B61C69}" type="slidenum">
              <a:rPr lang="en-IN" smtClean="0"/>
              <a:t>4</a:t>
            </a:fld>
            <a:endParaRPr lang="en-IN"/>
          </a:p>
        </p:txBody>
      </p:sp>
    </p:spTree>
    <p:extLst>
      <p:ext uri="{BB962C8B-B14F-4D97-AF65-F5344CB8AC3E}">
        <p14:creationId xmlns:p14="http://schemas.microsoft.com/office/powerpoint/2010/main" val="21892773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67213" y="3314954"/>
            <a:ext cx="6428422" cy="224561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34427" y="5988304"/>
            <a:ext cx="5293995" cy="26733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7/5/2021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rgbClr val="4C4D4F"/>
                </a:solidFill>
                <a:latin typeface="Georgia"/>
                <a:cs typeface="Georgia"/>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7/5/2021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rgbClr val="4C4D4F"/>
                </a:solidFill>
                <a:latin typeface="Georgia"/>
                <a:cs typeface="Georgia"/>
              </a:defRPr>
            </a:lvl1pPr>
          </a:lstStyle>
          <a:p>
            <a:endParaRPr/>
          </a:p>
        </p:txBody>
      </p:sp>
      <p:sp>
        <p:nvSpPr>
          <p:cNvPr id="3" name="Holder 3"/>
          <p:cNvSpPr>
            <a:spLocks noGrp="1"/>
          </p:cNvSpPr>
          <p:nvPr>
            <p:ph sz="half" idx="2"/>
          </p:nvPr>
        </p:nvSpPr>
        <p:spPr>
          <a:xfrm>
            <a:off x="378142" y="2459482"/>
            <a:ext cx="3289839"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3894867" y="2459482"/>
            <a:ext cx="3289839" cy="705764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7/5/2021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3564013"/>
            <a:ext cx="7560309" cy="6654165"/>
          </a:xfrm>
          <a:custGeom>
            <a:avLst/>
            <a:gdLst/>
            <a:ahLst/>
            <a:cxnLst/>
            <a:rect l="l" t="t" r="r" b="b"/>
            <a:pathLst>
              <a:path w="7560309" h="6654165">
                <a:moveTo>
                  <a:pt x="7559992" y="0"/>
                </a:moveTo>
                <a:lnTo>
                  <a:pt x="0" y="0"/>
                </a:lnTo>
                <a:lnTo>
                  <a:pt x="0" y="6653580"/>
                </a:lnTo>
                <a:lnTo>
                  <a:pt x="7559992" y="6653580"/>
                </a:lnTo>
                <a:lnTo>
                  <a:pt x="7559992" y="0"/>
                </a:lnTo>
                <a:close/>
              </a:path>
            </a:pathLst>
          </a:custGeom>
          <a:solidFill>
            <a:srgbClr val="0D2C6C"/>
          </a:solidFill>
        </p:spPr>
        <p:txBody>
          <a:bodyPr wrap="square" lIns="0" tIns="0" rIns="0" bIns="0" rtlCol="0"/>
          <a:lstStyle/>
          <a:p>
            <a:endParaRPr/>
          </a:p>
        </p:txBody>
      </p:sp>
      <p:sp>
        <p:nvSpPr>
          <p:cNvPr id="17" name="bg object 17"/>
          <p:cNvSpPr/>
          <p:nvPr/>
        </p:nvSpPr>
        <p:spPr>
          <a:xfrm>
            <a:off x="3090157" y="7406858"/>
            <a:ext cx="4470400" cy="3285490"/>
          </a:xfrm>
          <a:custGeom>
            <a:avLst/>
            <a:gdLst/>
            <a:ahLst/>
            <a:cxnLst/>
            <a:rect l="l" t="t" r="r" b="b"/>
            <a:pathLst>
              <a:path w="4470400" h="3285490">
                <a:moveTo>
                  <a:pt x="4469847" y="0"/>
                </a:moveTo>
                <a:lnTo>
                  <a:pt x="0" y="3285144"/>
                </a:lnTo>
                <a:lnTo>
                  <a:pt x="4469847" y="3285144"/>
                </a:lnTo>
                <a:lnTo>
                  <a:pt x="4469847" y="0"/>
                </a:lnTo>
                <a:close/>
              </a:path>
            </a:pathLst>
          </a:custGeom>
          <a:solidFill>
            <a:srgbClr val="384880">
              <a:alpha val="89999"/>
            </a:srgbClr>
          </a:solidFill>
        </p:spPr>
        <p:txBody>
          <a:bodyPr wrap="square" lIns="0" tIns="0" rIns="0" bIns="0" rtlCol="0"/>
          <a:lstStyle/>
          <a:p>
            <a:endParaRPr/>
          </a:p>
        </p:txBody>
      </p:sp>
      <p:sp>
        <p:nvSpPr>
          <p:cNvPr id="18" name="bg object 18"/>
          <p:cNvSpPr/>
          <p:nvPr/>
        </p:nvSpPr>
        <p:spPr>
          <a:xfrm>
            <a:off x="2635298" y="8547239"/>
            <a:ext cx="4925060" cy="2145030"/>
          </a:xfrm>
          <a:custGeom>
            <a:avLst/>
            <a:gdLst/>
            <a:ahLst/>
            <a:cxnLst/>
            <a:rect l="l" t="t" r="r" b="b"/>
            <a:pathLst>
              <a:path w="4925059" h="2145029">
                <a:moveTo>
                  <a:pt x="4924707" y="0"/>
                </a:moveTo>
                <a:lnTo>
                  <a:pt x="0" y="2144741"/>
                </a:lnTo>
                <a:lnTo>
                  <a:pt x="4924707" y="2144267"/>
                </a:lnTo>
                <a:lnTo>
                  <a:pt x="4924707" y="0"/>
                </a:lnTo>
                <a:close/>
              </a:path>
            </a:pathLst>
          </a:custGeom>
          <a:solidFill>
            <a:srgbClr val="0D2C6C">
              <a:alpha val="89999"/>
            </a:srgbClr>
          </a:solidFill>
        </p:spPr>
        <p:txBody>
          <a:bodyPr wrap="square" lIns="0" tIns="0" rIns="0" bIns="0" rtlCol="0"/>
          <a:lstStyle/>
          <a:p>
            <a:endParaRPr/>
          </a:p>
        </p:txBody>
      </p:sp>
      <p:sp>
        <p:nvSpPr>
          <p:cNvPr id="19" name="bg object 19"/>
          <p:cNvSpPr/>
          <p:nvPr/>
        </p:nvSpPr>
        <p:spPr>
          <a:xfrm>
            <a:off x="0" y="9077134"/>
            <a:ext cx="7560309" cy="1615440"/>
          </a:xfrm>
          <a:custGeom>
            <a:avLst/>
            <a:gdLst/>
            <a:ahLst/>
            <a:cxnLst/>
            <a:rect l="l" t="t" r="r" b="b"/>
            <a:pathLst>
              <a:path w="7560309" h="1615440">
                <a:moveTo>
                  <a:pt x="7559992" y="0"/>
                </a:moveTo>
                <a:lnTo>
                  <a:pt x="3749979" y="1140460"/>
                </a:lnTo>
                <a:lnTo>
                  <a:pt x="0" y="1140460"/>
                </a:lnTo>
                <a:lnTo>
                  <a:pt x="0" y="1614868"/>
                </a:lnTo>
                <a:lnTo>
                  <a:pt x="2165108" y="1614868"/>
                </a:lnTo>
                <a:lnTo>
                  <a:pt x="7559992" y="1614868"/>
                </a:lnTo>
                <a:lnTo>
                  <a:pt x="7559992" y="1140460"/>
                </a:lnTo>
                <a:lnTo>
                  <a:pt x="7559992" y="0"/>
                </a:lnTo>
                <a:close/>
              </a:path>
            </a:pathLst>
          </a:custGeom>
          <a:solidFill>
            <a:srgbClr val="FFFFFF"/>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2400" b="0" i="0">
                <a:solidFill>
                  <a:srgbClr val="4C4D4F"/>
                </a:solidFill>
                <a:latin typeface="Georgia"/>
                <a:cs typeface="Georgi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7/5/2021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7/5/2021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491299" y="741038"/>
            <a:ext cx="6580250" cy="391159"/>
          </a:xfrm>
          <a:prstGeom prst="rect">
            <a:avLst/>
          </a:prstGeom>
        </p:spPr>
        <p:txBody>
          <a:bodyPr wrap="square" lIns="0" tIns="0" rIns="0" bIns="0">
            <a:spAutoFit/>
          </a:bodyPr>
          <a:lstStyle>
            <a:lvl1pPr>
              <a:defRPr sz="2400" b="0" i="0">
                <a:solidFill>
                  <a:srgbClr val="4C4D4F"/>
                </a:solidFill>
                <a:latin typeface="Georgia"/>
                <a:cs typeface="Georgia"/>
              </a:defRPr>
            </a:lvl1pPr>
          </a:lstStyle>
          <a:p>
            <a:endParaRPr/>
          </a:p>
        </p:txBody>
      </p:sp>
      <p:sp>
        <p:nvSpPr>
          <p:cNvPr id="3" name="Holder 3"/>
          <p:cNvSpPr>
            <a:spLocks noGrp="1"/>
          </p:cNvSpPr>
          <p:nvPr>
            <p:ph type="body" idx="1"/>
          </p:nvPr>
        </p:nvSpPr>
        <p:spPr>
          <a:xfrm>
            <a:off x="378142" y="2459482"/>
            <a:ext cx="6806565"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71369" y="9944862"/>
            <a:ext cx="2420112"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8142" y="9944862"/>
            <a:ext cx="1739455" cy="53467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7/5/2021</a:t>
            </a:fld>
            <a:endParaRPr lang="en-US"/>
          </a:p>
        </p:txBody>
      </p:sp>
      <p:sp>
        <p:nvSpPr>
          <p:cNvPr id="6" name="Holder 6"/>
          <p:cNvSpPr>
            <a:spLocks noGrp="1"/>
          </p:cNvSpPr>
          <p:nvPr>
            <p:ph type="sldNum" sz="quarter" idx="7"/>
          </p:nvPr>
        </p:nvSpPr>
        <p:spPr>
          <a:xfrm>
            <a:off x="5445252" y="9944862"/>
            <a:ext cx="1739455"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hyperlink" Target="https://www.youtube.com/channel/UCiFdELAk1HbVAIRxCFMYtQw" TargetMode="External"/><Relationship Id="rId3" Type="http://schemas.openxmlformats.org/officeDocument/2006/relationships/image" Target="../media/image2.jpg"/><Relationship Id="rId7" Type="http://schemas.openxmlformats.org/officeDocument/2006/relationships/hyperlink" Target="https://www.facebook.com/CPA-Services-Pvt-Ltd-1108874689216186" TargetMode="External"/><Relationship Id="rId12" Type="http://schemas.openxmlformats.org/officeDocument/2006/relationships/image" Target="../media/image10.png"/><Relationship Id="rId2" Type="http://schemas.openxmlformats.org/officeDocument/2006/relationships/notesSlide" Target="../notesSlides/notesSlide3.xml"/><Relationship Id="rId16" Type="http://schemas.openxmlformats.org/officeDocument/2006/relationships/hyperlink" Target="http://fmsflearningsystems.org/registration1.aspx?s=3" TargetMode="External"/><Relationship Id="rId1" Type="http://schemas.openxmlformats.org/officeDocument/2006/relationships/slideLayout" Target="../slideLayouts/slideLayout5.xml"/><Relationship Id="rId6" Type="http://schemas.openxmlformats.org/officeDocument/2006/relationships/image" Target="../media/image7.png"/><Relationship Id="rId11" Type="http://schemas.openxmlformats.org/officeDocument/2006/relationships/hyperlink" Target="https://www.linkedin.com/company/37230804/admin/" TargetMode="External"/><Relationship Id="rId5" Type="http://schemas.openxmlformats.org/officeDocument/2006/relationships/image" Target="../media/image6.png"/><Relationship Id="rId15" Type="http://schemas.openxmlformats.org/officeDocument/2006/relationships/image" Target="../media/image12.jpeg"/><Relationship Id="rId10" Type="http://schemas.openxmlformats.org/officeDocument/2006/relationships/image" Target="../media/image9.png"/><Relationship Id="rId4" Type="http://schemas.openxmlformats.org/officeDocument/2006/relationships/image" Target="../media/image5.png"/><Relationship Id="rId9" Type="http://schemas.openxmlformats.org/officeDocument/2006/relationships/hyperlink" Target="https://www.instagram.com/cpaservicesa5/" TargetMode="External"/><Relationship Id="rId1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66" y="1520301"/>
            <a:ext cx="7556500" cy="8915399"/>
          </a:xfrm>
          <a:prstGeom prst="rect">
            <a:avLst/>
          </a:prstGeom>
        </p:spPr>
      </p:pic>
      <p:sp>
        <p:nvSpPr>
          <p:cNvPr id="6" name="object 2"/>
          <p:cNvSpPr txBox="1">
            <a:spLocks noGrp="1"/>
          </p:cNvSpPr>
          <p:nvPr>
            <p:ph type="title"/>
          </p:nvPr>
        </p:nvSpPr>
        <p:spPr>
          <a:xfrm>
            <a:off x="-184150" y="3822700"/>
            <a:ext cx="7924800" cy="3459922"/>
          </a:xfrm>
          <a:prstGeom prst="rect">
            <a:avLst/>
          </a:prstGeom>
        </p:spPr>
        <p:txBody>
          <a:bodyPr vert="horz" wrap="square" lIns="0" tIns="73660" rIns="0" bIns="0" rtlCol="0">
            <a:spAutoFit/>
          </a:bodyPr>
          <a:lstStyle/>
          <a:p>
            <a:pPr marL="12700" marR="5080" algn="ctr">
              <a:lnSpc>
                <a:spcPts val="4400"/>
              </a:lnSpc>
              <a:spcBef>
                <a:spcPts val="580"/>
              </a:spcBef>
            </a:pPr>
            <a:r>
              <a:rPr lang="en-US" sz="4000" b="1" spc="-5" dirty="0">
                <a:solidFill>
                  <a:schemeClr val="bg1"/>
                </a:solidFill>
              </a:rPr>
              <a:t>CERTIFICATE COURSE </a:t>
            </a:r>
            <a:r>
              <a:rPr lang="en-US" sz="4000" b="1" spc="-5" dirty="0" smtClean="0">
                <a:solidFill>
                  <a:schemeClr val="bg1"/>
                </a:solidFill>
              </a:rPr>
              <a:t/>
            </a:r>
            <a:br>
              <a:rPr lang="en-US" sz="4000" b="1" spc="-5" dirty="0" smtClean="0">
                <a:solidFill>
                  <a:schemeClr val="bg1"/>
                </a:solidFill>
              </a:rPr>
            </a:br>
            <a:r>
              <a:rPr lang="en-US" sz="4000" b="1" spc="-5" dirty="0" smtClean="0">
                <a:solidFill>
                  <a:schemeClr val="bg1"/>
                </a:solidFill>
              </a:rPr>
              <a:t>IN </a:t>
            </a:r>
            <a:br>
              <a:rPr lang="en-US" sz="4000" b="1" spc="-5" dirty="0" smtClean="0">
                <a:solidFill>
                  <a:schemeClr val="bg1"/>
                </a:solidFill>
              </a:rPr>
            </a:br>
            <a:r>
              <a:rPr lang="en-US" sz="4000" b="1" spc="-5" dirty="0" smtClean="0">
                <a:solidFill>
                  <a:schemeClr val="bg1"/>
                </a:solidFill>
              </a:rPr>
              <a:t>FINANCIAL </a:t>
            </a:r>
            <a:r>
              <a:rPr lang="en-US" sz="4000" b="1" spc="-5" dirty="0">
                <a:solidFill>
                  <a:schemeClr val="bg1"/>
                </a:solidFill>
              </a:rPr>
              <a:t>MANAGEMENT &amp; ACCOUNTABILITY</a:t>
            </a:r>
            <a:r>
              <a:rPr lang="en-US" sz="4800" b="1" spc="-5" dirty="0">
                <a:solidFill>
                  <a:schemeClr val="bg1"/>
                </a:solidFill>
              </a:rPr>
              <a:t/>
            </a:r>
            <a:br>
              <a:rPr lang="en-US" sz="4800" b="1" spc="-5" dirty="0">
                <a:solidFill>
                  <a:schemeClr val="bg1"/>
                </a:solidFill>
              </a:rPr>
            </a:br>
            <a:r>
              <a:rPr lang="en-US" sz="4800" b="1" spc="-5" dirty="0">
                <a:solidFill>
                  <a:schemeClr val="bg1"/>
                </a:solidFill>
              </a:rPr>
              <a:t/>
            </a:r>
            <a:br>
              <a:rPr lang="en-US" sz="4800" b="1" spc="-5" dirty="0">
                <a:solidFill>
                  <a:schemeClr val="bg1"/>
                </a:solidFill>
              </a:rPr>
            </a:br>
            <a:r>
              <a:rPr lang="en-US" sz="4000" b="1" spc="-5" dirty="0">
                <a:solidFill>
                  <a:schemeClr val="bg1"/>
                </a:solidFill>
              </a:rPr>
              <a:t>(CFMA)</a:t>
            </a:r>
            <a:endParaRPr lang="en-US" sz="4000" b="1" dirty="0">
              <a:solidFill>
                <a:schemeClr val="bg1"/>
              </a:solidFill>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59450" y="122246"/>
            <a:ext cx="1689100" cy="802861"/>
          </a:xfrm>
          <a:prstGeom prst="rect">
            <a:avLst/>
          </a:prstGeom>
        </p:spPr>
      </p:pic>
      <p:sp>
        <p:nvSpPr>
          <p:cNvPr id="2" name="Rectangle 1"/>
          <p:cNvSpPr/>
          <p:nvPr/>
        </p:nvSpPr>
        <p:spPr>
          <a:xfrm>
            <a:off x="4235450" y="9690100"/>
            <a:ext cx="3269535" cy="7620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r>
              <a:rPr lang="en-US" b="1" dirty="0">
                <a:solidFill>
                  <a:schemeClr val="tx2">
                    <a:lumMod val="75000"/>
                  </a:schemeClr>
                </a:solidFill>
                <a:latin typeface="Bahnschrift SemiBold Condensed" panose="020B0502040204020203" pitchFamily="34" charset="0"/>
              </a:rPr>
              <a:t>CPA  School of </a:t>
            </a:r>
            <a:r>
              <a:rPr lang="en-US" b="1" dirty="0" smtClean="0">
                <a:solidFill>
                  <a:schemeClr val="tx2">
                    <a:lumMod val="75000"/>
                  </a:schemeClr>
                </a:solidFill>
                <a:latin typeface="Bahnschrift SemiBold Condensed" panose="020B0502040204020203" pitchFamily="34" charset="0"/>
              </a:rPr>
              <a:t>Learning</a:t>
            </a:r>
          </a:p>
          <a:p>
            <a:r>
              <a:rPr lang="en-US" b="1" dirty="0">
                <a:solidFill>
                  <a:schemeClr val="tx2">
                    <a:lumMod val="75000"/>
                  </a:schemeClr>
                </a:solidFill>
                <a:latin typeface="Bahnschrift SemiBold Condensed" panose="020B0502040204020203" pitchFamily="34" charset="0"/>
              </a:rPr>
              <a:t>An interactive online learning platform</a:t>
            </a:r>
          </a:p>
        </p:txBody>
      </p:sp>
    </p:spTree>
    <p:extLst>
      <p:ext uri="{BB962C8B-B14F-4D97-AF65-F5344CB8AC3E}">
        <p14:creationId xmlns:p14="http://schemas.microsoft.com/office/powerpoint/2010/main" val="28735910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50265" y="243965"/>
            <a:ext cx="1937385" cy="135935"/>
          </a:xfrm>
          <a:prstGeom prst="rect">
            <a:avLst/>
          </a:prstGeom>
        </p:spPr>
        <p:txBody>
          <a:bodyPr vert="horz" wrap="square" lIns="0" tIns="12700" rIns="0" bIns="0" rtlCol="0">
            <a:spAutoFit/>
          </a:bodyPr>
          <a:lstStyle/>
          <a:p>
            <a:pPr marL="12700">
              <a:lnSpc>
                <a:spcPct val="100000"/>
              </a:lnSpc>
              <a:spcBef>
                <a:spcPts val="100"/>
              </a:spcBef>
            </a:pPr>
            <a:r>
              <a:rPr lang="en-US" sz="800" dirty="0">
                <a:solidFill>
                  <a:srgbClr val="919396"/>
                </a:solidFill>
                <a:latin typeface="Georgia"/>
                <a:cs typeface="Georgia"/>
              </a:rPr>
              <a:t>CPA SCHOOL OF LEARNING</a:t>
            </a:r>
            <a:endParaRPr sz="800" dirty="0">
              <a:latin typeface="Georgia"/>
              <a:cs typeface="Georgia"/>
            </a:endParaRPr>
          </a:p>
        </p:txBody>
      </p:sp>
      <p:sp>
        <p:nvSpPr>
          <p:cNvPr id="3" name="object 3"/>
          <p:cNvSpPr txBox="1"/>
          <p:nvPr/>
        </p:nvSpPr>
        <p:spPr>
          <a:xfrm>
            <a:off x="491299" y="221960"/>
            <a:ext cx="96520" cy="177800"/>
          </a:xfrm>
          <a:prstGeom prst="rect">
            <a:avLst/>
          </a:prstGeom>
        </p:spPr>
        <p:txBody>
          <a:bodyPr vert="horz" wrap="square" lIns="0" tIns="12700" rIns="0" bIns="0" rtlCol="0">
            <a:spAutoFit/>
          </a:bodyPr>
          <a:lstStyle/>
          <a:p>
            <a:pPr marL="12700">
              <a:lnSpc>
                <a:spcPct val="100000"/>
              </a:lnSpc>
              <a:spcBef>
                <a:spcPts val="100"/>
              </a:spcBef>
            </a:pPr>
            <a:r>
              <a:rPr sz="1000" dirty="0">
                <a:solidFill>
                  <a:srgbClr val="919396"/>
                </a:solidFill>
                <a:latin typeface="Georgia"/>
                <a:cs typeface="Georgia"/>
              </a:rPr>
              <a:t>2</a:t>
            </a:r>
            <a:endParaRPr sz="1000">
              <a:latin typeface="Georgia"/>
              <a:cs typeface="Georgia"/>
            </a:endParaRPr>
          </a:p>
        </p:txBody>
      </p:sp>
      <p:sp>
        <p:nvSpPr>
          <p:cNvPr id="4" name="object 4"/>
          <p:cNvSpPr txBox="1">
            <a:spLocks noGrp="1"/>
          </p:cNvSpPr>
          <p:nvPr>
            <p:ph type="title"/>
          </p:nvPr>
        </p:nvSpPr>
        <p:spPr>
          <a:xfrm>
            <a:off x="491299" y="698500"/>
            <a:ext cx="5031105" cy="1490152"/>
          </a:xfrm>
          <a:prstGeom prst="rect">
            <a:avLst/>
          </a:prstGeom>
        </p:spPr>
        <p:txBody>
          <a:bodyPr vert="horz" wrap="square" lIns="0" tIns="12700" rIns="0" bIns="0" rtlCol="0">
            <a:spAutoFit/>
          </a:bodyPr>
          <a:lstStyle/>
          <a:p>
            <a:pPr marL="12700">
              <a:lnSpc>
                <a:spcPct val="100000"/>
              </a:lnSpc>
              <a:spcBef>
                <a:spcPts val="100"/>
              </a:spcBef>
            </a:pPr>
            <a:r>
              <a:rPr lang="en-US" spc="5" dirty="0">
                <a:solidFill>
                  <a:srgbClr val="0D2C6C"/>
                </a:solidFill>
              </a:rPr>
              <a:t>Certificate Course in Financial Management &amp; Accountability (CFMA)</a:t>
            </a:r>
            <a:br>
              <a:rPr lang="en-US" spc="5" dirty="0">
                <a:solidFill>
                  <a:srgbClr val="0D2C6C"/>
                </a:solidFill>
              </a:rPr>
            </a:br>
            <a:endParaRPr spc="10" dirty="0">
              <a:solidFill>
                <a:srgbClr val="0D2C6C"/>
              </a:solidFill>
            </a:endParaRPr>
          </a:p>
        </p:txBody>
      </p:sp>
      <p:sp>
        <p:nvSpPr>
          <p:cNvPr id="6" name="object 6"/>
          <p:cNvSpPr txBox="1"/>
          <p:nvPr/>
        </p:nvSpPr>
        <p:spPr>
          <a:xfrm>
            <a:off x="472261" y="6341394"/>
            <a:ext cx="2620189" cy="4355808"/>
          </a:xfrm>
          <a:prstGeom prst="rect">
            <a:avLst/>
          </a:prstGeom>
        </p:spPr>
        <p:txBody>
          <a:bodyPr vert="horz" wrap="square" lIns="0" tIns="12700" rIns="0" bIns="0" rtlCol="0">
            <a:spAutoFit/>
          </a:bodyPr>
          <a:lstStyle/>
          <a:p>
            <a:pPr marR="107314">
              <a:lnSpc>
                <a:spcPct val="100000"/>
              </a:lnSpc>
              <a:spcBef>
                <a:spcPts val="100"/>
              </a:spcBef>
              <a:buClr>
                <a:srgbClr val="4C4D4F"/>
              </a:buClr>
              <a:tabLst>
                <a:tab pos="121285" algn="l"/>
              </a:tabLst>
            </a:pPr>
            <a:r>
              <a:rPr lang="en-IN" sz="1400" b="1" dirty="0" smtClean="0">
                <a:solidFill>
                  <a:srgbClr val="0D2C6C"/>
                </a:solidFill>
                <a:latin typeface="Georgia"/>
                <a:cs typeface="Georgia"/>
              </a:rPr>
              <a:t>Who </a:t>
            </a:r>
            <a:r>
              <a:rPr lang="en-IN" sz="1400" b="1" dirty="0">
                <a:solidFill>
                  <a:srgbClr val="0D2C6C"/>
                </a:solidFill>
                <a:latin typeface="Georgia"/>
                <a:cs typeface="Georgia"/>
              </a:rPr>
              <a:t>Should Attend?</a:t>
            </a:r>
          </a:p>
          <a:p>
            <a:pPr algn="just">
              <a:lnSpc>
                <a:spcPct val="100000"/>
              </a:lnSpc>
              <a:buClr>
                <a:srgbClr val="4C4D4F"/>
              </a:buClr>
            </a:pPr>
            <a:endParaRPr lang="en-US" sz="1100" dirty="0">
              <a:solidFill>
                <a:srgbClr val="808285"/>
              </a:solidFill>
              <a:latin typeface="Georgia"/>
              <a:cs typeface="Georgia"/>
            </a:endParaRPr>
          </a:p>
          <a:p>
            <a:pPr marR="107314" algn="just">
              <a:lnSpc>
                <a:spcPct val="127000"/>
              </a:lnSpc>
              <a:spcBef>
                <a:spcPts val="50"/>
              </a:spcBef>
              <a:buClr>
                <a:srgbClr val="4C4D4F"/>
              </a:buClr>
              <a:tabLst>
                <a:tab pos="121285" algn="l"/>
              </a:tabLst>
            </a:pPr>
            <a:r>
              <a:rPr lang="en-US" sz="1200" dirty="0">
                <a:solidFill>
                  <a:srgbClr val="808285"/>
                </a:solidFill>
                <a:latin typeface="Georgia"/>
                <a:cs typeface="Georgia"/>
              </a:rPr>
              <a:t>The course caters to a wide spectrum of audience of development practitioners. Anyone who has a desire to learn and grow in knowledge and skills is welcome to join</a:t>
            </a:r>
            <a:r>
              <a:rPr lang="en-US" sz="1200" dirty="0" smtClean="0">
                <a:solidFill>
                  <a:srgbClr val="808285"/>
                </a:solidFill>
                <a:latin typeface="Georgia"/>
                <a:cs typeface="Georgia"/>
              </a:rPr>
              <a:t>.</a:t>
            </a:r>
          </a:p>
          <a:p>
            <a:pPr marL="171450" marR="107314" indent="-171450" algn="just">
              <a:lnSpc>
                <a:spcPct val="127000"/>
              </a:lnSpc>
              <a:spcBef>
                <a:spcPts val="50"/>
              </a:spcBef>
              <a:buClr>
                <a:srgbClr val="4C4D4F"/>
              </a:buClr>
              <a:buFont typeface="Arial" panose="020B0604020202020204" pitchFamily="34" charset="0"/>
              <a:buChar char="•"/>
              <a:tabLst>
                <a:tab pos="121285" algn="l"/>
              </a:tabLst>
            </a:pPr>
            <a:endParaRPr lang="en-US" sz="1200" dirty="0">
              <a:solidFill>
                <a:srgbClr val="808285"/>
              </a:solidFill>
              <a:latin typeface="Georgia"/>
              <a:cs typeface="Georgia"/>
            </a:endParaRPr>
          </a:p>
          <a:p>
            <a:pPr marL="12700">
              <a:lnSpc>
                <a:spcPct val="100000"/>
              </a:lnSpc>
            </a:pPr>
            <a:r>
              <a:rPr sz="1400" b="1" dirty="0" smtClean="0">
                <a:solidFill>
                  <a:srgbClr val="0D2C6C"/>
                </a:solidFill>
                <a:latin typeface="Georgia"/>
                <a:cs typeface="Georgia"/>
              </a:rPr>
              <a:t>Key</a:t>
            </a:r>
            <a:r>
              <a:rPr sz="1400" b="1" spc="-10" dirty="0" smtClean="0">
                <a:solidFill>
                  <a:srgbClr val="0D2C6C"/>
                </a:solidFill>
                <a:latin typeface="Georgia"/>
                <a:cs typeface="Georgia"/>
              </a:rPr>
              <a:t> </a:t>
            </a:r>
            <a:r>
              <a:rPr sz="1400" b="1" spc="5" dirty="0" smtClean="0">
                <a:solidFill>
                  <a:srgbClr val="0D2C6C"/>
                </a:solidFill>
                <a:latin typeface="Georgia"/>
                <a:cs typeface="Georgia"/>
              </a:rPr>
              <a:t>Takeaways</a:t>
            </a:r>
            <a:endParaRPr lang="en-IN" sz="1400" b="1" spc="5" dirty="0" smtClean="0">
              <a:solidFill>
                <a:srgbClr val="0D2C6C"/>
              </a:solidFill>
              <a:latin typeface="Georgia"/>
              <a:cs typeface="Georgia"/>
            </a:endParaRPr>
          </a:p>
          <a:p>
            <a:pPr marL="12700">
              <a:lnSpc>
                <a:spcPct val="100000"/>
              </a:lnSpc>
            </a:pPr>
            <a:endParaRPr lang="en-US" sz="1200" dirty="0">
              <a:solidFill>
                <a:srgbClr val="808285"/>
              </a:solidFill>
              <a:latin typeface="Georgia"/>
              <a:cs typeface="Georgia"/>
            </a:endParaRPr>
          </a:p>
          <a:p>
            <a:pPr marL="171450" marR="107314" indent="-171450" algn="just">
              <a:lnSpc>
                <a:spcPct val="127000"/>
              </a:lnSpc>
              <a:spcBef>
                <a:spcPts val="50"/>
              </a:spcBef>
              <a:buClr>
                <a:srgbClr val="4C4D4F"/>
              </a:buClr>
              <a:buFont typeface="Arial" panose="020B0604020202020204" pitchFamily="34" charset="0"/>
              <a:buChar char="•"/>
              <a:tabLst>
                <a:tab pos="121285" algn="l"/>
              </a:tabLst>
            </a:pPr>
            <a:r>
              <a:rPr lang="en-US" sz="1200" dirty="0">
                <a:solidFill>
                  <a:srgbClr val="808285"/>
                </a:solidFill>
                <a:latin typeface="Georgia"/>
                <a:cs typeface="Georgia"/>
              </a:rPr>
              <a:t>Fundamental Elements of efficient Book Keeping &amp; Accounting</a:t>
            </a:r>
          </a:p>
          <a:p>
            <a:pPr marL="171450" marR="107314" indent="-171450" algn="just">
              <a:lnSpc>
                <a:spcPct val="127000"/>
              </a:lnSpc>
              <a:spcBef>
                <a:spcPts val="50"/>
              </a:spcBef>
              <a:buClr>
                <a:srgbClr val="4C4D4F"/>
              </a:buClr>
              <a:buFont typeface="Arial" panose="020B0604020202020204" pitchFamily="34" charset="0"/>
              <a:buChar char="•"/>
              <a:tabLst>
                <a:tab pos="121285" algn="l"/>
              </a:tabLst>
            </a:pPr>
            <a:r>
              <a:rPr lang="en-US" sz="1200" dirty="0">
                <a:solidFill>
                  <a:srgbClr val="808285"/>
                </a:solidFill>
                <a:latin typeface="Georgia"/>
                <a:cs typeface="Georgia"/>
              </a:rPr>
              <a:t>Innovating Budgeting Techniques</a:t>
            </a:r>
          </a:p>
          <a:p>
            <a:pPr marL="171450" marR="107314" indent="-171450" algn="just">
              <a:lnSpc>
                <a:spcPct val="127000"/>
              </a:lnSpc>
              <a:spcBef>
                <a:spcPts val="50"/>
              </a:spcBef>
              <a:buClr>
                <a:srgbClr val="4C4D4F"/>
              </a:buClr>
              <a:buFont typeface="Arial" panose="020B0604020202020204" pitchFamily="34" charset="0"/>
              <a:buChar char="•"/>
              <a:tabLst>
                <a:tab pos="121285" algn="l"/>
              </a:tabLst>
            </a:pPr>
            <a:r>
              <a:rPr lang="en-US" sz="1200" dirty="0">
                <a:solidFill>
                  <a:srgbClr val="808285"/>
                </a:solidFill>
                <a:latin typeface="Georgia"/>
                <a:cs typeface="Georgia"/>
              </a:rPr>
              <a:t>Setting effective control systems</a:t>
            </a:r>
          </a:p>
          <a:p>
            <a:pPr marL="171450" marR="107314" indent="-171450" algn="just">
              <a:lnSpc>
                <a:spcPct val="127000"/>
              </a:lnSpc>
              <a:spcBef>
                <a:spcPts val="50"/>
              </a:spcBef>
              <a:buClr>
                <a:srgbClr val="4C4D4F"/>
              </a:buClr>
              <a:buFont typeface="Arial" panose="020B0604020202020204" pitchFamily="34" charset="0"/>
              <a:buChar char="•"/>
              <a:tabLst>
                <a:tab pos="121285" algn="l"/>
              </a:tabLst>
            </a:pPr>
            <a:r>
              <a:rPr lang="en-US" sz="1200" dirty="0">
                <a:solidFill>
                  <a:srgbClr val="808285"/>
                </a:solidFill>
                <a:latin typeface="Georgia"/>
                <a:cs typeface="Georgia"/>
              </a:rPr>
              <a:t>Legal Compliances which minimize risks (for Indian students only)</a:t>
            </a:r>
          </a:p>
          <a:p>
            <a:pPr>
              <a:spcBef>
                <a:spcPts val="50"/>
              </a:spcBef>
            </a:pPr>
            <a:endParaRPr sz="1200" dirty="0">
              <a:solidFill>
                <a:srgbClr val="808285"/>
              </a:solidFill>
              <a:latin typeface="Georgia"/>
              <a:cs typeface="Georgia"/>
            </a:endParaRPr>
          </a:p>
        </p:txBody>
      </p:sp>
      <p:sp>
        <p:nvSpPr>
          <p:cNvPr id="7" name="object 7"/>
          <p:cNvSpPr txBox="1"/>
          <p:nvPr/>
        </p:nvSpPr>
        <p:spPr>
          <a:xfrm>
            <a:off x="3549650" y="1896173"/>
            <a:ext cx="3315150" cy="4938916"/>
          </a:xfrm>
          <a:prstGeom prst="rect">
            <a:avLst/>
          </a:prstGeom>
        </p:spPr>
        <p:txBody>
          <a:bodyPr vert="horz" wrap="square" lIns="0" tIns="12700" rIns="0" bIns="0" rtlCol="0">
            <a:spAutoFit/>
          </a:bodyPr>
          <a:lstStyle/>
          <a:p>
            <a:pPr marL="12700">
              <a:lnSpc>
                <a:spcPct val="100000"/>
              </a:lnSpc>
              <a:spcBef>
                <a:spcPts val="100"/>
              </a:spcBef>
            </a:pPr>
            <a:r>
              <a:rPr lang="en-IN" sz="1400" b="1" dirty="0" smtClean="0">
                <a:solidFill>
                  <a:srgbClr val="0D2C6C"/>
                </a:solidFill>
                <a:latin typeface="Georgia"/>
                <a:cs typeface="Georgia"/>
              </a:rPr>
              <a:t>   </a:t>
            </a:r>
            <a:r>
              <a:rPr sz="1400" b="1" dirty="0" smtClean="0">
                <a:solidFill>
                  <a:srgbClr val="0D2C6C"/>
                </a:solidFill>
                <a:latin typeface="Georgia"/>
                <a:cs typeface="Georgia"/>
              </a:rPr>
              <a:t>Learning Meth</a:t>
            </a:r>
            <a:r>
              <a:rPr lang="en-IN" sz="1400" b="1" dirty="0" smtClean="0">
                <a:solidFill>
                  <a:srgbClr val="0D2C6C"/>
                </a:solidFill>
                <a:latin typeface="Georgia"/>
                <a:cs typeface="Georgia"/>
              </a:rPr>
              <a:t>odology</a:t>
            </a:r>
            <a:endParaRPr lang="en-US" sz="1400" b="1" dirty="0">
              <a:solidFill>
                <a:srgbClr val="0D2C6C"/>
              </a:solidFill>
              <a:latin typeface="Georgia"/>
              <a:cs typeface="Georgia"/>
            </a:endParaRPr>
          </a:p>
          <a:p>
            <a:pPr marL="12700" algn="just">
              <a:lnSpc>
                <a:spcPct val="100000"/>
              </a:lnSpc>
              <a:spcBef>
                <a:spcPts val="100"/>
              </a:spcBef>
            </a:pPr>
            <a:endParaRPr sz="1400" dirty="0">
              <a:solidFill>
                <a:srgbClr val="4C4D4F"/>
              </a:solidFill>
              <a:latin typeface="Georgia"/>
              <a:cs typeface="Georgia"/>
            </a:endParaRPr>
          </a:p>
          <a:p>
            <a:pPr marL="171450" marR="107314" indent="-171450" algn="just">
              <a:lnSpc>
                <a:spcPct val="127000"/>
              </a:lnSpc>
              <a:spcBef>
                <a:spcPts val="50"/>
              </a:spcBef>
              <a:buClr>
                <a:srgbClr val="4C4D4F"/>
              </a:buClr>
              <a:buFont typeface="Arial" panose="020B0604020202020204" pitchFamily="34" charset="0"/>
              <a:buChar char="•"/>
              <a:tabLst>
                <a:tab pos="121285" algn="l"/>
              </a:tabLst>
            </a:pPr>
            <a:r>
              <a:rPr lang="en-US" sz="1200" dirty="0">
                <a:solidFill>
                  <a:srgbClr val="808285"/>
                </a:solidFill>
                <a:latin typeface="Georgia"/>
                <a:cs typeface="Georgia"/>
              </a:rPr>
              <a:t>CPA School of Learning has developed a highly interactive on-line learning </a:t>
            </a:r>
            <a:r>
              <a:rPr lang="en-US" sz="1200" dirty="0" smtClean="0">
                <a:solidFill>
                  <a:srgbClr val="808285"/>
                </a:solidFill>
                <a:latin typeface="Georgia"/>
                <a:cs typeface="Georgia"/>
              </a:rPr>
              <a:t>platform and provides a world class learning experience. </a:t>
            </a:r>
            <a:r>
              <a:rPr lang="en-US" sz="1200" dirty="0">
                <a:solidFill>
                  <a:srgbClr val="808285"/>
                </a:solidFill>
                <a:latin typeface="Georgia"/>
                <a:cs typeface="Georgia"/>
              </a:rPr>
              <a:t>The combination of various learning tools make the experience enjoyable and challenges each student to go beyond their comfort zones to learn</a:t>
            </a:r>
            <a:r>
              <a:rPr lang="en-US" sz="1200" dirty="0" smtClean="0">
                <a:solidFill>
                  <a:srgbClr val="808285"/>
                </a:solidFill>
                <a:latin typeface="Georgia"/>
                <a:cs typeface="Georgia"/>
              </a:rPr>
              <a:t>.</a:t>
            </a:r>
          </a:p>
          <a:p>
            <a:pPr marL="171450" marR="107314" indent="-171450" algn="just">
              <a:lnSpc>
                <a:spcPct val="127000"/>
              </a:lnSpc>
              <a:spcBef>
                <a:spcPts val="50"/>
              </a:spcBef>
              <a:buClr>
                <a:srgbClr val="4C4D4F"/>
              </a:buClr>
              <a:buFont typeface="Arial" panose="020B0604020202020204" pitchFamily="34" charset="0"/>
              <a:buChar char="•"/>
              <a:tabLst>
                <a:tab pos="121285" algn="l"/>
              </a:tabLst>
            </a:pPr>
            <a:endParaRPr lang="en-US" sz="1200" dirty="0">
              <a:solidFill>
                <a:srgbClr val="808285"/>
              </a:solidFill>
              <a:latin typeface="Georgia"/>
              <a:cs typeface="Georgia"/>
            </a:endParaRPr>
          </a:p>
          <a:p>
            <a:pPr marR="107314">
              <a:spcBef>
                <a:spcPts val="100"/>
              </a:spcBef>
              <a:buClr>
                <a:srgbClr val="4C4D4F"/>
              </a:buClr>
              <a:tabLst>
                <a:tab pos="121285" algn="l"/>
              </a:tabLst>
            </a:pPr>
            <a:r>
              <a:rPr lang="en-US" sz="1400" b="1" dirty="0" smtClean="0">
                <a:solidFill>
                  <a:srgbClr val="0D2C6C"/>
                </a:solidFill>
                <a:latin typeface="Georgia"/>
                <a:cs typeface="Georgia"/>
              </a:rPr>
              <a:t>   Duration</a:t>
            </a:r>
          </a:p>
          <a:p>
            <a:pPr marR="107314" algn="just">
              <a:spcBef>
                <a:spcPts val="100"/>
              </a:spcBef>
              <a:buClr>
                <a:srgbClr val="4C4D4F"/>
              </a:buClr>
              <a:tabLst>
                <a:tab pos="121285" algn="l"/>
              </a:tabLst>
            </a:pPr>
            <a:endParaRPr lang="en-US" sz="1400" b="1" dirty="0" smtClean="0">
              <a:solidFill>
                <a:srgbClr val="0D2C6C"/>
              </a:solidFill>
              <a:latin typeface="Georgia"/>
              <a:cs typeface="Georgia"/>
            </a:endParaRPr>
          </a:p>
          <a:p>
            <a:pPr marL="171450" marR="107314" indent="-171450" algn="just">
              <a:lnSpc>
                <a:spcPct val="127000"/>
              </a:lnSpc>
              <a:spcBef>
                <a:spcPts val="50"/>
              </a:spcBef>
              <a:buClr>
                <a:srgbClr val="4C4D4F"/>
              </a:buClr>
              <a:buFont typeface="Arial" panose="020B0604020202020204" pitchFamily="34" charset="0"/>
              <a:buChar char="•"/>
              <a:tabLst>
                <a:tab pos="121285" algn="l"/>
              </a:tabLst>
            </a:pPr>
            <a:r>
              <a:rPr lang="en-US" sz="1200" dirty="0">
                <a:solidFill>
                  <a:srgbClr val="808285"/>
                </a:solidFill>
                <a:latin typeface="Georgia"/>
                <a:cs typeface="Georgia"/>
              </a:rPr>
              <a:t>The duration of the course is minimum 8 weeks (Two months) from the date of enrollment and a maximum of 12 weeks (Three months) depending on the </a:t>
            </a:r>
            <a:r>
              <a:rPr lang="en-US" sz="1200" dirty="0" smtClean="0">
                <a:solidFill>
                  <a:srgbClr val="808285"/>
                </a:solidFill>
                <a:latin typeface="Georgia"/>
                <a:cs typeface="Georgia"/>
              </a:rPr>
              <a:t>progress.  This course is conceptualized on a rolling batch model. </a:t>
            </a:r>
            <a:r>
              <a:rPr lang="en-US" sz="1200" dirty="0">
                <a:solidFill>
                  <a:srgbClr val="808285"/>
                </a:solidFill>
                <a:latin typeface="Georgia"/>
                <a:cs typeface="Georgia"/>
              </a:rPr>
              <a:t>It has a free entry and enrolment, and therefore a student can enroll any time and exit any time during the year. </a:t>
            </a:r>
            <a:endParaRPr sz="1200" dirty="0">
              <a:solidFill>
                <a:srgbClr val="808285"/>
              </a:solidFill>
              <a:latin typeface="Georgia"/>
              <a:cs typeface="Georgia"/>
            </a:endParaRPr>
          </a:p>
        </p:txBody>
      </p:sp>
      <p:sp>
        <p:nvSpPr>
          <p:cNvPr id="8" name="object 8"/>
          <p:cNvSpPr txBox="1"/>
          <p:nvPr/>
        </p:nvSpPr>
        <p:spPr>
          <a:xfrm>
            <a:off x="480281" y="1874143"/>
            <a:ext cx="2677351" cy="4235006"/>
          </a:xfrm>
          <a:prstGeom prst="rect">
            <a:avLst/>
          </a:prstGeom>
        </p:spPr>
        <p:txBody>
          <a:bodyPr vert="horz" wrap="square" lIns="0" tIns="12700" rIns="0" bIns="0" rtlCol="0">
            <a:spAutoFit/>
          </a:bodyPr>
          <a:lstStyle/>
          <a:p>
            <a:pPr marL="12700" marR="107314">
              <a:spcBef>
                <a:spcPts val="50"/>
              </a:spcBef>
              <a:buClr>
                <a:srgbClr val="4C4D4F"/>
              </a:buClr>
              <a:tabLst>
                <a:tab pos="121285" algn="l"/>
              </a:tabLst>
            </a:pPr>
            <a:r>
              <a:rPr lang="en-US" sz="1400" b="1" dirty="0">
                <a:solidFill>
                  <a:srgbClr val="0D2C6C"/>
                </a:solidFill>
                <a:latin typeface="Georgia"/>
                <a:cs typeface="Georgia"/>
              </a:rPr>
              <a:t>About the </a:t>
            </a:r>
            <a:r>
              <a:rPr lang="en-US" sz="1400" b="1" dirty="0" smtClean="0">
                <a:solidFill>
                  <a:srgbClr val="0D2C6C"/>
                </a:solidFill>
                <a:latin typeface="Georgia"/>
                <a:cs typeface="Georgia"/>
              </a:rPr>
              <a:t>Course</a:t>
            </a:r>
          </a:p>
          <a:p>
            <a:pPr marL="12700" marR="107314">
              <a:spcBef>
                <a:spcPts val="50"/>
              </a:spcBef>
              <a:buClr>
                <a:srgbClr val="4C4D4F"/>
              </a:buClr>
              <a:tabLst>
                <a:tab pos="121285" algn="l"/>
              </a:tabLst>
            </a:pPr>
            <a:endParaRPr lang="en-US" sz="1400" b="1" dirty="0">
              <a:solidFill>
                <a:srgbClr val="0D2C6C"/>
              </a:solidFill>
              <a:latin typeface="Georgia"/>
              <a:cs typeface="Georgia"/>
            </a:endParaRPr>
          </a:p>
          <a:p>
            <a:pPr marR="107314" algn="just">
              <a:lnSpc>
                <a:spcPct val="127000"/>
              </a:lnSpc>
              <a:spcBef>
                <a:spcPts val="50"/>
              </a:spcBef>
              <a:buClr>
                <a:srgbClr val="4C4D4F"/>
              </a:buClr>
              <a:tabLst>
                <a:tab pos="121285" algn="l"/>
              </a:tabLst>
            </a:pPr>
            <a:r>
              <a:rPr lang="en-US" sz="1200" dirty="0">
                <a:solidFill>
                  <a:srgbClr val="808285"/>
                </a:solidFill>
                <a:latin typeface="Georgia"/>
                <a:cs typeface="Georgia"/>
              </a:rPr>
              <a:t>CFMA is a fully on-line course designed specifically to enhance cutting edge Financial Management skills. Apart from covering key concepts, it also imparts skills to apply them in a real organizational situation. The faculty interface is very high and the progress of the learner is monitored through various online tools.</a:t>
            </a:r>
            <a:endParaRPr lang="en-US" sz="1200" dirty="0" smtClean="0">
              <a:solidFill>
                <a:srgbClr val="808285"/>
              </a:solidFill>
              <a:latin typeface="Georgia"/>
              <a:cs typeface="Georgia"/>
            </a:endParaRPr>
          </a:p>
          <a:p>
            <a:pPr marR="107314" algn="just">
              <a:lnSpc>
                <a:spcPct val="127000"/>
              </a:lnSpc>
              <a:spcBef>
                <a:spcPts val="50"/>
              </a:spcBef>
              <a:buClr>
                <a:srgbClr val="4C4D4F"/>
              </a:buClr>
              <a:tabLst>
                <a:tab pos="121285" algn="l"/>
              </a:tabLst>
            </a:pPr>
            <a:r>
              <a:rPr lang="en-US" sz="1200" dirty="0">
                <a:solidFill>
                  <a:srgbClr val="808285"/>
                </a:solidFill>
                <a:latin typeface="Georgia"/>
                <a:cs typeface="Georgia"/>
              </a:rPr>
              <a:t>The course addresses certain key issues like building blocks of effective financial management, scientific book-keeping system, Budgetary Controls, cash flows and key compliances.</a:t>
            </a:r>
            <a:endParaRPr lang="en-US" sz="1200" dirty="0" smtClean="0">
              <a:solidFill>
                <a:srgbClr val="808285"/>
              </a:solidFill>
              <a:latin typeface="Georgia"/>
              <a:cs typeface="Georgia"/>
            </a:endParaRPr>
          </a:p>
        </p:txBody>
      </p:sp>
      <p:sp>
        <p:nvSpPr>
          <p:cNvPr id="9" name="object 6"/>
          <p:cNvSpPr txBox="1"/>
          <p:nvPr/>
        </p:nvSpPr>
        <p:spPr>
          <a:xfrm>
            <a:off x="3549650" y="7124298"/>
            <a:ext cx="3124200" cy="2892138"/>
          </a:xfrm>
          <a:prstGeom prst="rect">
            <a:avLst/>
          </a:prstGeom>
        </p:spPr>
        <p:txBody>
          <a:bodyPr vert="horz" wrap="square" lIns="0" tIns="12700" rIns="0" bIns="0" rtlCol="0">
            <a:spAutoFit/>
          </a:bodyPr>
          <a:lstStyle/>
          <a:p>
            <a:pPr marR="107314">
              <a:lnSpc>
                <a:spcPct val="127000"/>
              </a:lnSpc>
              <a:spcBef>
                <a:spcPts val="100"/>
              </a:spcBef>
              <a:buClr>
                <a:srgbClr val="4C4D4F"/>
              </a:buClr>
              <a:tabLst>
                <a:tab pos="121285" algn="l"/>
              </a:tabLst>
            </a:pPr>
            <a:r>
              <a:rPr lang="en-IN" sz="1200" b="1" dirty="0" smtClean="0">
                <a:solidFill>
                  <a:srgbClr val="0D2C6C"/>
                </a:solidFill>
                <a:latin typeface="Georgia"/>
                <a:cs typeface="Georgia"/>
              </a:rPr>
              <a:t>   </a:t>
            </a:r>
            <a:r>
              <a:rPr lang="en-IN" sz="1400" b="1" dirty="0">
                <a:solidFill>
                  <a:srgbClr val="0D2C6C"/>
                </a:solidFill>
                <a:latin typeface="Georgia"/>
                <a:cs typeface="Georgia"/>
              </a:rPr>
              <a:t>Certificate</a:t>
            </a:r>
          </a:p>
          <a:p>
            <a:pPr marR="107314" algn="just">
              <a:lnSpc>
                <a:spcPct val="127000"/>
              </a:lnSpc>
              <a:spcBef>
                <a:spcPts val="50"/>
              </a:spcBef>
              <a:buClr>
                <a:srgbClr val="4C4D4F"/>
              </a:buClr>
              <a:tabLst>
                <a:tab pos="121285" algn="l"/>
              </a:tabLst>
            </a:pPr>
            <a:endParaRPr lang="en-US" sz="1200" dirty="0" smtClean="0">
              <a:solidFill>
                <a:srgbClr val="808285"/>
              </a:solidFill>
              <a:latin typeface="Georgia"/>
              <a:cs typeface="Georgia"/>
            </a:endParaRPr>
          </a:p>
          <a:p>
            <a:pPr marL="171450" marR="107314" indent="-171450" algn="just">
              <a:lnSpc>
                <a:spcPct val="127000"/>
              </a:lnSpc>
              <a:spcBef>
                <a:spcPts val="50"/>
              </a:spcBef>
              <a:buClr>
                <a:srgbClr val="4C4D4F"/>
              </a:buClr>
              <a:buFont typeface="Arial" panose="020B0604020202020204" pitchFamily="34" charset="0"/>
              <a:buChar char="•"/>
              <a:tabLst>
                <a:tab pos="121285" algn="l"/>
              </a:tabLst>
            </a:pPr>
            <a:r>
              <a:rPr lang="en-US" sz="1200" dirty="0" smtClean="0">
                <a:solidFill>
                  <a:srgbClr val="808285"/>
                </a:solidFill>
                <a:latin typeface="Georgia"/>
                <a:cs typeface="Georgia"/>
              </a:rPr>
              <a:t>Upon </a:t>
            </a:r>
            <a:r>
              <a:rPr lang="en-US" sz="1200" dirty="0">
                <a:solidFill>
                  <a:srgbClr val="808285"/>
                </a:solidFill>
                <a:latin typeface="Georgia"/>
                <a:cs typeface="Georgia"/>
              </a:rPr>
              <a:t>successful completion of the course, </a:t>
            </a:r>
            <a:r>
              <a:rPr lang="en-US" sz="1200" dirty="0" smtClean="0">
                <a:solidFill>
                  <a:srgbClr val="808285"/>
                </a:solidFill>
                <a:latin typeface="Georgia"/>
                <a:cs typeface="Georgia"/>
              </a:rPr>
              <a:t>students </a:t>
            </a:r>
            <a:r>
              <a:rPr lang="en-US" sz="1200" dirty="0">
                <a:solidFill>
                  <a:srgbClr val="808285"/>
                </a:solidFill>
                <a:latin typeface="Georgia"/>
                <a:cs typeface="Georgia"/>
              </a:rPr>
              <a:t>will be awarded a certificate of completion from CPA School of Learning. </a:t>
            </a:r>
            <a:r>
              <a:rPr lang="en-US" sz="1200" dirty="0" smtClean="0">
                <a:solidFill>
                  <a:srgbClr val="808285"/>
                </a:solidFill>
                <a:latin typeface="Georgia"/>
                <a:cs typeface="Georgia"/>
              </a:rPr>
              <a:t>Students </a:t>
            </a:r>
            <a:r>
              <a:rPr lang="en-US" sz="1200" dirty="0">
                <a:solidFill>
                  <a:srgbClr val="808285"/>
                </a:solidFill>
                <a:latin typeface="Georgia"/>
                <a:cs typeface="Georgia"/>
              </a:rPr>
              <a:t>are expected to </a:t>
            </a:r>
            <a:r>
              <a:rPr lang="en-US" sz="1200" dirty="0" smtClean="0">
                <a:solidFill>
                  <a:srgbClr val="808285"/>
                </a:solidFill>
                <a:latin typeface="Georgia"/>
                <a:cs typeface="Georgia"/>
              </a:rPr>
              <a:t>secure more </a:t>
            </a:r>
            <a:r>
              <a:rPr lang="en-US" sz="1200" dirty="0">
                <a:solidFill>
                  <a:srgbClr val="808285"/>
                </a:solidFill>
                <a:latin typeface="Georgia"/>
                <a:cs typeface="Georgia"/>
              </a:rPr>
              <a:t>than 40% marks in the self assessment test. No certificate shall be awarded, if the marks are less than 40%.</a:t>
            </a:r>
            <a:r>
              <a:rPr lang="en-IN" sz="1200" dirty="0">
                <a:solidFill>
                  <a:srgbClr val="808285"/>
                </a:solidFill>
                <a:latin typeface="Georgia"/>
                <a:cs typeface="Georgia"/>
              </a:rPr>
              <a:t> However, the student would have the opportunity to appear on request and score eligible marks (more than 40%) to qualify for the certificate</a:t>
            </a:r>
            <a:r>
              <a:rPr lang="en-IN" sz="1200" dirty="0" smtClean="0">
                <a:solidFill>
                  <a:srgbClr val="808285"/>
                </a:solidFill>
                <a:latin typeface="Georgia"/>
                <a:cs typeface="Georgia"/>
              </a:rPr>
              <a:t>.</a:t>
            </a:r>
            <a:endParaRPr lang="en-US" sz="1200" dirty="0">
              <a:solidFill>
                <a:srgbClr val="808285"/>
              </a:solidFill>
              <a:latin typeface="Georgia"/>
              <a:cs typeface="Georgia"/>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5" name="object 8"/>
          <p:cNvSpPr/>
          <p:nvPr/>
        </p:nvSpPr>
        <p:spPr>
          <a:xfrm>
            <a:off x="-1" y="3771240"/>
            <a:ext cx="7556500" cy="6922160"/>
          </a:xfrm>
          <a:custGeom>
            <a:avLst/>
            <a:gdLst/>
            <a:ahLst/>
            <a:cxnLst/>
            <a:rect l="l" t="t" r="r" b="b"/>
            <a:pathLst>
              <a:path w="7560309" h="6654165">
                <a:moveTo>
                  <a:pt x="7559992" y="0"/>
                </a:moveTo>
                <a:lnTo>
                  <a:pt x="0" y="0"/>
                </a:lnTo>
                <a:lnTo>
                  <a:pt x="0" y="6653580"/>
                </a:lnTo>
                <a:lnTo>
                  <a:pt x="7559992" y="6653580"/>
                </a:lnTo>
                <a:lnTo>
                  <a:pt x="7559992" y="0"/>
                </a:lnTo>
                <a:close/>
              </a:path>
            </a:pathLst>
          </a:custGeom>
          <a:solidFill>
            <a:srgbClr val="0D2C6C"/>
          </a:solidFill>
        </p:spPr>
        <p:txBody>
          <a:bodyPr wrap="square" lIns="0" tIns="0" rIns="0" bIns="0" rtlCol="0"/>
          <a:lstStyle/>
          <a:p>
            <a:endParaRPr/>
          </a:p>
        </p:txBody>
      </p:sp>
      <p:sp>
        <p:nvSpPr>
          <p:cNvPr id="3" name="object 3"/>
          <p:cNvSpPr txBox="1"/>
          <p:nvPr/>
        </p:nvSpPr>
        <p:spPr>
          <a:xfrm>
            <a:off x="3179071" y="546100"/>
            <a:ext cx="1759142" cy="228268"/>
          </a:xfrm>
          <a:prstGeom prst="rect">
            <a:avLst/>
          </a:prstGeom>
        </p:spPr>
        <p:txBody>
          <a:bodyPr vert="horz" wrap="square" lIns="0" tIns="12700" rIns="0" bIns="0" rtlCol="0">
            <a:spAutoFit/>
          </a:bodyPr>
          <a:lstStyle/>
          <a:p>
            <a:pPr marL="12700">
              <a:lnSpc>
                <a:spcPct val="100000"/>
              </a:lnSpc>
              <a:spcBef>
                <a:spcPts val="100"/>
              </a:spcBef>
            </a:pPr>
            <a:r>
              <a:rPr lang="en-IN" sz="1400" dirty="0">
                <a:solidFill>
                  <a:srgbClr val="0D2C6C"/>
                </a:solidFill>
                <a:latin typeface="Georgia"/>
                <a:cs typeface="Georgia"/>
              </a:rPr>
              <a:t>Course Modules</a:t>
            </a:r>
            <a:endParaRPr lang="en-IN" sz="1400" spc="5" dirty="0">
              <a:solidFill>
                <a:srgbClr val="0D2C6C"/>
              </a:solidFill>
              <a:latin typeface="Georgia"/>
              <a:cs typeface="Georgia"/>
            </a:endParaRPr>
          </a:p>
        </p:txBody>
      </p:sp>
      <p:sp>
        <p:nvSpPr>
          <p:cNvPr id="4" name="object 4"/>
          <p:cNvSpPr txBox="1"/>
          <p:nvPr/>
        </p:nvSpPr>
        <p:spPr>
          <a:xfrm>
            <a:off x="409111" y="3517900"/>
            <a:ext cx="6738277" cy="641201"/>
          </a:xfrm>
          <a:prstGeom prst="rect">
            <a:avLst/>
          </a:prstGeom>
        </p:spPr>
        <p:txBody>
          <a:bodyPr vert="horz" wrap="square" lIns="0" tIns="12700" rIns="0" bIns="0" rtlCol="0">
            <a:spAutoFit/>
          </a:bodyPr>
          <a:lstStyle/>
          <a:p>
            <a:pPr marL="12700" algn="ctr">
              <a:lnSpc>
                <a:spcPct val="100000"/>
              </a:lnSpc>
              <a:spcBef>
                <a:spcPts val="100"/>
              </a:spcBef>
            </a:pPr>
            <a:endParaRPr lang="en-IN" sz="2000" b="1" dirty="0">
              <a:solidFill>
                <a:schemeClr val="bg1"/>
              </a:solidFill>
              <a:latin typeface="Georgia"/>
              <a:cs typeface="Georgia"/>
            </a:endParaRPr>
          </a:p>
          <a:p>
            <a:pPr marL="12700" algn="ctr">
              <a:lnSpc>
                <a:spcPct val="100000"/>
              </a:lnSpc>
              <a:spcBef>
                <a:spcPts val="100"/>
              </a:spcBef>
            </a:pPr>
            <a:r>
              <a:rPr sz="2000" b="1" dirty="0">
                <a:solidFill>
                  <a:schemeClr val="bg1"/>
                </a:solidFill>
                <a:latin typeface="Georgia"/>
                <a:cs typeface="Georgia"/>
              </a:rPr>
              <a:t>Learning</a:t>
            </a:r>
            <a:r>
              <a:rPr sz="2000" b="1" spc="-40" dirty="0">
                <a:solidFill>
                  <a:schemeClr val="bg1"/>
                </a:solidFill>
                <a:latin typeface="Georgia"/>
                <a:cs typeface="Georgia"/>
              </a:rPr>
              <a:t> </a:t>
            </a:r>
            <a:r>
              <a:rPr lang="en-IN" sz="2000" b="1" spc="5" dirty="0" smtClean="0">
                <a:solidFill>
                  <a:schemeClr val="bg1"/>
                </a:solidFill>
                <a:latin typeface="Georgia"/>
                <a:cs typeface="Georgia"/>
              </a:rPr>
              <a:t>Activity</a:t>
            </a:r>
            <a:endParaRPr sz="2000" b="1" dirty="0">
              <a:solidFill>
                <a:schemeClr val="bg1"/>
              </a:solidFill>
              <a:latin typeface="Georgia"/>
              <a:cs typeface="Georgia"/>
            </a:endParaRPr>
          </a:p>
        </p:txBody>
      </p:sp>
      <p:sp>
        <p:nvSpPr>
          <p:cNvPr id="6" name="object 6"/>
          <p:cNvSpPr txBox="1"/>
          <p:nvPr/>
        </p:nvSpPr>
        <p:spPr>
          <a:xfrm>
            <a:off x="5013255" y="243965"/>
            <a:ext cx="1694180" cy="135935"/>
          </a:xfrm>
          <a:prstGeom prst="rect">
            <a:avLst/>
          </a:prstGeom>
        </p:spPr>
        <p:txBody>
          <a:bodyPr vert="horz" wrap="square" lIns="0" tIns="12700" rIns="0" bIns="0" rtlCol="0">
            <a:spAutoFit/>
          </a:bodyPr>
          <a:lstStyle/>
          <a:p>
            <a:pPr marL="12700">
              <a:lnSpc>
                <a:spcPct val="100000"/>
              </a:lnSpc>
              <a:spcBef>
                <a:spcPts val="100"/>
              </a:spcBef>
            </a:pPr>
            <a:r>
              <a:rPr lang="en-IN" sz="800" dirty="0">
                <a:solidFill>
                  <a:srgbClr val="919396"/>
                </a:solidFill>
                <a:latin typeface="Georgia"/>
                <a:cs typeface="Georgia"/>
              </a:rPr>
              <a:t>CPA School of Learning</a:t>
            </a:r>
            <a:endParaRPr sz="800" dirty="0">
              <a:latin typeface="Georgia"/>
              <a:cs typeface="Georgia"/>
            </a:endParaRPr>
          </a:p>
        </p:txBody>
      </p:sp>
      <p:sp>
        <p:nvSpPr>
          <p:cNvPr id="7" name="object 7"/>
          <p:cNvSpPr txBox="1"/>
          <p:nvPr/>
        </p:nvSpPr>
        <p:spPr>
          <a:xfrm>
            <a:off x="6973227" y="221960"/>
            <a:ext cx="95885" cy="177800"/>
          </a:xfrm>
          <a:prstGeom prst="rect">
            <a:avLst/>
          </a:prstGeom>
        </p:spPr>
        <p:txBody>
          <a:bodyPr vert="horz" wrap="square" lIns="0" tIns="12700" rIns="0" bIns="0" rtlCol="0">
            <a:spAutoFit/>
          </a:bodyPr>
          <a:lstStyle/>
          <a:p>
            <a:pPr marL="12700">
              <a:lnSpc>
                <a:spcPct val="100000"/>
              </a:lnSpc>
              <a:spcBef>
                <a:spcPts val="100"/>
              </a:spcBef>
            </a:pPr>
            <a:r>
              <a:rPr sz="1000" dirty="0">
                <a:solidFill>
                  <a:srgbClr val="919396"/>
                </a:solidFill>
                <a:latin typeface="Georgia"/>
                <a:cs typeface="Georgia"/>
              </a:rPr>
              <a:t>3</a:t>
            </a:r>
            <a:endParaRPr sz="1000">
              <a:latin typeface="Georgia"/>
              <a:cs typeface="Georgia"/>
            </a:endParaRPr>
          </a:p>
        </p:txBody>
      </p:sp>
      <p:sp>
        <p:nvSpPr>
          <p:cNvPr id="8" name="object 8"/>
          <p:cNvSpPr txBox="1"/>
          <p:nvPr/>
        </p:nvSpPr>
        <p:spPr>
          <a:xfrm>
            <a:off x="1666297" y="1308100"/>
            <a:ext cx="1983739" cy="1037143"/>
          </a:xfrm>
          <a:prstGeom prst="rect">
            <a:avLst/>
          </a:prstGeom>
        </p:spPr>
        <p:txBody>
          <a:bodyPr vert="horz" wrap="square" lIns="0" tIns="12700" rIns="0" bIns="0" rtlCol="0">
            <a:spAutoFit/>
          </a:bodyPr>
          <a:lstStyle/>
          <a:p>
            <a:pPr algn="ctr">
              <a:spcBef>
                <a:spcPts val="100"/>
              </a:spcBef>
            </a:pPr>
            <a:r>
              <a:rPr lang="en-US" sz="1100" dirty="0" smtClean="0">
                <a:solidFill>
                  <a:srgbClr val="0D2C6C"/>
                </a:solidFill>
                <a:latin typeface="Georgia"/>
                <a:cs typeface="Georgia"/>
              </a:rPr>
              <a:t>Module I</a:t>
            </a:r>
          </a:p>
          <a:p>
            <a:pPr algn="ctr">
              <a:spcBef>
                <a:spcPts val="100"/>
              </a:spcBef>
            </a:pPr>
            <a:r>
              <a:rPr lang="en-US" sz="1100" dirty="0" smtClean="0">
                <a:solidFill>
                  <a:srgbClr val="0D2C6C"/>
                </a:solidFill>
                <a:latin typeface="Georgia"/>
                <a:cs typeface="Georgia"/>
              </a:rPr>
              <a:t>Overview </a:t>
            </a:r>
            <a:r>
              <a:rPr lang="en-US" sz="1100" dirty="0">
                <a:solidFill>
                  <a:srgbClr val="0D2C6C"/>
                </a:solidFill>
                <a:latin typeface="Georgia"/>
                <a:cs typeface="Georgia"/>
              </a:rPr>
              <a:t>of Financial Management of NPO’s </a:t>
            </a:r>
            <a:endParaRPr sz="1100" dirty="0">
              <a:solidFill>
                <a:srgbClr val="0D2C6C"/>
              </a:solidFill>
              <a:latin typeface="Georgia"/>
              <a:cs typeface="Georgia"/>
            </a:endParaRPr>
          </a:p>
          <a:p>
            <a:pPr marL="12700" marR="5080" algn="ctr">
              <a:lnSpc>
                <a:spcPct val="119000"/>
              </a:lnSpc>
              <a:spcBef>
                <a:spcPts val="505"/>
              </a:spcBef>
            </a:pPr>
            <a:r>
              <a:rPr sz="800" spc="40" dirty="0">
                <a:latin typeface="Tahoma"/>
                <a:cs typeface="Tahoma"/>
              </a:rPr>
              <a:t>Understand</a:t>
            </a:r>
            <a:r>
              <a:rPr sz="800" spc="-5" dirty="0">
                <a:latin typeface="Tahoma"/>
                <a:cs typeface="Tahoma"/>
              </a:rPr>
              <a:t> </a:t>
            </a:r>
            <a:r>
              <a:rPr lang="en-IN" sz="800" spc="-5" dirty="0">
                <a:latin typeface="Tahoma"/>
                <a:cs typeface="Tahoma"/>
              </a:rPr>
              <a:t>the </a:t>
            </a:r>
            <a:r>
              <a:rPr sz="800" spc="50" dirty="0">
                <a:latin typeface="Tahoma"/>
                <a:cs typeface="Tahoma"/>
              </a:rPr>
              <a:t>key</a:t>
            </a:r>
            <a:r>
              <a:rPr sz="800" spc="-5" dirty="0">
                <a:latin typeface="Tahoma"/>
                <a:cs typeface="Tahoma"/>
              </a:rPr>
              <a:t> </a:t>
            </a:r>
            <a:r>
              <a:rPr lang="en-IN" sz="800" spc="40" dirty="0">
                <a:latin typeface="Tahoma"/>
                <a:cs typeface="Tahoma"/>
              </a:rPr>
              <a:t>components and probable solutions to various issues under Financial Management</a:t>
            </a:r>
            <a:endParaRPr sz="800" dirty="0">
              <a:latin typeface="Tahoma"/>
              <a:cs typeface="Tahoma"/>
            </a:endParaRPr>
          </a:p>
        </p:txBody>
      </p:sp>
      <p:sp>
        <p:nvSpPr>
          <p:cNvPr id="9" name="object 9"/>
          <p:cNvSpPr txBox="1"/>
          <p:nvPr/>
        </p:nvSpPr>
        <p:spPr>
          <a:xfrm>
            <a:off x="3854450" y="1308100"/>
            <a:ext cx="2386472" cy="1057341"/>
          </a:xfrm>
          <a:prstGeom prst="rect">
            <a:avLst/>
          </a:prstGeom>
        </p:spPr>
        <p:txBody>
          <a:bodyPr vert="horz" wrap="square" lIns="0" tIns="12700" rIns="0" bIns="0" rtlCol="0">
            <a:spAutoFit/>
          </a:bodyPr>
          <a:lstStyle/>
          <a:p>
            <a:pPr algn="ctr">
              <a:lnSpc>
                <a:spcPct val="100000"/>
              </a:lnSpc>
              <a:spcBef>
                <a:spcPts val="100"/>
              </a:spcBef>
            </a:pPr>
            <a:r>
              <a:rPr lang="en-US" sz="1100" dirty="0" smtClean="0">
                <a:solidFill>
                  <a:srgbClr val="0D2C6C"/>
                </a:solidFill>
                <a:latin typeface="Georgia"/>
                <a:cs typeface="Georgia"/>
              </a:rPr>
              <a:t>Module II</a:t>
            </a:r>
          </a:p>
          <a:p>
            <a:pPr algn="ctr">
              <a:lnSpc>
                <a:spcPct val="100000"/>
              </a:lnSpc>
              <a:spcBef>
                <a:spcPts val="100"/>
              </a:spcBef>
            </a:pPr>
            <a:r>
              <a:rPr lang="en-US" sz="1100" dirty="0" smtClean="0">
                <a:solidFill>
                  <a:srgbClr val="0D2C6C"/>
                </a:solidFill>
                <a:latin typeface="Georgia"/>
                <a:cs typeface="Georgia"/>
              </a:rPr>
              <a:t>Book </a:t>
            </a:r>
            <a:r>
              <a:rPr lang="en-US" sz="1100" dirty="0">
                <a:solidFill>
                  <a:srgbClr val="0D2C6C"/>
                </a:solidFill>
                <a:latin typeface="Georgia"/>
                <a:cs typeface="Georgia"/>
              </a:rPr>
              <a:t>Keeping, Accounting &amp; Reporting </a:t>
            </a:r>
          </a:p>
          <a:p>
            <a:pPr marL="12700" marR="5080" algn="ctr">
              <a:lnSpc>
                <a:spcPct val="119000"/>
              </a:lnSpc>
              <a:spcBef>
                <a:spcPts val="505"/>
              </a:spcBef>
            </a:pPr>
            <a:r>
              <a:rPr lang="en-US" sz="800" spc="40" dirty="0">
                <a:latin typeface="Tahoma"/>
                <a:cs typeface="Tahoma"/>
              </a:rPr>
              <a:t>Learn how to manage Books of Account and prepare required reports</a:t>
            </a:r>
          </a:p>
          <a:p>
            <a:pPr algn="ctr">
              <a:lnSpc>
                <a:spcPct val="100000"/>
              </a:lnSpc>
              <a:spcBef>
                <a:spcPts val="100"/>
              </a:spcBef>
            </a:pPr>
            <a:endParaRPr sz="1000" dirty="0">
              <a:solidFill>
                <a:srgbClr val="4C4D4F"/>
              </a:solidFill>
              <a:latin typeface="Georgia"/>
              <a:cs typeface="Georgia"/>
            </a:endParaRPr>
          </a:p>
        </p:txBody>
      </p:sp>
      <p:sp>
        <p:nvSpPr>
          <p:cNvPr id="10" name="object 10"/>
          <p:cNvSpPr txBox="1"/>
          <p:nvPr/>
        </p:nvSpPr>
        <p:spPr>
          <a:xfrm>
            <a:off x="1659185" y="2908300"/>
            <a:ext cx="1997710" cy="721351"/>
          </a:xfrm>
          <a:prstGeom prst="rect">
            <a:avLst/>
          </a:prstGeom>
        </p:spPr>
        <p:txBody>
          <a:bodyPr vert="horz" wrap="square" lIns="0" tIns="12700" rIns="0" bIns="0" rtlCol="0">
            <a:spAutoFit/>
          </a:bodyPr>
          <a:lstStyle/>
          <a:p>
            <a:pPr algn="ctr">
              <a:lnSpc>
                <a:spcPct val="100000"/>
              </a:lnSpc>
              <a:spcBef>
                <a:spcPts val="100"/>
              </a:spcBef>
            </a:pPr>
            <a:r>
              <a:rPr lang="en-US" sz="1100" dirty="0" smtClean="0">
                <a:solidFill>
                  <a:srgbClr val="0D2C6C"/>
                </a:solidFill>
                <a:latin typeface="Georgia"/>
                <a:cs typeface="Georgia"/>
              </a:rPr>
              <a:t>Module III</a:t>
            </a:r>
          </a:p>
          <a:p>
            <a:pPr algn="ctr">
              <a:lnSpc>
                <a:spcPct val="100000"/>
              </a:lnSpc>
              <a:spcBef>
                <a:spcPts val="100"/>
              </a:spcBef>
            </a:pPr>
            <a:r>
              <a:rPr lang="en-US" sz="1100" dirty="0" smtClean="0">
                <a:solidFill>
                  <a:srgbClr val="0D2C6C"/>
                </a:solidFill>
                <a:latin typeface="Georgia"/>
                <a:cs typeface="Georgia"/>
              </a:rPr>
              <a:t>Budgeting </a:t>
            </a:r>
            <a:r>
              <a:rPr lang="en-US" sz="1100" dirty="0">
                <a:solidFill>
                  <a:srgbClr val="0D2C6C"/>
                </a:solidFill>
                <a:latin typeface="Georgia"/>
                <a:cs typeface="Georgia"/>
              </a:rPr>
              <a:t>&amp; Control </a:t>
            </a:r>
            <a:r>
              <a:rPr lang="en-US" sz="1100" dirty="0" smtClean="0">
                <a:solidFill>
                  <a:srgbClr val="0D2C6C"/>
                </a:solidFill>
                <a:latin typeface="Georgia"/>
                <a:cs typeface="Georgia"/>
              </a:rPr>
              <a:t>Systems</a:t>
            </a:r>
            <a:endParaRPr lang="en-US" sz="1100" dirty="0">
              <a:solidFill>
                <a:srgbClr val="0D2C6C"/>
              </a:solidFill>
              <a:latin typeface="Georgia"/>
              <a:cs typeface="Georgia"/>
            </a:endParaRPr>
          </a:p>
          <a:p>
            <a:pPr marL="12700" marR="5080" algn="ctr">
              <a:lnSpc>
                <a:spcPct val="119000"/>
              </a:lnSpc>
              <a:spcBef>
                <a:spcPts val="505"/>
              </a:spcBef>
            </a:pPr>
            <a:r>
              <a:rPr lang="en-US" sz="800" spc="40" dirty="0">
                <a:latin typeface="Tahoma"/>
                <a:cs typeface="Tahoma"/>
              </a:rPr>
              <a:t>Understand how to use budget as a controlling &amp; </a:t>
            </a:r>
            <a:r>
              <a:rPr lang="en-US" sz="800" spc="40" dirty="0" smtClean="0">
                <a:latin typeface="Tahoma"/>
                <a:cs typeface="Tahoma"/>
              </a:rPr>
              <a:t>monitoring </a:t>
            </a:r>
            <a:r>
              <a:rPr lang="en-US" sz="800" spc="40" dirty="0">
                <a:latin typeface="Tahoma"/>
                <a:cs typeface="Tahoma"/>
              </a:rPr>
              <a:t>tool</a:t>
            </a:r>
            <a:endParaRPr sz="800" spc="40" dirty="0">
              <a:latin typeface="Tahoma"/>
              <a:cs typeface="Tahoma"/>
            </a:endParaRPr>
          </a:p>
        </p:txBody>
      </p:sp>
      <p:sp>
        <p:nvSpPr>
          <p:cNvPr id="11" name="object 11"/>
          <p:cNvSpPr txBox="1"/>
          <p:nvPr/>
        </p:nvSpPr>
        <p:spPr>
          <a:xfrm>
            <a:off x="4058286" y="2890714"/>
            <a:ext cx="2082164" cy="931986"/>
          </a:xfrm>
          <a:prstGeom prst="rect">
            <a:avLst/>
          </a:prstGeom>
        </p:spPr>
        <p:txBody>
          <a:bodyPr vert="horz" wrap="square" lIns="0" tIns="12700" rIns="0" bIns="0" rtlCol="0">
            <a:spAutoFit/>
          </a:bodyPr>
          <a:lstStyle/>
          <a:p>
            <a:pPr algn="ctr">
              <a:lnSpc>
                <a:spcPct val="100000"/>
              </a:lnSpc>
              <a:spcBef>
                <a:spcPts val="100"/>
              </a:spcBef>
            </a:pPr>
            <a:r>
              <a:rPr lang="en-US" sz="1100" dirty="0" smtClean="0">
                <a:solidFill>
                  <a:srgbClr val="0D2C6C"/>
                </a:solidFill>
                <a:latin typeface="Georgia"/>
                <a:cs typeface="Georgia"/>
              </a:rPr>
              <a:t>Module IV</a:t>
            </a:r>
          </a:p>
          <a:p>
            <a:pPr algn="ctr">
              <a:lnSpc>
                <a:spcPct val="100000"/>
              </a:lnSpc>
              <a:spcBef>
                <a:spcPts val="100"/>
              </a:spcBef>
            </a:pPr>
            <a:r>
              <a:rPr lang="en-US" sz="1100" dirty="0" smtClean="0">
                <a:solidFill>
                  <a:srgbClr val="0D2C6C"/>
                </a:solidFill>
                <a:latin typeface="Georgia"/>
                <a:cs typeface="Georgia"/>
              </a:rPr>
              <a:t>Legal Compliance</a:t>
            </a:r>
            <a:endParaRPr sz="1100" dirty="0">
              <a:solidFill>
                <a:srgbClr val="0D2C6C"/>
              </a:solidFill>
              <a:latin typeface="Georgia"/>
              <a:cs typeface="Georgia"/>
            </a:endParaRPr>
          </a:p>
          <a:p>
            <a:pPr marL="12065" marR="5080" algn="ctr">
              <a:lnSpc>
                <a:spcPct val="119000"/>
              </a:lnSpc>
              <a:spcBef>
                <a:spcPts val="505"/>
              </a:spcBef>
            </a:pPr>
            <a:r>
              <a:rPr lang="en-US" sz="800" spc="40" dirty="0">
                <a:latin typeface="Tahoma"/>
                <a:cs typeface="Tahoma"/>
              </a:rPr>
              <a:t>Learn</a:t>
            </a:r>
            <a:r>
              <a:rPr sz="800" dirty="0">
                <a:latin typeface="Tahoma"/>
                <a:cs typeface="Tahoma"/>
              </a:rPr>
              <a:t> </a:t>
            </a:r>
            <a:r>
              <a:rPr sz="800" spc="55" dirty="0">
                <a:latin typeface="Tahoma"/>
                <a:cs typeface="Tahoma"/>
              </a:rPr>
              <a:t>how</a:t>
            </a:r>
            <a:r>
              <a:rPr sz="800" spc="5" dirty="0">
                <a:latin typeface="Tahoma"/>
                <a:cs typeface="Tahoma"/>
              </a:rPr>
              <a:t> </a:t>
            </a:r>
            <a:r>
              <a:rPr sz="800" spc="35" dirty="0">
                <a:latin typeface="Tahoma"/>
                <a:cs typeface="Tahoma"/>
              </a:rPr>
              <a:t>to</a:t>
            </a:r>
            <a:r>
              <a:rPr lang="en-US" sz="800" spc="35" dirty="0">
                <a:latin typeface="Tahoma"/>
                <a:cs typeface="Tahoma"/>
              </a:rPr>
              <a:t> ensure financial related compliances of an </a:t>
            </a:r>
            <a:r>
              <a:rPr lang="en-US" sz="800" spc="35" dirty="0" smtClean="0">
                <a:latin typeface="Tahoma"/>
                <a:cs typeface="Tahoma"/>
              </a:rPr>
              <a:t>NPO</a:t>
            </a:r>
          </a:p>
          <a:p>
            <a:pPr marL="12065" marR="5080" algn="ctr">
              <a:lnSpc>
                <a:spcPct val="119000"/>
              </a:lnSpc>
              <a:spcBef>
                <a:spcPts val="505"/>
              </a:spcBef>
            </a:pPr>
            <a:endParaRPr sz="800" dirty="0">
              <a:latin typeface="Tahoma"/>
              <a:cs typeface="Tahoma"/>
            </a:endParaRPr>
          </a:p>
        </p:txBody>
      </p:sp>
      <p:sp>
        <p:nvSpPr>
          <p:cNvPr id="19" name="object 19"/>
          <p:cNvSpPr txBox="1"/>
          <p:nvPr/>
        </p:nvSpPr>
        <p:spPr>
          <a:xfrm>
            <a:off x="1751548" y="7351686"/>
            <a:ext cx="703665" cy="144910"/>
          </a:xfrm>
          <a:prstGeom prst="rect">
            <a:avLst/>
          </a:prstGeom>
        </p:spPr>
        <p:txBody>
          <a:bodyPr vert="horz" wrap="square" lIns="0" tIns="52069" rIns="0" bIns="0" rtlCol="0">
            <a:spAutoFit/>
          </a:bodyPr>
          <a:lstStyle/>
          <a:p>
            <a:pPr algn="ctr">
              <a:spcBef>
                <a:spcPts val="409"/>
              </a:spcBef>
            </a:pPr>
            <a:r>
              <a:rPr sz="600" spc="25" dirty="0" smtClean="0">
                <a:solidFill>
                  <a:srgbClr val="4C4D4F"/>
                </a:solidFill>
                <a:latin typeface="Georgia" panose="02040502050405020303" pitchFamily="18" charset="0"/>
                <a:cs typeface="Tahoma"/>
              </a:rPr>
              <a:t> </a:t>
            </a:r>
            <a:endParaRPr sz="600" spc="25" dirty="0">
              <a:solidFill>
                <a:srgbClr val="4C4D4F"/>
              </a:solidFill>
              <a:latin typeface="Georgia" panose="02040502050405020303" pitchFamily="18" charset="0"/>
              <a:cs typeface="Tahoma"/>
            </a:endParaRPr>
          </a:p>
        </p:txBody>
      </p:sp>
      <p:sp>
        <p:nvSpPr>
          <p:cNvPr id="27" name="object 27"/>
          <p:cNvSpPr txBox="1"/>
          <p:nvPr/>
        </p:nvSpPr>
        <p:spPr>
          <a:xfrm>
            <a:off x="3676184" y="6488572"/>
            <a:ext cx="1668770" cy="406521"/>
          </a:xfrm>
          <a:prstGeom prst="rect">
            <a:avLst/>
          </a:prstGeom>
        </p:spPr>
        <p:txBody>
          <a:bodyPr vert="horz" wrap="square" lIns="0" tIns="52069" rIns="0" bIns="0" rtlCol="0">
            <a:spAutoFit/>
          </a:bodyPr>
          <a:lstStyle/>
          <a:p>
            <a:pPr marL="12700" marR="5080" algn="ctr">
              <a:spcBef>
                <a:spcPts val="260"/>
              </a:spcBef>
            </a:pPr>
            <a:r>
              <a:rPr lang="en-US" sz="600" b="1" spc="25" dirty="0">
                <a:solidFill>
                  <a:srgbClr val="4C4D4F"/>
                </a:solidFill>
                <a:latin typeface="Lucida Sans" panose="020B0602030504020204" pitchFamily="34" charset="0"/>
                <a:cs typeface="Tahoma"/>
              </a:rPr>
              <a:t>Pre work Study </a:t>
            </a:r>
            <a:endParaRPr sz="600" b="1" spc="25" dirty="0">
              <a:solidFill>
                <a:srgbClr val="4C4D4F"/>
              </a:solidFill>
              <a:latin typeface="Lucida Sans" panose="020B0602030504020204" pitchFamily="34" charset="0"/>
              <a:cs typeface="Tahoma"/>
            </a:endParaRPr>
          </a:p>
          <a:p>
            <a:pPr marL="12700" marR="5080" algn="ctr">
              <a:spcBef>
                <a:spcPts val="260"/>
              </a:spcBef>
            </a:pPr>
            <a:r>
              <a:rPr lang="en-IN" sz="600" b="1" spc="25" dirty="0">
                <a:solidFill>
                  <a:srgbClr val="4C4D4F"/>
                </a:solidFill>
                <a:latin typeface="Lucida Sans" panose="020B0602030504020204" pitchFamily="34" charset="0"/>
                <a:cs typeface="Tahoma"/>
              </a:rPr>
              <a:t>Reading of Learning Material</a:t>
            </a:r>
          </a:p>
          <a:p>
            <a:pPr marL="12700" marR="5080" algn="ctr">
              <a:spcBef>
                <a:spcPts val="260"/>
              </a:spcBef>
            </a:pPr>
            <a:r>
              <a:rPr lang="en-IN" sz="600" b="1" spc="25" dirty="0">
                <a:solidFill>
                  <a:srgbClr val="4C4D4F"/>
                </a:solidFill>
                <a:latin typeface="Lucida Sans" panose="020B0602030504020204" pitchFamily="34" charset="0"/>
                <a:cs typeface="Tahoma"/>
              </a:rPr>
              <a:t>(3 Hours)</a:t>
            </a:r>
            <a:endParaRPr sz="600" b="1" spc="25" dirty="0">
              <a:solidFill>
                <a:srgbClr val="4C4D4F"/>
              </a:solidFill>
              <a:latin typeface="Lucida Sans" panose="020B0602030504020204" pitchFamily="34" charset="0"/>
              <a:cs typeface="Tahoma"/>
            </a:endParaRPr>
          </a:p>
        </p:txBody>
      </p:sp>
      <p:grpSp>
        <p:nvGrpSpPr>
          <p:cNvPr id="53" name="object 53"/>
          <p:cNvGrpSpPr/>
          <p:nvPr/>
        </p:nvGrpSpPr>
        <p:grpSpPr>
          <a:xfrm>
            <a:off x="2452366" y="774700"/>
            <a:ext cx="457200" cy="457200"/>
            <a:chOff x="2436098" y="1100077"/>
            <a:chExt cx="457200" cy="457200"/>
          </a:xfrm>
        </p:grpSpPr>
        <p:sp>
          <p:nvSpPr>
            <p:cNvPr id="54" name="object 54"/>
            <p:cNvSpPr/>
            <p:nvPr/>
          </p:nvSpPr>
          <p:spPr>
            <a:xfrm>
              <a:off x="2436098" y="1100077"/>
              <a:ext cx="457200" cy="457200"/>
            </a:xfrm>
            <a:custGeom>
              <a:avLst/>
              <a:gdLst/>
              <a:ahLst/>
              <a:cxnLst/>
              <a:rect l="l" t="t" r="r" b="b"/>
              <a:pathLst>
                <a:path w="457200" h="457200">
                  <a:moveTo>
                    <a:pt x="228600" y="0"/>
                  </a:moveTo>
                  <a:lnTo>
                    <a:pt x="182529" y="4644"/>
                  </a:lnTo>
                  <a:lnTo>
                    <a:pt x="139619" y="17964"/>
                  </a:lnTo>
                  <a:lnTo>
                    <a:pt x="100788" y="39041"/>
                  </a:lnTo>
                  <a:lnTo>
                    <a:pt x="66955" y="66955"/>
                  </a:lnTo>
                  <a:lnTo>
                    <a:pt x="39041" y="100788"/>
                  </a:lnTo>
                  <a:lnTo>
                    <a:pt x="17964" y="139619"/>
                  </a:lnTo>
                  <a:lnTo>
                    <a:pt x="4644" y="182529"/>
                  </a:lnTo>
                  <a:lnTo>
                    <a:pt x="0" y="228600"/>
                  </a:lnTo>
                  <a:lnTo>
                    <a:pt x="4644" y="274670"/>
                  </a:lnTo>
                  <a:lnTo>
                    <a:pt x="17964" y="317580"/>
                  </a:lnTo>
                  <a:lnTo>
                    <a:pt x="39041" y="356411"/>
                  </a:lnTo>
                  <a:lnTo>
                    <a:pt x="66955" y="390244"/>
                  </a:lnTo>
                  <a:lnTo>
                    <a:pt x="100788" y="418158"/>
                  </a:lnTo>
                  <a:lnTo>
                    <a:pt x="139619" y="439235"/>
                  </a:lnTo>
                  <a:lnTo>
                    <a:pt x="182529" y="452555"/>
                  </a:lnTo>
                  <a:lnTo>
                    <a:pt x="228600" y="457200"/>
                  </a:lnTo>
                  <a:lnTo>
                    <a:pt x="274670" y="452555"/>
                  </a:lnTo>
                  <a:lnTo>
                    <a:pt x="317580" y="439235"/>
                  </a:lnTo>
                  <a:lnTo>
                    <a:pt x="356411" y="418158"/>
                  </a:lnTo>
                  <a:lnTo>
                    <a:pt x="390244" y="390244"/>
                  </a:lnTo>
                  <a:lnTo>
                    <a:pt x="418158" y="356411"/>
                  </a:lnTo>
                  <a:lnTo>
                    <a:pt x="439235" y="317580"/>
                  </a:lnTo>
                  <a:lnTo>
                    <a:pt x="452555" y="274670"/>
                  </a:lnTo>
                  <a:lnTo>
                    <a:pt x="457200" y="228600"/>
                  </a:lnTo>
                  <a:lnTo>
                    <a:pt x="452555" y="182529"/>
                  </a:lnTo>
                  <a:lnTo>
                    <a:pt x="439235" y="139619"/>
                  </a:lnTo>
                  <a:lnTo>
                    <a:pt x="418158" y="100788"/>
                  </a:lnTo>
                  <a:lnTo>
                    <a:pt x="390244" y="66955"/>
                  </a:lnTo>
                  <a:lnTo>
                    <a:pt x="356411" y="39041"/>
                  </a:lnTo>
                  <a:lnTo>
                    <a:pt x="317580" y="17964"/>
                  </a:lnTo>
                  <a:lnTo>
                    <a:pt x="274670" y="4644"/>
                  </a:lnTo>
                  <a:lnTo>
                    <a:pt x="228600" y="0"/>
                  </a:lnTo>
                  <a:close/>
                </a:path>
              </a:pathLst>
            </a:custGeom>
            <a:solidFill>
              <a:srgbClr val="0D2C6C"/>
            </a:solidFill>
          </p:spPr>
          <p:txBody>
            <a:bodyPr wrap="square" lIns="0" tIns="0" rIns="0" bIns="0" rtlCol="0"/>
            <a:lstStyle/>
            <a:p>
              <a:endParaRPr>
                <a:solidFill>
                  <a:schemeClr val="tx2">
                    <a:lumMod val="60000"/>
                    <a:lumOff val="40000"/>
                  </a:schemeClr>
                </a:solidFill>
              </a:endParaRPr>
            </a:p>
          </p:txBody>
        </p:sp>
        <p:sp>
          <p:nvSpPr>
            <p:cNvPr id="55" name="object 55"/>
            <p:cNvSpPr/>
            <p:nvPr/>
          </p:nvSpPr>
          <p:spPr>
            <a:xfrm>
              <a:off x="2533065" y="1151991"/>
              <a:ext cx="248920" cy="311150"/>
            </a:xfrm>
            <a:custGeom>
              <a:avLst/>
              <a:gdLst/>
              <a:ahLst/>
              <a:cxnLst/>
              <a:rect l="l" t="t" r="r" b="b"/>
              <a:pathLst>
                <a:path w="248919" h="311150">
                  <a:moveTo>
                    <a:pt x="25641" y="95605"/>
                  </a:moveTo>
                  <a:lnTo>
                    <a:pt x="6997" y="73380"/>
                  </a:lnTo>
                  <a:lnTo>
                    <a:pt x="4127" y="73126"/>
                  </a:lnTo>
                  <a:lnTo>
                    <a:pt x="254" y="76377"/>
                  </a:lnTo>
                  <a:lnTo>
                    <a:pt x="0" y="79260"/>
                  </a:lnTo>
                  <a:lnTo>
                    <a:pt x="17919" y="100622"/>
                  </a:lnTo>
                  <a:lnTo>
                    <a:pt x="19215" y="101180"/>
                  </a:lnTo>
                  <a:lnTo>
                    <a:pt x="20523" y="101180"/>
                  </a:lnTo>
                  <a:lnTo>
                    <a:pt x="21564" y="101180"/>
                  </a:lnTo>
                  <a:lnTo>
                    <a:pt x="22593" y="100825"/>
                  </a:lnTo>
                  <a:lnTo>
                    <a:pt x="25387" y="98488"/>
                  </a:lnTo>
                  <a:lnTo>
                    <a:pt x="25641" y="95605"/>
                  </a:lnTo>
                  <a:close/>
                </a:path>
                <a:path w="248919" h="311150">
                  <a:moveTo>
                    <a:pt x="51460" y="61125"/>
                  </a:moveTo>
                  <a:lnTo>
                    <a:pt x="36944" y="36004"/>
                  </a:lnTo>
                  <a:lnTo>
                    <a:pt x="34150" y="35255"/>
                  </a:lnTo>
                  <a:lnTo>
                    <a:pt x="29781" y="37782"/>
                  </a:lnTo>
                  <a:lnTo>
                    <a:pt x="29032" y="40576"/>
                  </a:lnTo>
                  <a:lnTo>
                    <a:pt x="43129" y="64973"/>
                  </a:lnTo>
                  <a:lnTo>
                    <a:pt x="44665" y="65798"/>
                  </a:lnTo>
                  <a:lnTo>
                    <a:pt x="46240" y="65798"/>
                  </a:lnTo>
                  <a:lnTo>
                    <a:pt x="47015" y="65798"/>
                  </a:lnTo>
                  <a:lnTo>
                    <a:pt x="47802" y="65595"/>
                  </a:lnTo>
                  <a:lnTo>
                    <a:pt x="50711" y="63919"/>
                  </a:lnTo>
                  <a:lnTo>
                    <a:pt x="51460" y="61125"/>
                  </a:lnTo>
                  <a:close/>
                </a:path>
                <a:path w="248919" h="311150">
                  <a:moveTo>
                    <a:pt x="88087" y="39827"/>
                  </a:moveTo>
                  <a:lnTo>
                    <a:pt x="78206" y="12674"/>
                  </a:lnTo>
                  <a:lnTo>
                    <a:pt x="75577" y="11442"/>
                  </a:lnTo>
                  <a:lnTo>
                    <a:pt x="70827" y="13169"/>
                  </a:lnTo>
                  <a:lnTo>
                    <a:pt x="69608" y="15798"/>
                  </a:lnTo>
                  <a:lnTo>
                    <a:pt x="79311" y="42443"/>
                  </a:lnTo>
                  <a:lnTo>
                    <a:pt x="81064" y="43599"/>
                  </a:lnTo>
                  <a:lnTo>
                    <a:pt x="82931" y="43599"/>
                  </a:lnTo>
                  <a:lnTo>
                    <a:pt x="83451" y="43599"/>
                  </a:lnTo>
                  <a:lnTo>
                    <a:pt x="83985" y="43510"/>
                  </a:lnTo>
                  <a:lnTo>
                    <a:pt x="86868" y="42456"/>
                  </a:lnTo>
                  <a:lnTo>
                    <a:pt x="88087" y="39827"/>
                  </a:lnTo>
                  <a:close/>
                </a:path>
                <a:path w="248919" h="311150">
                  <a:moveTo>
                    <a:pt x="127647" y="2057"/>
                  </a:moveTo>
                  <a:lnTo>
                    <a:pt x="125603" y="0"/>
                  </a:lnTo>
                  <a:lnTo>
                    <a:pt x="120548" y="0"/>
                  </a:lnTo>
                  <a:lnTo>
                    <a:pt x="118503" y="2057"/>
                  </a:lnTo>
                  <a:lnTo>
                    <a:pt x="118503" y="33439"/>
                  </a:lnTo>
                  <a:lnTo>
                    <a:pt x="120548" y="35483"/>
                  </a:lnTo>
                  <a:lnTo>
                    <a:pt x="123075" y="35483"/>
                  </a:lnTo>
                  <a:lnTo>
                    <a:pt x="125603" y="35483"/>
                  </a:lnTo>
                  <a:lnTo>
                    <a:pt x="127647" y="33439"/>
                  </a:lnTo>
                  <a:lnTo>
                    <a:pt x="127647" y="2057"/>
                  </a:lnTo>
                  <a:close/>
                </a:path>
                <a:path w="248919" h="311150">
                  <a:moveTo>
                    <a:pt x="176504" y="15798"/>
                  </a:moveTo>
                  <a:lnTo>
                    <a:pt x="175285" y="13169"/>
                  </a:lnTo>
                  <a:lnTo>
                    <a:pt x="170535" y="11442"/>
                  </a:lnTo>
                  <a:lnTo>
                    <a:pt x="167906" y="12674"/>
                  </a:lnTo>
                  <a:lnTo>
                    <a:pt x="158026" y="39827"/>
                  </a:lnTo>
                  <a:lnTo>
                    <a:pt x="159245" y="42456"/>
                  </a:lnTo>
                  <a:lnTo>
                    <a:pt x="162128" y="43510"/>
                  </a:lnTo>
                  <a:lnTo>
                    <a:pt x="162661" y="43599"/>
                  </a:lnTo>
                  <a:lnTo>
                    <a:pt x="163182" y="43599"/>
                  </a:lnTo>
                  <a:lnTo>
                    <a:pt x="165049" y="43599"/>
                  </a:lnTo>
                  <a:lnTo>
                    <a:pt x="166801" y="42443"/>
                  </a:lnTo>
                  <a:lnTo>
                    <a:pt x="176504" y="15798"/>
                  </a:lnTo>
                  <a:close/>
                </a:path>
                <a:path w="248919" h="311150">
                  <a:moveTo>
                    <a:pt x="217119" y="40576"/>
                  </a:moveTo>
                  <a:lnTo>
                    <a:pt x="216369" y="37782"/>
                  </a:lnTo>
                  <a:lnTo>
                    <a:pt x="211988" y="35255"/>
                  </a:lnTo>
                  <a:lnTo>
                    <a:pt x="209194" y="36004"/>
                  </a:lnTo>
                  <a:lnTo>
                    <a:pt x="194691" y="61125"/>
                  </a:lnTo>
                  <a:lnTo>
                    <a:pt x="195440" y="63919"/>
                  </a:lnTo>
                  <a:lnTo>
                    <a:pt x="198348" y="65595"/>
                  </a:lnTo>
                  <a:lnTo>
                    <a:pt x="199136" y="65798"/>
                  </a:lnTo>
                  <a:lnTo>
                    <a:pt x="199910" y="65798"/>
                  </a:lnTo>
                  <a:lnTo>
                    <a:pt x="201485" y="65798"/>
                  </a:lnTo>
                  <a:lnTo>
                    <a:pt x="203022" y="64973"/>
                  </a:lnTo>
                  <a:lnTo>
                    <a:pt x="217119" y="40576"/>
                  </a:lnTo>
                  <a:close/>
                </a:path>
                <a:path w="248919" h="311150">
                  <a:moveTo>
                    <a:pt x="246176" y="79260"/>
                  </a:moveTo>
                  <a:lnTo>
                    <a:pt x="245910" y="76377"/>
                  </a:lnTo>
                  <a:lnTo>
                    <a:pt x="242049" y="73126"/>
                  </a:lnTo>
                  <a:lnTo>
                    <a:pt x="239166" y="73380"/>
                  </a:lnTo>
                  <a:lnTo>
                    <a:pt x="220522" y="95605"/>
                  </a:lnTo>
                  <a:lnTo>
                    <a:pt x="220776" y="98488"/>
                  </a:lnTo>
                  <a:lnTo>
                    <a:pt x="223570" y="100825"/>
                  </a:lnTo>
                  <a:lnTo>
                    <a:pt x="224599" y="101180"/>
                  </a:lnTo>
                  <a:lnTo>
                    <a:pt x="225640" y="101180"/>
                  </a:lnTo>
                  <a:lnTo>
                    <a:pt x="226949" y="101180"/>
                  </a:lnTo>
                  <a:lnTo>
                    <a:pt x="228244" y="100622"/>
                  </a:lnTo>
                  <a:lnTo>
                    <a:pt x="246176" y="79260"/>
                  </a:lnTo>
                  <a:close/>
                </a:path>
                <a:path w="248919" h="311150">
                  <a:moveTo>
                    <a:pt x="248412" y="204177"/>
                  </a:moveTo>
                  <a:lnTo>
                    <a:pt x="230505" y="172046"/>
                  </a:lnTo>
                  <a:lnTo>
                    <a:pt x="230505" y="203365"/>
                  </a:lnTo>
                  <a:lnTo>
                    <a:pt x="230073" y="204177"/>
                  </a:lnTo>
                  <a:lnTo>
                    <a:pt x="227444" y="208318"/>
                  </a:lnTo>
                  <a:lnTo>
                    <a:pt x="207899" y="208318"/>
                  </a:lnTo>
                  <a:lnTo>
                    <a:pt x="205574" y="209283"/>
                  </a:lnTo>
                  <a:lnTo>
                    <a:pt x="202145" y="212725"/>
                  </a:lnTo>
                  <a:lnTo>
                    <a:pt x="201180" y="215061"/>
                  </a:lnTo>
                  <a:lnTo>
                    <a:pt x="201295" y="257149"/>
                  </a:lnTo>
                  <a:lnTo>
                    <a:pt x="201358" y="259626"/>
                  </a:lnTo>
                  <a:lnTo>
                    <a:pt x="201206" y="261493"/>
                  </a:lnTo>
                  <a:lnTo>
                    <a:pt x="199377" y="263448"/>
                  </a:lnTo>
                  <a:lnTo>
                    <a:pt x="197294" y="263588"/>
                  </a:lnTo>
                  <a:lnTo>
                    <a:pt x="148539" y="263588"/>
                  </a:lnTo>
                  <a:lnTo>
                    <a:pt x="144449" y="267690"/>
                  </a:lnTo>
                  <a:lnTo>
                    <a:pt x="144449" y="292239"/>
                  </a:lnTo>
                  <a:lnTo>
                    <a:pt x="78778" y="292239"/>
                  </a:lnTo>
                  <a:lnTo>
                    <a:pt x="78778" y="221653"/>
                  </a:lnTo>
                  <a:lnTo>
                    <a:pt x="77609" y="219113"/>
                  </a:lnTo>
                  <a:lnTo>
                    <a:pt x="51422" y="176390"/>
                  </a:lnTo>
                  <a:lnTo>
                    <a:pt x="49695" y="159969"/>
                  </a:lnTo>
                  <a:lnTo>
                    <a:pt x="55600" y="130771"/>
                  </a:lnTo>
                  <a:lnTo>
                    <a:pt x="71716" y="106895"/>
                  </a:lnTo>
                  <a:lnTo>
                    <a:pt x="95580" y="90792"/>
                  </a:lnTo>
                  <a:lnTo>
                    <a:pt x="124777" y="84886"/>
                  </a:lnTo>
                  <a:lnTo>
                    <a:pt x="153885" y="90766"/>
                  </a:lnTo>
                  <a:lnTo>
                    <a:pt x="177723" y="106819"/>
                  </a:lnTo>
                  <a:lnTo>
                    <a:pt x="193852" y="130594"/>
                  </a:lnTo>
                  <a:lnTo>
                    <a:pt x="199847" y="159689"/>
                  </a:lnTo>
                  <a:lnTo>
                    <a:pt x="199859" y="161747"/>
                  </a:lnTo>
                  <a:lnTo>
                    <a:pt x="200558" y="163728"/>
                  </a:lnTo>
                  <a:lnTo>
                    <a:pt x="228371" y="198742"/>
                  </a:lnTo>
                  <a:lnTo>
                    <a:pt x="229628" y="200609"/>
                  </a:lnTo>
                  <a:lnTo>
                    <a:pt x="230505" y="203365"/>
                  </a:lnTo>
                  <a:lnTo>
                    <a:pt x="230505" y="172046"/>
                  </a:lnTo>
                  <a:lnTo>
                    <a:pt x="218071" y="156375"/>
                  </a:lnTo>
                  <a:lnTo>
                    <a:pt x="209753" y="121335"/>
                  </a:lnTo>
                  <a:lnTo>
                    <a:pt x="189534" y="92811"/>
                  </a:lnTo>
                  <a:lnTo>
                    <a:pt x="177444" y="84886"/>
                  </a:lnTo>
                  <a:lnTo>
                    <a:pt x="160261" y="73621"/>
                  </a:lnTo>
                  <a:lnTo>
                    <a:pt x="124777" y="66598"/>
                  </a:lnTo>
                  <a:lnTo>
                    <a:pt x="88468" y="73952"/>
                  </a:lnTo>
                  <a:lnTo>
                    <a:pt x="58788" y="93980"/>
                  </a:lnTo>
                  <a:lnTo>
                    <a:pt x="38760" y="123659"/>
                  </a:lnTo>
                  <a:lnTo>
                    <a:pt x="31407" y="159969"/>
                  </a:lnTo>
                  <a:lnTo>
                    <a:pt x="33350" y="179273"/>
                  </a:lnTo>
                  <a:lnTo>
                    <a:pt x="39001" y="197459"/>
                  </a:lnTo>
                  <a:lnTo>
                    <a:pt x="48133" y="214007"/>
                  </a:lnTo>
                  <a:lnTo>
                    <a:pt x="60490" y="228384"/>
                  </a:lnTo>
                  <a:lnTo>
                    <a:pt x="60490" y="306438"/>
                  </a:lnTo>
                  <a:lnTo>
                    <a:pt x="64592" y="310527"/>
                  </a:lnTo>
                  <a:lnTo>
                    <a:pt x="158648" y="310527"/>
                  </a:lnTo>
                  <a:lnTo>
                    <a:pt x="162737" y="306438"/>
                  </a:lnTo>
                  <a:lnTo>
                    <a:pt x="162737" y="292239"/>
                  </a:lnTo>
                  <a:lnTo>
                    <a:pt x="162737" y="281876"/>
                  </a:lnTo>
                  <a:lnTo>
                    <a:pt x="205460" y="281876"/>
                  </a:lnTo>
                  <a:lnTo>
                    <a:pt x="210921" y="277990"/>
                  </a:lnTo>
                  <a:lnTo>
                    <a:pt x="219773" y="268160"/>
                  </a:lnTo>
                  <a:lnTo>
                    <a:pt x="219710" y="259194"/>
                  </a:lnTo>
                  <a:lnTo>
                    <a:pt x="219583" y="257149"/>
                  </a:lnTo>
                  <a:lnTo>
                    <a:pt x="219494" y="226212"/>
                  </a:lnTo>
                  <a:lnTo>
                    <a:pt x="229057" y="224624"/>
                  </a:lnTo>
                  <a:lnTo>
                    <a:pt x="236702" y="221805"/>
                  </a:lnTo>
                  <a:lnTo>
                    <a:pt x="242468" y="217754"/>
                  </a:lnTo>
                  <a:lnTo>
                    <a:pt x="246392" y="212445"/>
                  </a:lnTo>
                  <a:lnTo>
                    <a:pt x="248412" y="204177"/>
                  </a:lnTo>
                  <a:close/>
                </a:path>
              </a:pathLst>
            </a:custGeom>
            <a:solidFill>
              <a:srgbClr val="FFFFFF"/>
            </a:solidFill>
          </p:spPr>
          <p:txBody>
            <a:bodyPr wrap="square" lIns="0" tIns="0" rIns="0" bIns="0" rtlCol="0"/>
            <a:lstStyle/>
            <a:p>
              <a:endParaRPr>
                <a:solidFill>
                  <a:schemeClr val="tx2">
                    <a:lumMod val="60000"/>
                    <a:lumOff val="40000"/>
                  </a:schemeClr>
                </a:solidFill>
              </a:endParaRPr>
            </a:p>
          </p:txBody>
        </p:sp>
      </p:grpSp>
      <p:grpSp>
        <p:nvGrpSpPr>
          <p:cNvPr id="56" name="object 56"/>
          <p:cNvGrpSpPr/>
          <p:nvPr/>
        </p:nvGrpSpPr>
        <p:grpSpPr>
          <a:xfrm>
            <a:off x="2429440" y="2358683"/>
            <a:ext cx="457200" cy="457200"/>
            <a:chOff x="2489145" y="2349650"/>
            <a:chExt cx="457200" cy="457200"/>
          </a:xfrm>
        </p:grpSpPr>
        <p:sp>
          <p:nvSpPr>
            <p:cNvPr id="57" name="object 57"/>
            <p:cNvSpPr/>
            <p:nvPr/>
          </p:nvSpPr>
          <p:spPr>
            <a:xfrm>
              <a:off x="2489145" y="2349650"/>
              <a:ext cx="457200" cy="457200"/>
            </a:xfrm>
            <a:custGeom>
              <a:avLst/>
              <a:gdLst/>
              <a:ahLst/>
              <a:cxnLst/>
              <a:rect l="l" t="t" r="r" b="b"/>
              <a:pathLst>
                <a:path w="457200" h="457200">
                  <a:moveTo>
                    <a:pt x="228600" y="0"/>
                  </a:moveTo>
                  <a:lnTo>
                    <a:pt x="182529" y="4644"/>
                  </a:lnTo>
                  <a:lnTo>
                    <a:pt x="139619" y="17964"/>
                  </a:lnTo>
                  <a:lnTo>
                    <a:pt x="100788" y="39041"/>
                  </a:lnTo>
                  <a:lnTo>
                    <a:pt x="66955" y="66955"/>
                  </a:lnTo>
                  <a:lnTo>
                    <a:pt x="39041" y="100788"/>
                  </a:lnTo>
                  <a:lnTo>
                    <a:pt x="17964" y="139619"/>
                  </a:lnTo>
                  <a:lnTo>
                    <a:pt x="4644" y="182529"/>
                  </a:lnTo>
                  <a:lnTo>
                    <a:pt x="0" y="228600"/>
                  </a:lnTo>
                  <a:lnTo>
                    <a:pt x="4644" y="274670"/>
                  </a:lnTo>
                  <a:lnTo>
                    <a:pt x="17964" y="317580"/>
                  </a:lnTo>
                  <a:lnTo>
                    <a:pt x="39041" y="356411"/>
                  </a:lnTo>
                  <a:lnTo>
                    <a:pt x="66955" y="390244"/>
                  </a:lnTo>
                  <a:lnTo>
                    <a:pt x="100788" y="418158"/>
                  </a:lnTo>
                  <a:lnTo>
                    <a:pt x="139619" y="439235"/>
                  </a:lnTo>
                  <a:lnTo>
                    <a:pt x="182529" y="452555"/>
                  </a:lnTo>
                  <a:lnTo>
                    <a:pt x="228600" y="457200"/>
                  </a:lnTo>
                  <a:lnTo>
                    <a:pt x="274670" y="452555"/>
                  </a:lnTo>
                  <a:lnTo>
                    <a:pt x="317580" y="439235"/>
                  </a:lnTo>
                  <a:lnTo>
                    <a:pt x="356411" y="418158"/>
                  </a:lnTo>
                  <a:lnTo>
                    <a:pt x="390244" y="390244"/>
                  </a:lnTo>
                  <a:lnTo>
                    <a:pt x="418158" y="356411"/>
                  </a:lnTo>
                  <a:lnTo>
                    <a:pt x="439235" y="317580"/>
                  </a:lnTo>
                  <a:lnTo>
                    <a:pt x="452555" y="274670"/>
                  </a:lnTo>
                  <a:lnTo>
                    <a:pt x="457200" y="228600"/>
                  </a:lnTo>
                  <a:lnTo>
                    <a:pt x="452555" y="182529"/>
                  </a:lnTo>
                  <a:lnTo>
                    <a:pt x="439235" y="139619"/>
                  </a:lnTo>
                  <a:lnTo>
                    <a:pt x="418158" y="100788"/>
                  </a:lnTo>
                  <a:lnTo>
                    <a:pt x="390244" y="66955"/>
                  </a:lnTo>
                  <a:lnTo>
                    <a:pt x="356411" y="39041"/>
                  </a:lnTo>
                  <a:lnTo>
                    <a:pt x="317580" y="17964"/>
                  </a:lnTo>
                  <a:lnTo>
                    <a:pt x="274670" y="4644"/>
                  </a:lnTo>
                  <a:lnTo>
                    <a:pt x="228600" y="0"/>
                  </a:lnTo>
                  <a:close/>
                </a:path>
              </a:pathLst>
            </a:custGeom>
            <a:solidFill>
              <a:srgbClr val="0D2C6C"/>
            </a:solidFill>
          </p:spPr>
          <p:txBody>
            <a:bodyPr wrap="square" lIns="0" tIns="0" rIns="0" bIns="0" rtlCol="0"/>
            <a:lstStyle/>
            <a:p>
              <a:endParaRPr/>
            </a:p>
          </p:txBody>
        </p:sp>
        <p:sp>
          <p:nvSpPr>
            <p:cNvPr id="58" name="object 58"/>
            <p:cNvSpPr/>
            <p:nvPr/>
          </p:nvSpPr>
          <p:spPr>
            <a:xfrm>
              <a:off x="2566508" y="2502368"/>
              <a:ext cx="272415" cy="187960"/>
            </a:xfrm>
            <a:custGeom>
              <a:avLst/>
              <a:gdLst/>
              <a:ahLst/>
              <a:cxnLst/>
              <a:rect l="l" t="t" r="r" b="b"/>
              <a:pathLst>
                <a:path w="272414" h="187960">
                  <a:moveTo>
                    <a:pt x="268884" y="173202"/>
                  </a:moveTo>
                  <a:lnTo>
                    <a:pt x="3187" y="173202"/>
                  </a:lnTo>
                  <a:lnTo>
                    <a:pt x="0" y="176390"/>
                  </a:lnTo>
                  <a:lnTo>
                    <a:pt x="0" y="184277"/>
                  </a:lnTo>
                  <a:lnTo>
                    <a:pt x="3187" y="187464"/>
                  </a:lnTo>
                  <a:lnTo>
                    <a:pt x="268884" y="187464"/>
                  </a:lnTo>
                  <a:lnTo>
                    <a:pt x="272084" y="184277"/>
                  </a:lnTo>
                  <a:lnTo>
                    <a:pt x="272084" y="176390"/>
                  </a:lnTo>
                  <a:lnTo>
                    <a:pt x="268884" y="173202"/>
                  </a:lnTo>
                  <a:close/>
                </a:path>
                <a:path w="272414" h="187960">
                  <a:moveTo>
                    <a:pt x="64427" y="75819"/>
                  </a:moveTo>
                  <a:lnTo>
                    <a:pt x="20878" y="75819"/>
                  </a:lnTo>
                  <a:lnTo>
                    <a:pt x="17691" y="79006"/>
                  </a:lnTo>
                  <a:lnTo>
                    <a:pt x="17691" y="173202"/>
                  </a:lnTo>
                  <a:lnTo>
                    <a:pt x="31953" y="173202"/>
                  </a:lnTo>
                  <a:lnTo>
                    <a:pt x="31953" y="90081"/>
                  </a:lnTo>
                  <a:lnTo>
                    <a:pt x="67614" y="90081"/>
                  </a:lnTo>
                  <a:lnTo>
                    <a:pt x="67614" y="79006"/>
                  </a:lnTo>
                  <a:lnTo>
                    <a:pt x="64427" y="75819"/>
                  </a:lnTo>
                  <a:close/>
                </a:path>
                <a:path w="272414" h="187960">
                  <a:moveTo>
                    <a:pt x="67614" y="90081"/>
                  </a:moveTo>
                  <a:lnTo>
                    <a:pt x="53352" y="90081"/>
                  </a:lnTo>
                  <a:lnTo>
                    <a:pt x="53352" y="173202"/>
                  </a:lnTo>
                  <a:lnTo>
                    <a:pt x="67614" y="173202"/>
                  </a:lnTo>
                  <a:lnTo>
                    <a:pt x="67614" y="90081"/>
                  </a:lnTo>
                  <a:close/>
                </a:path>
                <a:path w="272414" h="187960">
                  <a:moveTo>
                    <a:pt x="126682" y="50546"/>
                  </a:moveTo>
                  <a:lnTo>
                    <a:pt x="83146" y="50546"/>
                  </a:lnTo>
                  <a:lnTo>
                    <a:pt x="79946" y="53733"/>
                  </a:lnTo>
                  <a:lnTo>
                    <a:pt x="79946" y="173202"/>
                  </a:lnTo>
                  <a:lnTo>
                    <a:pt x="94208" y="173202"/>
                  </a:lnTo>
                  <a:lnTo>
                    <a:pt x="94208" y="64808"/>
                  </a:lnTo>
                  <a:lnTo>
                    <a:pt x="129870" y="64808"/>
                  </a:lnTo>
                  <a:lnTo>
                    <a:pt x="129870" y="53733"/>
                  </a:lnTo>
                  <a:lnTo>
                    <a:pt x="126682" y="50546"/>
                  </a:lnTo>
                  <a:close/>
                </a:path>
                <a:path w="272414" h="187960">
                  <a:moveTo>
                    <a:pt x="129870" y="64808"/>
                  </a:moveTo>
                  <a:lnTo>
                    <a:pt x="115608" y="64808"/>
                  </a:lnTo>
                  <a:lnTo>
                    <a:pt x="115608" y="173202"/>
                  </a:lnTo>
                  <a:lnTo>
                    <a:pt x="129870" y="173202"/>
                  </a:lnTo>
                  <a:lnTo>
                    <a:pt x="129870" y="64808"/>
                  </a:lnTo>
                  <a:close/>
                </a:path>
                <a:path w="272414" h="187960">
                  <a:moveTo>
                    <a:pt x="188937" y="25273"/>
                  </a:moveTo>
                  <a:lnTo>
                    <a:pt x="145402" y="25273"/>
                  </a:lnTo>
                  <a:lnTo>
                    <a:pt x="142201" y="28473"/>
                  </a:lnTo>
                  <a:lnTo>
                    <a:pt x="142201" y="173202"/>
                  </a:lnTo>
                  <a:lnTo>
                    <a:pt x="156463" y="173202"/>
                  </a:lnTo>
                  <a:lnTo>
                    <a:pt x="156463" y="39535"/>
                  </a:lnTo>
                  <a:lnTo>
                    <a:pt x="192138" y="39535"/>
                  </a:lnTo>
                  <a:lnTo>
                    <a:pt x="192138" y="28473"/>
                  </a:lnTo>
                  <a:lnTo>
                    <a:pt x="188937" y="25273"/>
                  </a:lnTo>
                  <a:close/>
                </a:path>
                <a:path w="272414" h="187960">
                  <a:moveTo>
                    <a:pt x="192138" y="39535"/>
                  </a:moveTo>
                  <a:lnTo>
                    <a:pt x="177863" y="39535"/>
                  </a:lnTo>
                  <a:lnTo>
                    <a:pt x="177863" y="173202"/>
                  </a:lnTo>
                  <a:lnTo>
                    <a:pt x="192138" y="173202"/>
                  </a:lnTo>
                  <a:lnTo>
                    <a:pt x="192138" y="39535"/>
                  </a:lnTo>
                  <a:close/>
                </a:path>
                <a:path w="272414" h="187960">
                  <a:moveTo>
                    <a:pt x="251193" y="0"/>
                  </a:moveTo>
                  <a:lnTo>
                    <a:pt x="207657" y="0"/>
                  </a:lnTo>
                  <a:lnTo>
                    <a:pt x="204469" y="3200"/>
                  </a:lnTo>
                  <a:lnTo>
                    <a:pt x="204469" y="173202"/>
                  </a:lnTo>
                  <a:lnTo>
                    <a:pt x="218732" y="173202"/>
                  </a:lnTo>
                  <a:lnTo>
                    <a:pt x="218732" y="14262"/>
                  </a:lnTo>
                  <a:lnTo>
                    <a:pt x="254393" y="14262"/>
                  </a:lnTo>
                  <a:lnTo>
                    <a:pt x="254393" y="3200"/>
                  </a:lnTo>
                  <a:lnTo>
                    <a:pt x="251193" y="0"/>
                  </a:lnTo>
                  <a:close/>
                </a:path>
                <a:path w="272414" h="187960">
                  <a:moveTo>
                    <a:pt x="254393" y="14262"/>
                  </a:moveTo>
                  <a:lnTo>
                    <a:pt x="240131" y="14262"/>
                  </a:lnTo>
                  <a:lnTo>
                    <a:pt x="240131" y="173202"/>
                  </a:lnTo>
                  <a:lnTo>
                    <a:pt x="254393" y="173202"/>
                  </a:lnTo>
                  <a:lnTo>
                    <a:pt x="254393" y="14262"/>
                  </a:lnTo>
                  <a:close/>
                </a:path>
              </a:pathLst>
            </a:custGeom>
            <a:solidFill>
              <a:srgbClr val="FFFFFF"/>
            </a:solidFill>
          </p:spPr>
          <p:txBody>
            <a:bodyPr wrap="square" lIns="0" tIns="0" rIns="0" bIns="0" rtlCol="0"/>
            <a:lstStyle/>
            <a:p>
              <a:endParaRPr/>
            </a:p>
          </p:txBody>
        </p:sp>
        <p:pic>
          <p:nvPicPr>
            <p:cNvPr id="59" name="object 59"/>
            <p:cNvPicPr/>
            <p:nvPr/>
          </p:nvPicPr>
          <p:blipFill>
            <a:blip r:embed="rId3" cstate="print"/>
            <a:stretch>
              <a:fillRect/>
            </a:stretch>
          </p:blipFill>
          <p:spPr>
            <a:xfrm>
              <a:off x="2584193" y="2431624"/>
              <a:ext cx="236702" cy="126326"/>
            </a:xfrm>
            <a:prstGeom prst="rect">
              <a:avLst/>
            </a:prstGeom>
          </p:spPr>
        </p:pic>
      </p:grpSp>
      <p:grpSp>
        <p:nvGrpSpPr>
          <p:cNvPr id="60" name="object 60"/>
          <p:cNvGrpSpPr/>
          <p:nvPr/>
        </p:nvGrpSpPr>
        <p:grpSpPr>
          <a:xfrm>
            <a:off x="4845050" y="2374900"/>
            <a:ext cx="457200" cy="457200"/>
            <a:chOff x="4663004" y="2319914"/>
            <a:chExt cx="457200" cy="457200"/>
          </a:xfrm>
        </p:grpSpPr>
        <p:sp>
          <p:nvSpPr>
            <p:cNvPr id="61" name="object 61"/>
            <p:cNvSpPr/>
            <p:nvPr/>
          </p:nvSpPr>
          <p:spPr>
            <a:xfrm>
              <a:off x="4663004" y="2319914"/>
              <a:ext cx="457200" cy="457200"/>
            </a:xfrm>
            <a:custGeom>
              <a:avLst/>
              <a:gdLst/>
              <a:ahLst/>
              <a:cxnLst/>
              <a:rect l="l" t="t" r="r" b="b"/>
              <a:pathLst>
                <a:path w="457200" h="457200">
                  <a:moveTo>
                    <a:pt x="228600" y="0"/>
                  </a:moveTo>
                  <a:lnTo>
                    <a:pt x="182529" y="4644"/>
                  </a:lnTo>
                  <a:lnTo>
                    <a:pt x="139619" y="17964"/>
                  </a:lnTo>
                  <a:lnTo>
                    <a:pt x="100788" y="39041"/>
                  </a:lnTo>
                  <a:lnTo>
                    <a:pt x="66955" y="66955"/>
                  </a:lnTo>
                  <a:lnTo>
                    <a:pt x="39041" y="100788"/>
                  </a:lnTo>
                  <a:lnTo>
                    <a:pt x="17964" y="139619"/>
                  </a:lnTo>
                  <a:lnTo>
                    <a:pt x="4644" y="182529"/>
                  </a:lnTo>
                  <a:lnTo>
                    <a:pt x="0" y="228600"/>
                  </a:lnTo>
                  <a:lnTo>
                    <a:pt x="4644" y="274670"/>
                  </a:lnTo>
                  <a:lnTo>
                    <a:pt x="17964" y="317580"/>
                  </a:lnTo>
                  <a:lnTo>
                    <a:pt x="39041" y="356411"/>
                  </a:lnTo>
                  <a:lnTo>
                    <a:pt x="66955" y="390244"/>
                  </a:lnTo>
                  <a:lnTo>
                    <a:pt x="100788" y="418158"/>
                  </a:lnTo>
                  <a:lnTo>
                    <a:pt x="139619" y="439235"/>
                  </a:lnTo>
                  <a:lnTo>
                    <a:pt x="182529" y="452555"/>
                  </a:lnTo>
                  <a:lnTo>
                    <a:pt x="228600" y="457200"/>
                  </a:lnTo>
                  <a:lnTo>
                    <a:pt x="274670" y="452555"/>
                  </a:lnTo>
                  <a:lnTo>
                    <a:pt x="317580" y="439235"/>
                  </a:lnTo>
                  <a:lnTo>
                    <a:pt x="356411" y="418158"/>
                  </a:lnTo>
                  <a:lnTo>
                    <a:pt x="390244" y="390244"/>
                  </a:lnTo>
                  <a:lnTo>
                    <a:pt x="418158" y="356411"/>
                  </a:lnTo>
                  <a:lnTo>
                    <a:pt x="439235" y="317580"/>
                  </a:lnTo>
                  <a:lnTo>
                    <a:pt x="452555" y="274670"/>
                  </a:lnTo>
                  <a:lnTo>
                    <a:pt x="457200" y="228600"/>
                  </a:lnTo>
                  <a:lnTo>
                    <a:pt x="452555" y="182529"/>
                  </a:lnTo>
                  <a:lnTo>
                    <a:pt x="439235" y="139619"/>
                  </a:lnTo>
                  <a:lnTo>
                    <a:pt x="418158" y="100788"/>
                  </a:lnTo>
                  <a:lnTo>
                    <a:pt x="390244" y="66955"/>
                  </a:lnTo>
                  <a:lnTo>
                    <a:pt x="356411" y="39041"/>
                  </a:lnTo>
                  <a:lnTo>
                    <a:pt x="317580" y="17964"/>
                  </a:lnTo>
                  <a:lnTo>
                    <a:pt x="274670" y="4644"/>
                  </a:lnTo>
                  <a:lnTo>
                    <a:pt x="228600" y="0"/>
                  </a:lnTo>
                  <a:close/>
                </a:path>
              </a:pathLst>
            </a:custGeom>
            <a:solidFill>
              <a:srgbClr val="0D2C6C"/>
            </a:solidFill>
          </p:spPr>
          <p:txBody>
            <a:bodyPr wrap="square" lIns="0" tIns="0" rIns="0" bIns="0" rtlCol="0"/>
            <a:lstStyle/>
            <a:p>
              <a:endParaRPr/>
            </a:p>
          </p:txBody>
        </p:sp>
        <p:sp>
          <p:nvSpPr>
            <p:cNvPr id="62" name="object 62"/>
            <p:cNvSpPr/>
            <p:nvPr/>
          </p:nvSpPr>
          <p:spPr>
            <a:xfrm>
              <a:off x="4725234" y="2413355"/>
              <a:ext cx="318770" cy="293370"/>
            </a:xfrm>
            <a:custGeom>
              <a:avLst/>
              <a:gdLst/>
              <a:ahLst/>
              <a:cxnLst/>
              <a:rect l="l" t="t" r="r" b="b"/>
              <a:pathLst>
                <a:path w="318770" h="293369">
                  <a:moveTo>
                    <a:pt x="219341" y="256425"/>
                  </a:moveTo>
                  <a:lnTo>
                    <a:pt x="99987" y="256425"/>
                  </a:lnTo>
                  <a:lnTo>
                    <a:pt x="97155" y="259257"/>
                  </a:lnTo>
                  <a:lnTo>
                    <a:pt x="97142" y="290067"/>
                  </a:lnTo>
                  <a:lnTo>
                    <a:pt x="99987" y="292912"/>
                  </a:lnTo>
                  <a:lnTo>
                    <a:pt x="219341" y="292912"/>
                  </a:lnTo>
                  <a:lnTo>
                    <a:pt x="222186" y="290067"/>
                  </a:lnTo>
                  <a:lnTo>
                    <a:pt x="222186" y="280212"/>
                  </a:lnTo>
                  <a:lnTo>
                    <a:pt x="109842" y="280212"/>
                  </a:lnTo>
                  <a:lnTo>
                    <a:pt x="109842" y="269112"/>
                  </a:lnTo>
                  <a:lnTo>
                    <a:pt x="222186" y="269112"/>
                  </a:lnTo>
                  <a:lnTo>
                    <a:pt x="222186" y="259257"/>
                  </a:lnTo>
                  <a:lnTo>
                    <a:pt x="219341" y="256425"/>
                  </a:lnTo>
                  <a:close/>
                </a:path>
                <a:path w="318770" h="293369">
                  <a:moveTo>
                    <a:pt x="222186" y="269112"/>
                  </a:moveTo>
                  <a:lnTo>
                    <a:pt x="209499" y="269112"/>
                  </a:lnTo>
                  <a:lnTo>
                    <a:pt x="209499" y="280212"/>
                  </a:lnTo>
                  <a:lnTo>
                    <a:pt x="222186" y="280212"/>
                  </a:lnTo>
                  <a:lnTo>
                    <a:pt x="222186" y="269112"/>
                  </a:lnTo>
                  <a:close/>
                </a:path>
                <a:path w="318770" h="293369">
                  <a:moveTo>
                    <a:pt x="196215" y="233946"/>
                  </a:moveTo>
                  <a:lnTo>
                    <a:pt x="123113" y="233946"/>
                  </a:lnTo>
                  <a:lnTo>
                    <a:pt x="120269" y="236791"/>
                  </a:lnTo>
                  <a:lnTo>
                    <a:pt x="120269" y="256425"/>
                  </a:lnTo>
                  <a:lnTo>
                    <a:pt x="132969" y="256425"/>
                  </a:lnTo>
                  <a:lnTo>
                    <a:pt x="132969" y="246646"/>
                  </a:lnTo>
                  <a:lnTo>
                    <a:pt x="199059" y="246646"/>
                  </a:lnTo>
                  <a:lnTo>
                    <a:pt x="199059" y="236791"/>
                  </a:lnTo>
                  <a:lnTo>
                    <a:pt x="196215" y="233946"/>
                  </a:lnTo>
                  <a:close/>
                </a:path>
                <a:path w="318770" h="293369">
                  <a:moveTo>
                    <a:pt x="199059" y="246646"/>
                  </a:moveTo>
                  <a:lnTo>
                    <a:pt x="186359" y="246646"/>
                  </a:lnTo>
                  <a:lnTo>
                    <a:pt x="186359" y="256425"/>
                  </a:lnTo>
                  <a:lnTo>
                    <a:pt x="199059" y="256425"/>
                  </a:lnTo>
                  <a:lnTo>
                    <a:pt x="199059" y="246646"/>
                  </a:lnTo>
                  <a:close/>
                </a:path>
                <a:path w="318770" h="293369">
                  <a:moveTo>
                    <a:pt x="152996" y="50495"/>
                  </a:moveTo>
                  <a:lnTo>
                    <a:pt x="138252" y="50495"/>
                  </a:lnTo>
                  <a:lnTo>
                    <a:pt x="139420" y="52768"/>
                  </a:lnTo>
                  <a:lnTo>
                    <a:pt x="140944" y="54838"/>
                  </a:lnTo>
                  <a:lnTo>
                    <a:pt x="142748" y="56616"/>
                  </a:lnTo>
                  <a:lnTo>
                    <a:pt x="142748" y="233946"/>
                  </a:lnTo>
                  <a:lnTo>
                    <a:pt x="155448" y="233946"/>
                  </a:lnTo>
                  <a:lnTo>
                    <a:pt x="155448" y="63207"/>
                  </a:lnTo>
                  <a:lnTo>
                    <a:pt x="176593" y="63207"/>
                  </a:lnTo>
                  <a:lnTo>
                    <a:pt x="176593" y="56616"/>
                  </a:lnTo>
                  <a:lnTo>
                    <a:pt x="180746" y="52514"/>
                  </a:lnTo>
                  <a:lnTo>
                    <a:pt x="181520" y="50888"/>
                  </a:lnTo>
                  <a:lnTo>
                    <a:pt x="153390" y="50888"/>
                  </a:lnTo>
                  <a:lnTo>
                    <a:pt x="152996" y="50495"/>
                  </a:lnTo>
                  <a:close/>
                </a:path>
                <a:path w="318770" h="293369">
                  <a:moveTo>
                    <a:pt x="176593" y="63207"/>
                  </a:moveTo>
                  <a:lnTo>
                    <a:pt x="163893" y="63207"/>
                  </a:lnTo>
                  <a:lnTo>
                    <a:pt x="163893" y="233946"/>
                  </a:lnTo>
                  <a:lnTo>
                    <a:pt x="176593" y="233946"/>
                  </a:lnTo>
                  <a:lnTo>
                    <a:pt x="176593" y="63207"/>
                  </a:lnTo>
                  <a:close/>
                </a:path>
                <a:path w="318770" h="293369">
                  <a:moveTo>
                    <a:pt x="106997" y="150025"/>
                  </a:moveTo>
                  <a:lnTo>
                    <a:pt x="2832" y="150025"/>
                  </a:lnTo>
                  <a:lnTo>
                    <a:pt x="0" y="152869"/>
                  </a:lnTo>
                  <a:lnTo>
                    <a:pt x="0" y="156375"/>
                  </a:lnTo>
                  <a:lnTo>
                    <a:pt x="4322" y="177728"/>
                  </a:lnTo>
                  <a:lnTo>
                    <a:pt x="16103" y="195186"/>
                  </a:lnTo>
                  <a:lnTo>
                    <a:pt x="33561" y="206967"/>
                  </a:lnTo>
                  <a:lnTo>
                    <a:pt x="54914" y="211289"/>
                  </a:lnTo>
                  <a:lnTo>
                    <a:pt x="76275" y="206967"/>
                  </a:lnTo>
                  <a:lnTo>
                    <a:pt x="88692" y="198589"/>
                  </a:lnTo>
                  <a:lnTo>
                    <a:pt x="54914" y="198589"/>
                  </a:lnTo>
                  <a:lnTo>
                    <a:pt x="39914" y="195836"/>
                  </a:lnTo>
                  <a:lnTo>
                    <a:pt x="27274" y="188256"/>
                  </a:lnTo>
                  <a:lnTo>
                    <a:pt x="18019" y="176874"/>
                  </a:lnTo>
                  <a:lnTo>
                    <a:pt x="13169" y="162712"/>
                  </a:lnTo>
                  <a:lnTo>
                    <a:pt x="108559" y="162712"/>
                  </a:lnTo>
                  <a:lnTo>
                    <a:pt x="109842" y="156375"/>
                  </a:lnTo>
                  <a:lnTo>
                    <a:pt x="109842" y="152869"/>
                  </a:lnTo>
                  <a:lnTo>
                    <a:pt x="106997" y="150025"/>
                  </a:lnTo>
                  <a:close/>
                </a:path>
                <a:path w="318770" h="293369">
                  <a:moveTo>
                    <a:pt x="108559" y="162712"/>
                  </a:moveTo>
                  <a:lnTo>
                    <a:pt x="96672" y="162712"/>
                  </a:lnTo>
                  <a:lnTo>
                    <a:pt x="91822" y="176874"/>
                  </a:lnTo>
                  <a:lnTo>
                    <a:pt x="82565" y="188256"/>
                  </a:lnTo>
                  <a:lnTo>
                    <a:pt x="69922" y="195836"/>
                  </a:lnTo>
                  <a:lnTo>
                    <a:pt x="54914" y="198589"/>
                  </a:lnTo>
                  <a:lnTo>
                    <a:pt x="88692" y="198589"/>
                  </a:lnTo>
                  <a:lnTo>
                    <a:pt x="93737" y="195186"/>
                  </a:lnTo>
                  <a:lnTo>
                    <a:pt x="105519" y="177728"/>
                  </a:lnTo>
                  <a:lnTo>
                    <a:pt x="108559" y="162712"/>
                  </a:lnTo>
                  <a:close/>
                </a:path>
                <a:path w="318770" h="293369">
                  <a:moveTo>
                    <a:pt x="315836" y="104419"/>
                  </a:moveTo>
                  <a:lnTo>
                    <a:pt x="211670" y="104419"/>
                  </a:lnTo>
                  <a:lnTo>
                    <a:pt x="208838" y="107264"/>
                  </a:lnTo>
                  <a:lnTo>
                    <a:pt x="224942" y="149591"/>
                  </a:lnTo>
                  <a:lnTo>
                    <a:pt x="263753" y="165696"/>
                  </a:lnTo>
                  <a:lnTo>
                    <a:pt x="285114" y="161373"/>
                  </a:lnTo>
                  <a:lnTo>
                    <a:pt x="297529" y="152996"/>
                  </a:lnTo>
                  <a:lnTo>
                    <a:pt x="263753" y="152996"/>
                  </a:lnTo>
                  <a:lnTo>
                    <a:pt x="248753" y="150243"/>
                  </a:lnTo>
                  <a:lnTo>
                    <a:pt x="236113" y="142663"/>
                  </a:lnTo>
                  <a:lnTo>
                    <a:pt x="226857" y="131281"/>
                  </a:lnTo>
                  <a:lnTo>
                    <a:pt x="222008" y="117119"/>
                  </a:lnTo>
                  <a:lnTo>
                    <a:pt x="317395" y="117119"/>
                  </a:lnTo>
                  <a:lnTo>
                    <a:pt x="318603" y="111151"/>
                  </a:lnTo>
                  <a:lnTo>
                    <a:pt x="318681" y="107264"/>
                  </a:lnTo>
                  <a:lnTo>
                    <a:pt x="315836" y="104419"/>
                  </a:lnTo>
                  <a:close/>
                </a:path>
                <a:path w="318770" h="293369">
                  <a:moveTo>
                    <a:pt x="317395" y="117119"/>
                  </a:moveTo>
                  <a:lnTo>
                    <a:pt x="305511" y="117119"/>
                  </a:lnTo>
                  <a:lnTo>
                    <a:pt x="300661" y="131281"/>
                  </a:lnTo>
                  <a:lnTo>
                    <a:pt x="291404" y="142663"/>
                  </a:lnTo>
                  <a:lnTo>
                    <a:pt x="278761" y="150243"/>
                  </a:lnTo>
                  <a:lnTo>
                    <a:pt x="263753" y="152996"/>
                  </a:lnTo>
                  <a:lnTo>
                    <a:pt x="297529" y="152996"/>
                  </a:lnTo>
                  <a:lnTo>
                    <a:pt x="302575" y="149591"/>
                  </a:lnTo>
                  <a:lnTo>
                    <a:pt x="314358" y="132130"/>
                  </a:lnTo>
                  <a:lnTo>
                    <a:pt x="317395" y="117119"/>
                  </a:lnTo>
                  <a:close/>
                </a:path>
                <a:path w="318770" h="293369">
                  <a:moveTo>
                    <a:pt x="60490" y="45605"/>
                  </a:moveTo>
                  <a:lnTo>
                    <a:pt x="45643" y="45605"/>
                  </a:lnTo>
                  <a:lnTo>
                    <a:pt x="38100" y="53149"/>
                  </a:lnTo>
                  <a:lnTo>
                    <a:pt x="38100" y="68173"/>
                  </a:lnTo>
                  <a:lnTo>
                    <a:pt x="40995" y="73253"/>
                  </a:lnTo>
                  <a:lnTo>
                    <a:pt x="45415" y="76288"/>
                  </a:lnTo>
                  <a:lnTo>
                    <a:pt x="36587" y="91469"/>
                  </a:lnTo>
                  <a:lnTo>
                    <a:pt x="26031" y="111151"/>
                  </a:lnTo>
                  <a:lnTo>
                    <a:pt x="16461" y="131836"/>
                  </a:lnTo>
                  <a:lnTo>
                    <a:pt x="10591" y="150025"/>
                  </a:lnTo>
                  <a:lnTo>
                    <a:pt x="23533" y="150025"/>
                  </a:lnTo>
                  <a:lnTo>
                    <a:pt x="28288" y="136318"/>
                  </a:lnTo>
                  <a:lnTo>
                    <a:pt x="35941" y="119695"/>
                  </a:lnTo>
                  <a:lnTo>
                    <a:pt x="45232" y="102013"/>
                  </a:lnTo>
                  <a:lnTo>
                    <a:pt x="54902" y="85128"/>
                  </a:lnTo>
                  <a:lnTo>
                    <a:pt x="69566" y="85128"/>
                  </a:lnTo>
                  <a:lnTo>
                    <a:pt x="64427" y="76288"/>
                  </a:lnTo>
                  <a:lnTo>
                    <a:pt x="68199" y="73685"/>
                  </a:lnTo>
                  <a:lnTo>
                    <a:pt x="70878" y="69583"/>
                  </a:lnTo>
                  <a:lnTo>
                    <a:pt x="71318" y="66547"/>
                  </a:lnTo>
                  <a:lnTo>
                    <a:pt x="52641" y="66547"/>
                  </a:lnTo>
                  <a:lnTo>
                    <a:pt x="50800" y="64693"/>
                  </a:lnTo>
                  <a:lnTo>
                    <a:pt x="50800" y="60147"/>
                  </a:lnTo>
                  <a:lnTo>
                    <a:pt x="52641" y="58292"/>
                  </a:lnTo>
                  <a:lnTo>
                    <a:pt x="102016" y="58292"/>
                  </a:lnTo>
                  <a:lnTo>
                    <a:pt x="128868" y="52514"/>
                  </a:lnTo>
                  <a:lnTo>
                    <a:pt x="68503" y="52514"/>
                  </a:lnTo>
                  <a:lnTo>
                    <a:pt x="65443" y="48323"/>
                  </a:lnTo>
                  <a:lnTo>
                    <a:pt x="60490" y="45605"/>
                  </a:lnTo>
                  <a:close/>
                </a:path>
                <a:path w="318770" h="293369">
                  <a:moveTo>
                    <a:pt x="69566" y="85128"/>
                  </a:moveTo>
                  <a:lnTo>
                    <a:pt x="54902" y="85128"/>
                  </a:lnTo>
                  <a:lnTo>
                    <a:pt x="63770" y="100584"/>
                  </a:lnTo>
                  <a:lnTo>
                    <a:pt x="73112" y="118162"/>
                  </a:lnTo>
                  <a:lnTo>
                    <a:pt x="81203" y="135446"/>
                  </a:lnTo>
                  <a:lnTo>
                    <a:pt x="86321" y="150025"/>
                  </a:lnTo>
                  <a:lnTo>
                    <a:pt x="99237" y="150025"/>
                  </a:lnTo>
                  <a:lnTo>
                    <a:pt x="93375" y="131836"/>
                  </a:lnTo>
                  <a:lnTo>
                    <a:pt x="83808" y="111151"/>
                  </a:lnTo>
                  <a:lnTo>
                    <a:pt x="73254" y="91469"/>
                  </a:lnTo>
                  <a:lnTo>
                    <a:pt x="69566" y="85128"/>
                  </a:lnTo>
                  <a:close/>
                </a:path>
                <a:path w="318770" h="293369">
                  <a:moveTo>
                    <a:pt x="278479" y="26238"/>
                  </a:moveTo>
                  <a:lnTo>
                    <a:pt x="249847" y="26238"/>
                  </a:lnTo>
                  <a:lnTo>
                    <a:pt x="251028" y="27978"/>
                  </a:lnTo>
                  <a:lnTo>
                    <a:pt x="252514" y="29489"/>
                  </a:lnTo>
                  <a:lnTo>
                    <a:pt x="254254" y="30683"/>
                  </a:lnTo>
                  <a:lnTo>
                    <a:pt x="245426" y="45863"/>
                  </a:lnTo>
                  <a:lnTo>
                    <a:pt x="234870" y="65546"/>
                  </a:lnTo>
                  <a:lnTo>
                    <a:pt x="225300" y="86231"/>
                  </a:lnTo>
                  <a:lnTo>
                    <a:pt x="219430" y="104419"/>
                  </a:lnTo>
                  <a:lnTo>
                    <a:pt x="232371" y="104419"/>
                  </a:lnTo>
                  <a:lnTo>
                    <a:pt x="237126" y="90714"/>
                  </a:lnTo>
                  <a:lnTo>
                    <a:pt x="244779" y="74094"/>
                  </a:lnTo>
                  <a:lnTo>
                    <a:pt x="254071" y="56413"/>
                  </a:lnTo>
                  <a:lnTo>
                    <a:pt x="263740" y="39522"/>
                  </a:lnTo>
                  <a:lnTo>
                    <a:pt x="278405" y="39522"/>
                  </a:lnTo>
                  <a:lnTo>
                    <a:pt x="273265" y="30683"/>
                  </a:lnTo>
                  <a:lnTo>
                    <a:pt x="277672" y="27647"/>
                  </a:lnTo>
                  <a:lnTo>
                    <a:pt x="278479" y="26238"/>
                  </a:lnTo>
                  <a:close/>
                </a:path>
                <a:path w="318770" h="293369">
                  <a:moveTo>
                    <a:pt x="278405" y="39522"/>
                  </a:moveTo>
                  <a:lnTo>
                    <a:pt x="263740" y="39522"/>
                  </a:lnTo>
                  <a:lnTo>
                    <a:pt x="272609" y="54984"/>
                  </a:lnTo>
                  <a:lnTo>
                    <a:pt x="281951" y="72561"/>
                  </a:lnTo>
                  <a:lnTo>
                    <a:pt x="290042" y="89842"/>
                  </a:lnTo>
                  <a:lnTo>
                    <a:pt x="295160" y="104419"/>
                  </a:lnTo>
                  <a:lnTo>
                    <a:pt x="308076" y="104419"/>
                  </a:lnTo>
                  <a:lnTo>
                    <a:pt x="302214" y="86231"/>
                  </a:lnTo>
                  <a:lnTo>
                    <a:pt x="292647" y="65546"/>
                  </a:lnTo>
                  <a:lnTo>
                    <a:pt x="281942" y="45605"/>
                  </a:lnTo>
                  <a:lnTo>
                    <a:pt x="278405" y="39522"/>
                  </a:lnTo>
                  <a:close/>
                </a:path>
                <a:path w="318770" h="293369">
                  <a:moveTo>
                    <a:pt x="102016" y="58292"/>
                  </a:moveTo>
                  <a:lnTo>
                    <a:pt x="57188" y="58292"/>
                  </a:lnTo>
                  <a:lnTo>
                    <a:pt x="59042" y="60147"/>
                  </a:lnTo>
                  <a:lnTo>
                    <a:pt x="59042" y="64693"/>
                  </a:lnTo>
                  <a:lnTo>
                    <a:pt x="57188" y="66547"/>
                  </a:lnTo>
                  <a:lnTo>
                    <a:pt x="71318" y="66547"/>
                  </a:lnTo>
                  <a:lnTo>
                    <a:pt x="71564" y="64846"/>
                  </a:lnTo>
                  <a:lnTo>
                    <a:pt x="102016" y="58292"/>
                  </a:lnTo>
                  <a:close/>
                </a:path>
                <a:path w="318770" h="293369">
                  <a:moveTo>
                    <a:pt x="163893" y="63207"/>
                  </a:moveTo>
                  <a:lnTo>
                    <a:pt x="155448" y="63207"/>
                  </a:lnTo>
                  <a:lnTo>
                    <a:pt x="156819" y="63449"/>
                  </a:lnTo>
                  <a:lnTo>
                    <a:pt x="158229" y="63576"/>
                  </a:lnTo>
                  <a:lnTo>
                    <a:pt x="161112" y="63576"/>
                  </a:lnTo>
                  <a:lnTo>
                    <a:pt x="162521" y="63449"/>
                  </a:lnTo>
                  <a:lnTo>
                    <a:pt x="163893" y="63207"/>
                  </a:lnTo>
                  <a:close/>
                </a:path>
                <a:path w="318770" h="293369">
                  <a:moveTo>
                    <a:pt x="168910" y="15405"/>
                  </a:moveTo>
                  <a:lnTo>
                    <a:pt x="159664" y="15405"/>
                  </a:lnTo>
                  <a:lnTo>
                    <a:pt x="150610" y="17171"/>
                  </a:lnTo>
                  <a:lnTo>
                    <a:pt x="143119" y="22005"/>
                  </a:lnTo>
                  <a:lnTo>
                    <a:pt x="137890" y="29206"/>
                  </a:lnTo>
                  <a:lnTo>
                    <a:pt x="135623" y="38074"/>
                  </a:lnTo>
                  <a:lnTo>
                    <a:pt x="68503" y="52514"/>
                  </a:lnTo>
                  <a:lnTo>
                    <a:pt x="128868" y="52514"/>
                  </a:lnTo>
                  <a:lnTo>
                    <a:pt x="138252" y="50495"/>
                  </a:lnTo>
                  <a:lnTo>
                    <a:pt x="152996" y="50495"/>
                  </a:lnTo>
                  <a:lnTo>
                    <a:pt x="148365" y="45863"/>
                  </a:lnTo>
                  <a:lnTo>
                    <a:pt x="148272" y="33210"/>
                  </a:lnTo>
                  <a:lnTo>
                    <a:pt x="153390" y="28105"/>
                  </a:lnTo>
                  <a:lnTo>
                    <a:pt x="180880" y="28105"/>
                  </a:lnTo>
                  <a:lnTo>
                    <a:pt x="176961" y="20650"/>
                  </a:lnTo>
                  <a:lnTo>
                    <a:pt x="168910" y="15405"/>
                  </a:lnTo>
                  <a:close/>
                </a:path>
                <a:path w="318770" h="293369">
                  <a:moveTo>
                    <a:pt x="180880" y="28105"/>
                  </a:moveTo>
                  <a:lnTo>
                    <a:pt x="165950" y="28105"/>
                  </a:lnTo>
                  <a:lnTo>
                    <a:pt x="171056" y="33210"/>
                  </a:lnTo>
                  <a:lnTo>
                    <a:pt x="170963" y="45863"/>
                  </a:lnTo>
                  <a:lnTo>
                    <a:pt x="165950" y="50888"/>
                  </a:lnTo>
                  <a:lnTo>
                    <a:pt x="181520" y="50888"/>
                  </a:lnTo>
                  <a:lnTo>
                    <a:pt x="183413" y="46913"/>
                  </a:lnTo>
                  <a:lnTo>
                    <a:pt x="183730" y="40703"/>
                  </a:lnTo>
                  <a:lnTo>
                    <a:pt x="240385" y="28308"/>
                  </a:lnTo>
                  <a:lnTo>
                    <a:pt x="180987" y="28308"/>
                  </a:lnTo>
                  <a:lnTo>
                    <a:pt x="180880" y="28105"/>
                  </a:lnTo>
                  <a:close/>
                </a:path>
                <a:path w="318770" h="293369">
                  <a:moveTo>
                    <a:pt x="273024" y="0"/>
                  </a:moveTo>
                  <a:lnTo>
                    <a:pt x="255511" y="0"/>
                  </a:lnTo>
                  <a:lnTo>
                    <a:pt x="248666" y="5968"/>
                  </a:lnTo>
                  <a:lnTo>
                    <a:pt x="247243" y="13817"/>
                  </a:lnTo>
                  <a:lnTo>
                    <a:pt x="180987" y="28308"/>
                  </a:lnTo>
                  <a:lnTo>
                    <a:pt x="240385" y="28308"/>
                  </a:lnTo>
                  <a:lnTo>
                    <a:pt x="249847" y="26238"/>
                  </a:lnTo>
                  <a:lnTo>
                    <a:pt x="278479" y="26238"/>
                  </a:lnTo>
                  <a:lnTo>
                    <a:pt x="280581" y="22567"/>
                  </a:lnTo>
                  <a:lnTo>
                    <a:pt x="280581" y="20942"/>
                  </a:lnTo>
                  <a:lnTo>
                    <a:pt x="261480" y="20942"/>
                  </a:lnTo>
                  <a:lnTo>
                    <a:pt x="259638" y="19088"/>
                  </a:lnTo>
                  <a:lnTo>
                    <a:pt x="259638" y="14541"/>
                  </a:lnTo>
                  <a:lnTo>
                    <a:pt x="261480" y="12699"/>
                  </a:lnTo>
                  <a:lnTo>
                    <a:pt x="280581" y="12699"/>
                  </a:lnTo>
                  <a:lnTo>
                    <a:pt x="280581" y="7543"/>
                  </a:lnTo>
                  <a:lnTo>
                    <a:pt x="273024" y="0"/>
                  </a:lnTo>
                  <a:close/>
                </a:path>
                <a:path w="318770" h="293369">
                  <a:moveTo>
                    <a:pt x="280581" y="12699"/>
                  </a:moveTo>
                  <a:lnTo>
                    <a:pt x="266026" y="12699"/>
                  </a:lnTo>
                  <a:lnTo>
                    <a:pt x="267881" y="14541"/>
                  </a:lnTo>
                  <a:lnTo>
                    <a:pt x="267881" y="19088"/>
                  </a:lnTo>
                  <a:lnTo>
                    <a:pt x="266026" y="20942"/>
                  </a:lnTo>
                  <a:lnTo>
                    <a:pt x="280581" y="20942"/>
                  </a:lnTo>
                  <a:lnTo>
                    <a:pt x="280581" y="12699"/>
                  </a:lnTo>
                  <a:close/>
                </a:path>
              </a:pathLst>
            </a:custGeom>
            <a:solidFill>
              <a:srgbClr val="FFFFFF"/>
            </a:solidFill>
          </p:spPr>
          <p:txBody>
            <a:bodyPr wrap="square" lIns="0" tIns="0" rIns="0" bIns="0" rtlCol="0"/>
            <a:lstStyle/>
            <a:p>
              <a:endParaRPr/>
            </a:p>
          </p:txBody>
        </p:sp>
      </p:grpSp>
      <p:grpSp>
        <p:nvGrpSpPr>
          <p:cNvPr id="63" name="object 63"/>
          <p:cNvGrpSpPr/>
          <p:nvPr/>
        </p:nvGrpSpPr>
        <p:grpSpPr>
          <a:xfrm>
            <a:off x="4845050" y="774700"/>
            <a:ext cx="457200" cy="457200"/>
            <a:chOff x="4603648" y="1093817"/>
            <a:chExt cx="457200" cy="457200"/>
          </a:xfrm>
        </p:grpSpPr>
        <p:sp>
          <p:nvSpPr>
            <p:cNvPr id="64" name="object 64"/>
            <p:cNvSpPr/>
            <p:nvPr/>
          </p:nvSpPr>
          <p:spPr>
            <a:xfrm>
              <a:off x="4603648" y="1093817"/>
              <a:ext cx="457200" cy="457200"/>
            </a:xfrm>
            <a:custGeom>
              <a:avLst/>
              <a:gdLst/>
              <a:ahLst/>
              <a:cxnLst/>
              <a:rect l="l" t="t" r="r" b="b"/>
              <a:pathLst>
                <a:path w="457200" h="457200">
                  <a:moveTo>
                    <a:pt x="228600" y="0"/>
                  </a:moveTo>
                  <a:lnTo>
                    <a:pt x="182529" y="4644"/>
                  </a:lnTo>
                  <a:lnTo>
                    <a:pt x="139619" y="17964"/>
                  </a:lnTo>
                  <a:lnTo>
                    <a:pt x="100788" y="39041"/>
                  </a:lnTo>
                  <a:lnTo>
                    <a:pt x="66955" y="66955"/>
                  </a:lnTo>
                  <a:lnTo>
                    <a:pt x="39041" y="100788"/>
                  </a:lnTo>
                  <a:lnTo>
                    <a:pt x="17964" y="139619"/>
                  </a:lnTo>
                  <a:lnTo>
                    <a:pt x="4644" y="182529"/>
                  </a:lnTo>
                  <a:lnTo>
                    <a:pt x="0" y="228600"/>
                  </a:lnTo>
                  <a:lnTo>
                    <a:pt x="4644" y="274670"/>
                  </a:lnTo>
                  <a:lnTo>
                    <a:pt x="17964" y="317580"/>
                  </a:lnTo>
                  <a:lnTo>
                    <a:pt x="39041" y="356411"/>
                  </a:lnTo>
                  <a:lnTo>
                    <a:pt x="66955" y="390244"/>
                  </a:lnTo>
                  <a:lnTo>
                    <a:pt x="100788" y="418158"/>
                  </a:lnTo>
                  <a:lnTo>
                    <a:pt x="139619" y="439235"/>
                  </a:lnTo>
                  <a:lnTo>
                    <a:pt x="182529" y="452555"/>
                  </a:lnTo>
                  <a:lnTo>
                    <a:pt x="228600" y="457200"/>
                  </a:lnTo>
                  <a:lnTo>
                    <a:pt x="274670" y="452555"/>
                  </a:lnTo>
                  <a:lnTo>
                    <a:pt x="317580" y="439235"/>
                  </a:lnTo>
                  <a:lnTo>
                    <a:pt x="356411" y="418158"/>
                  </a:lnTo>
                  <a:lnTo>
                    <a:pt x="390244" y="390244"/>
                  </a:lnTo>
                  <a:lnTo>
                    <a:pt x="418158" y="356411"/>
                  </a:lnTo>
                  <a:lnTo>
                    <a:pt x="439235" y="317580"/>
                  </a:lnTo>
                  <a:lnTo>
                    <a:pt x="452555" y="274670"/>
                  </a:lnTo>
                  <a:lnTo>
                    <a:pt x="457200" y="228600"/>
                  </a:lnTo>
                  <a:lnTo>
                    <a:pt x="452555" y="182529"/>
                  </a:lnTo>
                  <a:lnTo>
                    <a:pt x="439235" y="139619"/>
                  </a:lnTo>
                  <a:lnTo>
                    <a:pt x="418158" y="100788"/>
                  </a:lnTo>
                  <a:lnTo>
                    <a:pt x="390244" y="66955"/>
                  </a:lnTo>
                  <a:lnTo>
                    <a:pt x="356411" y="39041"/>
                  </a:lnTo>
                  <a:lnTo>
                    <a:pt x="317580" y="17964"/>
                  </a:lnTo>
                  <a:lnTo>
                    <a:pt x="274670" y="4644"/>
                  </a:lnTo>
                  <a:lnTo>
                    <a:pt x="228600" y="0"/>
                  </a:lnTo>
                  <a:close/>
                </a:path>
              </a:pathLst>
            </a:custGeom>
            <a:solidFill>
              <a:srgbClr val="0D2C6C"/>
            </a:solidFill>
          </p:spPr>
          <p:txBody>
            <a:bodyPr wrap="square" lIns="0" tIns="0" rIns="0" bIns="0" rtlCol="0"/>
            <a:lstStyle/>
            <a:p>
              <a:endParaRPr/>
            </a:p>
          </p:txBody>
        </p:sp>
        <p:sp>
          <p:nvSpPr>
            <p:cNvPr id="65" name="object 65"/>
            <p:cNvSpPr/>
            <p:nvPr/>
          </p:nvSpPr>
          <p:spPr>
            <a:xfrm>
              <a:off x="4717432" y="1398457"/>
              <a:ext cx="225307" cy="76200"/>
            </a:xfrm>
            <a:custGeom>
              <a:avLst/>
              <a:gdLst/>
              <a:ahLst/>
              <a:cxnLst/>
              <a:rect l="l" t="t" r="r" b="b"/>
              <a:pathLst>
                <a:path w="255904" h="109855">
                  <a:moveTo>
                    <a:pt x="49504" y="2171"/>
                  </a:moveTo>
                  <a:lnTo>
                    <a:pt x="3835" y="2171"/>
                  </a:lnTo>
                  <a:lnTo>
                    <a:pt x="0" y="6007"/>
                  </a:lnTo>
                  <a:lnTo>
                    <a:pt x="0" y="105790"/>
                  </a:lnTo>
                  <a:lnTo>
                    <a:pt x="3835" y="109626"/>
                  </a:lnTo>
                  <a:lnTo>
                    <a:pt x="48806" y="109626"/>
                  </a:lnTo>
                  <a:lnTo>
                    <a:pt x="54876" y="107124"/>
                  </a:lnTo>
                  <a:lnTo>
                    <a:pt x="59042" y="102742"/>
                  </a:lnTo>
                  <a:lnTo>
                    <a:pt x="196527" y="102742"/>
                  </a:lnTo>
                  <a:lnTo>
                    <a:pt x="203968" y="99263"/>
                  </a:lnTo>
                  <a:lnTo>
                    <a:pt x="212534" y="92481"/>
                  </a:lnTo>
                  <a:lnTo>
                    <a:pt x="17145" y="92481"/>
                  </a:lnTo>
                  <a:lnTo>
                    <a:pt x="17145" y="19316"/>
                  </a:lnTo>
                  <a:lnTo>
                    <a:pt x="80084" y="19316"/>
                  </a:lnTo>
                  <a:lnTo>
                    <a:pt x="82229" y="18469"/>
                  </a:lnTo>
                  <a:lnTo>
                    <a:pt x="92938" y="17144"/>
                  </a:lnTo>
                  <a:lnTo>
                    <a:pt x="135745" y="17144"/>
                  </a:lnTo>
                  <a:lnTo>
                    <a:pt x="126085" y="10921"/>
                  </a:lnTo>
                  <a:lnTo>
                    <a:pt x="125222" y="10388"/>
                  </a:lnTo>
                  <a:lnTo>
                    <a:pt x="60109" y="10388"/>
                  </a:lnTo>
                  <a:lnTo>
                    <a:pt x="55956" y="5206"/>
                  </a:lnTo>
                  <a:lnTo>
                    <a:pt x="49504" y="2171"/>
                  </a:lnTo>
                  <a:close/>
                </a:path>
                <a:path w="255904" h="109855">
                  <a:moveTo>
                    <a:pt x="196527" y="102742"/>
                  </a:moveTo>
                  <a:lnTo>
                    <a:pt x="59042" y="102742"/>
                  </a:lnTo>
                  <a:lnTo>
                    <a:pt x="68822" y="104793"/>
                  </a:lnTo>
                  <a:lnTo>
                    <a:pt x="80514" y="107051"/>
                  </a:lnTo>
                  <a:lnTo>
                    <a:pt x="91735" y="108875"/>
                  </a:lnTo>
                  <a:lnTo>
                    <a:pt x="100101" y="109626"/>
                  </a:lnTo>
                  <a:lnTo>
                    <a:pt x="167233" y="109626"/>
                  </a:lnTo>
                  <a:lnTo>
                    <a:pt x="188671" y="106416"/>
                  </a:lnTo>
                  <a:lnTo>
                    <a:pt x="196527" y="102742"/>
                  </a:lnTo>
                  <a:close/>
                </a:path>
                <a:path w="255904" h="109855">
                  <a:moveTo>
                    <a:pt x="80084" y="19316"/>
                  </a:moveTo>
                  <a:lnTo>
                    <a:pt x="47574" y="19316"/>
                  </a:lnTo>
                  <a:lnTo>
                    <a:pt x="47955" y="21653"/>
                  </a:lnTo>
                  <a:lnTo>
                    <a:pt x="48018" y="88315"/>
                  </a:lnTo>
                  <a:lnTo>
                    <a:pt x="47561" y="89496"/>
                  </a:lnTo>
                  <a:lnTo>
                    <a:pt x="46685" y="91363"/>
                  </a:lnTo>
                  <a:lnTo>
                    <a:pt x="45021" y="92481"/>
                  </a:lnTo>
                  <a:lnTo>
                    <a:pt x="100101" y="92481"/>
                  </a:lnTo>
                  <a:lnTo>
                    <a:pt x="94290" y="91941"/>
                  </a:lnTo>
                  <a:lnTo>
                    <a:pt x="85601" y="90546"/>
                  </a:lnTo>
                  <a:lnTo>
                    <a:pt x="75430" y="88629"/>
                  </a:lnTo>
                  <a:lnTo>
                    <a:pt x="65176" y="86525"/>
                  </a:lnTo>
                  <a:lnTo>
                    <a:pt x="65239" y="28867"/>
                  </a:lnTo>
                  <a:lnTo>
                    <a:pt x="68569" y="25513"/>
                  </a:lnTo>
                  <a:lnTo>
                    <a:pt x="74169" y="21653"/>
                  </a:lnTo>
                  <a:lnTo>
                    <a:pt x="80084" y="19316"/>
                  </a:lnTo>
                  <a:close/>
                </a:path>
                <a:path w="255904" h="109855">
                  <a:moveTo>
                    <a:pt x="255292" y="20269"/>
                  </a:moveTo>
                  <a:lnTo>
                    <a:pt x="235381" y="20269"/>
                  </a:lnTo>
                  <a:lnTo>
                    <a:pt x="235877" y="20383"/>
                  </a:lnTo>
                  <a:lnTo>
                    <a:pt x="238239" y="22148"/>
                  </a:lnTo>
                  <a:lnTo>
                    <a:pt x="238988" y="27444"/>
                  </a:lnTo>
                  <a:lnTo>
                    <a:pt x="229387" y="40017"/>
                  </a:lnTo>
                  <a:lnTo>
                    <a:pt x="223014" y="48920"/>
                  </a:lnTo>
                  <a:lnTo>
                    <a:pt x="214988" y="60428"/>
                  </a:lnTo>
                  <a:lnTo>
                    <a:pt x="202857" y="78028"/>
                  </a:lnTo>
                  <a:lnTo>
                    <a:pt x="199960" y="80956"/>
                  </a:lnTo>
                  <a:lnTo>
                    <a:pt x="193155" y="85850"/>
                  </a:lnTo>
                  <a:lnTo>
                    <a:pt x="182295" y="90446"/>
                  </a:lnTo>
                  <a:lnTo>
                    <a:pt x="167233" y="92481"/>
                  </a:lnTo>
                  <a:lnTo>
                    <a:pt x="212534" y="92481"/>
                  </a:lnTo>
                  <a:lnTo>
                    <a:pt x="213292" y="91881"/>
                  </a:lnTo>
                  <a:lnTo>
                    <a:pt x="216814" y="87985"/>
                  </a:lnTo>
                  <a:lnTo>
                    <a:pt x="228087" y="71635"/>
                  </a:lnTo>
                  <a:lnTo>
                    <a:pt x="236829" y="59080"/>
                  </a:lnTo>
                  <a:lnTo>
                    <a:pt x="243103" y="50304"/>
                  </a:lnTo>
                  <a:lnTo>
                    <a:pt x="244282" y="48749"/>
                  </a:lnTo>
                  <a:lnTo>
                    <a:pt x="248153" y="43478"/>
                  </a:lnTo>
                  <a:lnTo>
                    <a:pt x="252158" y="36788"/>
                  </a:lnTo>
                  <a:lnTo>
                    <a:pt x="254973" y="29189"/>
                  </a:lnTo>
                  <a:lnTo>
                    <a:pt x="255319" y="22515"/>
                  </a:lnTo>
                  <a:lnTo>
                    <a:pt x="255292" y="20269"/>
                  </a:lnTo>
                  <a:close/>
                </a:path>
                <a:path w="255904" h="109855">
                  <a:moveTo>
                    <a:pt x="135745" y="17144"/>
                  </a:moveTo>
                  <a:lnTo>
                    <a:pt x="104114" y="17144"/>
                  </a:lnTo>
                  <a:lnTo>
                    <a:pt x="116789" y="25323"/>
                  </a:lnTo>
                  <a:lnTo>
                    <a:pt x="122078" y="28614"/>
                  </a:lnTo>
                  <a:lnTo>
                    <a:pt x="128027" y="31605"/>
                  </a:lnTo>
                  <a:lnTo>
                    <a:pt x="134953" y="33780"/>
                  </a:lnTo>
                  <a:lnTo>
                    <a:pt x="143179" y="34620"/>
                  </a:lnTo>
                  <a:lnTo>
                    <a:pt x="178409" y="34620"/>
                  </a:lnTo>
                  <a:lnTo>
                    <a:pt x="178409" y="43878"/>
                  </a:lnTo>
                  <a:lnTo>
                    <a:pt x="176923" y="45834"/>
                  </a:lnTo>
                  <a:lnTo>
                    <a:pt x="175729" y="46901"/>
                  </a:lnTo>
                  <a:lnTo>
                    <a:pt x="115785" y="46901"/>
                  </a:lnTo>
                  <a:lnTo>
                    <a:pt x="111950" y="50736"/>
                  </a:lnTo>
                  <a:lnTo>
                    <a:pt x="111950" y="60210"/>
                  </a:lnTo>
                  <a:lnTo>
                    <a:pt x="115785" y="64046"/>
                  </a:lnTo>
                  <a:lnTo>
                    <a:pt x="178739" y="64033"/>
                  </a:lnTo>
                  <a:lnTo>
                    <a:pt x="179527" y="63931"/>
                  </a:lnTo>
                  <a:lnTo>
                    <a:pt x="179814" y="63931"/>
                  </a:lnTo>
                  <a:lnTo>
                    <a:pt x="218698" y="33985"/>
                  </a:lnTo>
                  <a:lnTo>
                    <a:pt x="194767" y="33985"/>
                  </a:lnTo>
                  <a:lnTo>
                    <a:pt x="192190" y="27788"/>
                  </a:lnTo>
                  <a:lnTo>
                    <a:pt x="187138" y="22504"/>
                  </a:lnTo>
                  <a:lnTo>
                    <a:pt x="179054" y="18849"/>
                  </a:lnTo>
                  <a:lnTo>
                    <a:pt x="167233" y="17475"/>
                  </a:lnTo>
                  <a:lnTo>
                    <a:pt x="136258" y="17475"/>
                  </a:lnTo>
                  <a:lnTo>
                    <a:pt x="135745" y="17144"/>
                  </a:lnTo>
                  <a:close/>
                </a:path>
                <a:path w="255904" h="109855">
                  <a:moveTo>
                    <a:pt x="237236" y="2590"/>
                  </a:moveTo>
                  <a:lnTo>
                    <a:pt x="206260" y="22237"/>
                  </a:lnTo>
                  <a:lnTo>
                    <a:pt x="201968" y="27000"/>
                  </a:lnTo>
                  <a:lnTo>
                    <a:pt x="198145" y="30835"/>
                  </a:lnTo>
                  <a:lnTo>
                    <a:pt x="194767" y="33985"/>
                  </a:lnTo>
                  <a:lnTo>
                    <a:pt x="218698" y="33985"/>
                  </a:lnTo>
                  <a:lnTo>
                    <a:pt x="219341" y="33337"/>
                  </a:lnTo>
                  <a:lnTo>
                    <a:pt x="219773" y="32829"/>
                  </a:lnTo>
                  <a:lnTo>
                    <a:pt x="222694" y="28689"/>
                  </a:lnTo>
                  <a:lnTo>
                    <a:pt x="229768" y="21158"/>
                  </a:lnTo>
                  <a:lnTo>
                    <a:pt x="235381" y="20269"/>
                  </a:lnTo>
                  <a:lnTo>
                    <a:pt x="255292" y="20269"/>
                  </a:lnTo>
                  <a:lnTo>
                    <a:pt x="254635" y="15557"/>
                  </a:lnTo>
                  <a:lnTo>
                    <a:pt x="251650" y="10756"/>
                  </a:lnTo>
                  <a:lnTo>
                    <a:pt x="242404" y="3873"/>
                  </a:lnTo>
                  <a:lnTo>
                    <a:pt x="237236" y="2590"/>
                  </a:lnTo>
                  <a:close/>
                </a:path>
                <a:path w="255904" h="109855">
                  <a:moveTo>
                    <a:pt x="92938" y="0"/>
                  </a:moveTo>
                  <a:lnTo>
                    <a:pt x="82452" y="882"/>
                  </a:lnTo>
                  <a:lnTo>
                    <a:pt x="73528" y="3217"/>
                  </a:lnTo>
                  <a:lnTo>
                    <a:pt x="66101" y="6541"/>
                  </a:lnTo>
                  <a:lnTo>
                    <a:pt x="60109" y="10388"/>
                  </a:lnTo>
                  <a:lnTo>
                    <a:pt x="125222" y="10388"/>
                  </a:lnTo>
                  <a:lnTo>
                    <a:pt x="120004" y="7163"/>
                  </a:lnTo>
                  <a:lnTo>
                    <a:pt x="112764" y="3636"/>
                  </a:lnTo>
                  <a:lnTo>
                    <a:pt x="103898" y="1022"/>
                  </a:lnTo>
                  <a:lnTo>
                    <a:pt x="92938" y="0"/>
                  </a:lnTo>
                  <a:close/>
                </a:path>
              </a:pathLst>
            </a:custGeom>
            <a:solidFill>
              <a:srgbClr val="FFFFFF"/>
            </a:solidFill>
          </p:spPr>
          <p:txBody>
            <a:bodyPr wrap="square" lIns="0" tIns="0" rIns="0" bIns="0" rtlCol="0"/>
            <a:lstStyle/>
            <a:p>
              <a:endParaRPr/>
            </a:p>
          </p:txBody>
        </p:sp>
        <p:pic>
          <p:nvPicPr>
            <p:cNvPr id="66" name="object 66"/>
            <p:cNvPicPr/>
            <p:nvPr/>
          </p:nvPicPr>
          <p:blipFill>
            <a:blip r:embed="rId4" cstate="print"/>
            <a:stretch>
              <a:fillRect/>
            </a:stretch>
          </p:blipFill>
          <p:spPr>
            <a:xfrm>
              <a:off x="4763602" y="1170017"/>
              <a:ext cx="151231" cy="151231"/>
            </a:xfrm>
            <a:prstGeom prst="rect">
              <a:avLst/>
            </a:prstGeom>
          </p:spPr>
        </p:pic>
      </p:grpSp>
      <p:sp>
        <p:nvSpPr>
          <p:cNvPr id="71" name="object 19"/>
          <p:cNvSpPr txBox="1"/>
          <p:nvPr/>
        </p:nvSpPr>
        <p:spPr>
          <a:xfrm>
            <a:off x="2854737" y="7348091"/>
            <a:ext cx="703665" cy="144910"/>
          </a:xfrm>
          <a:prstGeom prst="rect">
            <a:avLst/>
          </a:prstGeom>
        </p:spPr>
        <p:txBody>
          <a:bodyPr vert="horz" wrap="square" lIns="0" tIns="52069" rIns="0" bIns="0" rtlCol="0">
            <a:spAutoFit/>
          </a:bodyPr>
          <a:lstStyle/>
          <a:p>
            <a:pPr algn="ctr">
              <a:spcBef>
                <a:spcPts val="409"/>
              </a:spcBef>
            </a:pPr>
            <a:r>
              <a:rPr sz="600" spc="25" dirty="0" smtClean="0">
                <a:solidFill>
                  <a:srgbClr val="4C4D4F"/>
                </a:solidFill>
                <a:latin typeface="Georgia" panose="02040502050405020303" pitchFamily="18" charset="0"/>
                <a:cs typeface="Tahoma"/>
              </a:rPr>
              <a:t> </a:t>
            </a:r>
            <a:endParaRPr sz="600" spc="25" dirty="0">
              <a:solidFill>
                <a:srgbClr val="4C4D4F"/>
              </a:solidFill>
              <a:latin typeface="Georgia" panose="02040502050405020303" pitchFamily="18" charset="0"/>
              <a:cs typeface="Tahoma"/>
            </a:endParaRPr>
          </a:p>
        </p:txBody>
      </p:sp>
      <p:sp>
        <p:nvSpPr>
          <p:cNvPr id="78" name="object 19"/>
          <p:cNvSpPr txBox="1"/>
          <p:nvPr/>
        </p:nvSpPr>
        <p:spPr>
          <a:xfrm>
            <a:off x="4001007" y="7353410"/>
            <a:ext cx="703665" cy="144910"/>
          </a:xfrm>
          <a:prstGeom prst="rect">
            <a:avLst/>
          </a:prstGeom>
        </p:spPr>
        <p:txBody>
          <a:bodyPr vert="horz" wrap="square" lIns="0" tIns="52069" rIns="0" bIns="0" rtlCol="0">
            <a:spAutoFit/>
          </a:bodyPr>
          <a:lstStyle/>
          <a:p>
            <a:pPr algn="ctr">
              <a:spcBef>
                <a:spcPts val="409"/>
              </a:spcBef>
            </a:pPr>
            <a:r>
              <a:rPr sz="600" spc="25" dirty="0" smtClean="0">
                <a:solidFill>
                  <a:srgbClr val="4C4D4F"/>
                </a:solidFill>
                <a:latin typeface="Georgia" panose="02040502050405020303" pitchFamily="18" charset="0"/>
                <a:cs typeface="Tahoma"/>
              </a:rPr>
              <a:t> </a:t>
            </a:r>
            <a:endParaRPr sz="600" spc="25" dirty="0">
              <a:solidFill>
                <a:srgbClr val="4C4D4F"/>
              </a:solidFill>
              <a:latin typeface="Georgia" panose="02040502050405020303" pitchFamily="18" charset="0"/>
              <a:cs typeface="Tahoma"/>
            </a:endParaRPr>
          </a:p>
        </p:txBody>
      </p:sp>
      <p:sp>
        <p:nvSpPr>
          <p:cNvPr id="79" name="object 19"/>
          <p:cNvSpPr txBox="1"/>
          <p:nvPr/>
        </p:nvSpPr>
        <p:spPr>
          <a:xfrm>
            <a:off x="5091069" y="7345450"/>
            <a:ext cx="703665" cy="144910"/>
          </a:xfrm>
          <a:prstGeom prst="rect">
            <a:avLst/>
          </a:prstGeom>
        </p:spPr>
        <p:txBody>
          <a:bodyPr vert="horz" wrap="square" lIns="0" tIns="52069" rIns="0" bIns="0" rtlCol="0">
            <a:spAutoFit/>
          </a:bodyPr>
          <a:lstStyle/>
          <a:p>
            <a:pPr algn="ctr">
              <a:spcBef>
                <a:spcPts val="409"/>
              </a:spcBef>
            </a:pPr>
            <a:r>
              <a:rPr sz="600" spc="25" dirty="0" smtClean="0">
                <a:solidFill>
                  <a:srgbClr val="4C4D4F"/>
                </a:solidFill>
                <a:latin typeface="Georgia" panose="02040502050405020303" pitchFamily="18" charset="0"/>
                <a:cs typeface="Tahoma"/>
              </a:rPr>
              <a:t> </a:t>
            </a:r>
            <a:endParaRPr sz="600" spc="25" dirty="0">
              <a:solidFill>
                <a:srgbClr val="4C4D4F"/>
              </a:solidFill>
              <a:latin typeface="Georgia" panose="02040502050405020303" pitchFamily="18" charset="0"/>
              <a:cs typeface="Tahoma"/>
            </a:endParaRPr>
          </a:p>
        </p:txBody>
      </p:sp>
      <p:sp>
        <p:nvSpPr>
          <p:cNvPr id="86" name="object 19"/>
          <p:cNvSpPr txBox="1"/>
          <p:nvPr/>
        </p:nvSpPr>
        <p:spPr>
          <a:xfrm>
            <a:off x="1499581" y="9185304"/>
            <a:ext cx="1727457" cy="534761"/>
          </a:xfrm>
          <a:prstGeom prst="rect">
            <a:avLst/>
          </a:prstGeom>
        </p:spPr>
        <p:txBody>
          <a:bodyPr vert="horz" wrap="square" lIns="0" tIns="52069" rIns="0" bIns="0" rtlCol="0">
            <a:spAutoFit/>
          </a:bodyPr>
          <a:lstStyle/>
          <a:p>
            <a:pPr algn="ctr">
              <a:spcBef>
                <a:spcPts val="409"/>
              </a:spcBef>
            </a:pPr>
            <a:endParaRPr lang="en-US" sz="1400" spc="25" dirty="0">
              <a:solidFill>
                <a:schemeClr val="bg1"/>
              </a:solidFill>
              <a:latin typeface="Tahoma"/>
              <a:cs typeface="Tahoma"/>
            </a:endParaRPr>
          </a:p>
          <a:p>
            <a:pPr algn="ctr">
              <a:spcBef>
                <a:spcPts val="409"/>
              </a:spcBef>
            </a:pPr>
            <a:r>
              <a:rPr sz="1400" spc="25" dirty="0">
                <a:solidFill>
                  <a:srgbClr val="4C4D4F"/>
                </a:solidFill>
                <a:latin typeface="Tahoma"/>
                <a:cs typeface="Tahoma"/>
              </a:rPr>
              <a:t> </a:t>
            </a:r>
          </a:p>
        </p:txBody>
      </p:sp>
      <p:sp>
        <p:nvSpPr>
          <p:cNvPr id="29" name="object 29"/>
          <p:cNvSpPr txBox="1"/>
          <p:nvPr/>
        </p:nvSpPr>
        <p:spPr>
          <a:xfrm>
            <a:off x="2539857" y="6000161"/>
            <a:ext cx="1660816" cy="406521"/>
          </a:xfrm>
          <a:prstGeom prst="rect">
            <a:avLst/>
          </a:prstGeom>
        </p:spPr>
        <p:txBody>
          <a:bodyPr vert="horz" wrap="square" lIns="0" tIns="52069" rIns="0" bIns="0" rtlCol="0">
            <a:spAutoFit/>
          </a:bodyPr>
          <a:lstStyle/>
          <a:p>
            <a:pPr marL="12700" marR="5080" algn="ctr">
              <a:lnSpc>
                <a:spcPct val="100000"/>
              </a:lnSpc>
              <a:spcBef>
                <a:spcPts val="260"/>
              </a:spcBef>
            </a:pPr>
            <a:r>
              <a:rPr lang="en-US" sz="600" b="1" spc="25" dirty="0">
                <a:solidFill>
                  <a:srgbClr val="4C4D4F"/>
                </a:solidFill>
                <a:latin typeface="Lucida Sans" panose="020B0602030504020204" pitchFamily="34" charset="0"/>
                <a:cs typeface="Tahoma"/>
              </a:rPr>
              <a:t>Watch</a:t>
            </a:r>
          </a:p>
          <a:p>
            <a:pPr marL="12700" marR="5080" algn="ctr">
              <a:lnSpc>
                <a:spcPct val="100000"/>
              </a:lnSpc>
              <a:spcBef>
                <a:spcPts val="260"/>
              </a:spcBef>
            </a:pPr>
            <a:r>
              <a:rPr lang="en-US" sz="600" b="1" spc="25" dirty="0">
                <a:solidFill>
                  <a:srgbClr val="4C4D4F"/>
                </a:solidFill>
                <a:latin typeface="Lucida Sans" panose="020B0602030504020204" pitchFamily="34" charset="0"/>
                <a:cs typeface="Tahoma"/>
              </a:rPr>
              <a:t>Video Lecture</a:t>
            </a:r>
          </a:p>
          <a:p>
            <a:pPr marL="12700" marR="5080" algn="ctr">
              <a:lnSpc>
                <a:spcPct val="100000"/>
              </a:lnSpc>
              <a:spcBef>
                <a:spcPts val="260"/>
              </a:spcBef>
            </a:pPr>
            <a:r>
              <a:rPr lang="en-US" sz="600" b="1" spc="25" dirty="0">
                <a:solidFill>
                  <a:srgbClr val="4C4D4F"/>
                </a:solidFill>
                <a:latin typeface="Lucida Sans" panose="020B0602030504020204" pitchFamily="34" charset="0"/>
                <a:cs typeface="Tahoma"/>
              </a:rPr>
              <a:t>(5 Hour)</a:t>
            </a:r>
            <a:endParaRPr sz="600" b="1" spc="25" dirty="0">
              <a:solidFill>
                <a:srgbClr val="4C4D4F"/>
              </a:solidFill>
              <a:latin typeface="Lucida Sans" panose="020B0602030504020204" pitchFamily="34" charset="0"/>
              <a:cs typeface="Tahoma"/>
            </a:endParaRPr>
          </a:p>
        </p:txBody>
      </p:sp>
      <p:sp>
        <p:nvSpPr>
          <p:cNvPr id="89" name="object 29"/>
          <p:cNvSpPr txBox="1"/>
          <p:nvPr/>
        </p:nvSpPr>
        <p:spPr>
          <a:xfrm>
            <a:off x="4278254" y="7420201"/>
            <a:ext cx="1692159" cy="380872"/>
          </a:xfrm>
          <a:prstGeom prst="rect">
            <a:avLst/>
          </a:prstGeom>
        </p:spPr>
        <p:txBody>
          <a:bodyPr vert="horz" wrap="square" lIns="0" tIns="52069" rIns="0" bIns="0" rtlCol="0">
            <a:spAutoFit/>
          </a:bodyPr>
          <a:lstStyle/>
          <a:p>
            <a:pPr marL="12700" marR="5080" algn="ctr">
              <a:lnSpc>
                <a:spcPct val="100000"/>
              </a:lnSpc>
              <a:spcBef>
                <a:spcPts val="260"/>
              </a:spcBef>
            </a:pPr>
            <a:r>
              <a:rPr lang="en-US" sz="600" b="1" spc="25" dirty="0">
                <a:solidFill>
                  <a:srgbClr val="4C4D4F"/>
                </a:solidFill>
                <a:latin typeface="Lucida Sans" panose="020B0602030504020204" pitchFamily="34" charset="0"/>
                <a:cs typeface="Tahoma"/>
              </a:rPr>
              <a:t>Engagement with Faculty &amp; other students over discussion forum</a:t>
            </a:r>
          </a:p>
          <a:p>
            <a:pPr marL="12700" marR="5080" algn="ctr">
              <a:lnSpc>
                <a:spcPct val="100000"/>
              </a:lnSpc>
              <a:spcBef>
                <a:spcPts val="260"/>
              </a:spcBef>
            </a:pPr>
            <a:r>
              <a:rPr lang="en-US" sz="600" b="1" spc="25" dirty="0">
                <a:solidFill>
                  <a:srgbClr val="4C4D4F"/>
                </a:solidFill>
                <a:latin typeface="Lucida Sans" panose="020B0602030504020204" pitchFamily="34" charset="0"/>
                <a:cs typeface="Tahoma"/>
              </a:rPr>
              <a:t>(1.5 Hours)</a:t>
            </a:r>
          </a:p>
        </p:txBody>
      </p:sp>
      <p:graphicFrame>
        <p:nvGraphicFramePr>
          <p:cNvPr id="2" name="Table 1"/>
          <p:cNvGraphicFramePr>
            <a:graphicFrameLocks noGrp="1"/>
          </p:cNvGraphicFramePr>
          <p:nvPr>
            <p:extLst>
              <p:ext uri="{D42A27DB-BD31-4B8C-83A1-F6EECF244321}">
                <p14:modId xmlns:p14="http://schemas.microsoft.com/office/powerpoint/2010/main" val="2503638912"/>
              </p:ext>
            </p:extLst>
          </p:nvPr>
        </p:nvGraphicFramePr>
        <p:xfrm>
          <a:off x="409111" y="4259768"/>
          <a:ext cx="6798139" cy="4355737"/>
        </p:xfrm>
        <a:graphic>
          <a:graphicData uri="http://schemas.openxmlformats.org/drawingml/2006/table">
            <a:tbl>
              <a:tblPr firstRow="1" bandRow="1">
                <a:tableStyleId>{073A0DAA-6AF3-43AB-8588-CEC1D06C72B9}</a:tableStyleId>
              </a:tblPr>
              <a:tblGrid>
                <a:gridCol w="1707958">
                  <a:extLst>
                    <a:ext uri="{9D8B030D-6E8A-4147-A177-3AD203B41FA5}">
                      <a16:colId xmlns:a16="http://schemas.microsoft.com/office/drawing/2014/main" val="1064829493"/>
                    </a:ext>
                  </a:extLst>
                </a:gridCol>
                <a:gridCol w="1691111">
                  <a:extLst>
                    <a:ext uri="{9D8B030D-6E8A-4147-A177-3AD203B41FA5}">
                      <a16:colId xmlns:a16="http://schemas.microsoft.com/office/drawing/2014/main" val="1234180934"/>
                    </a:ext>
                  </a:extLst>
                </a:gridCol>
                <a:gridCol w="1691294">
                  <a:extLst>
                    <a:ext uri="{9D8B030D-6E8A-4147-A177-3AD203B41FA5}">
                      <a16:colId xmlns:a16="http://schemas.microsoft.com/office/drawing/2014/main" val="2545100882"/>
                    </a:ext>
                  </a:extLst>
                </a:gridCol>
                <a:gridCol w="1707776">
                  <a:extLst>
                    <a:ext uri="{9D8B030D-6E8A-4147-A177-3AD203B41FA5}">
                      <a16:colId xmlns:a16="http://schemas.microsoft.com/office/drawing/2014/main" val="1837800607"/>
                    </a:ext>
                  </a:extLst>
                </a:gridCol>
              </a:tblGrid>
              <a:tr h="600046">
                <a:tc>
                  <a:txBody>
                    <a:bodyPr/>
                    <a:lstStyle/>
                    <a:p>
                      <a:pPr algn="ctr"/>
                      <a:r>
                        <a:rPr lang="en-IN" sz="800" dirty="0" smtClean="0">
                          <a:latin typeface="Tahoma" panose="020B0604030504040204" pitchFamily="34" charset="0"/>
                          <a:ea typeface="Tahoma" panose="020B0604030504040204" pitchFamily="34" charset="0"/>
                          <a:cs typeface="Tahoma" panose="020B0604030504040204" pitchFamily="34" charset="0"/>
                        </a:rPr>
                        <a:t>Module</a:t>
                      </a:r>
                      <a:r>
                        <a:rPr lang="en-IN" sz="800" baseline="0" dirty="0" smtClean="0">
                          <a:latin typeface="Tahoma" panose="020B0604030504040204" pitchFamily="34" charset="0"/>
                          <a:ea typeface="Tahoma" panose="020B0604030504040204" pitchFamily="34" charset="0"/>
                          <a:cs typeface="Tahoma" panose="020B0604030504040204" pitchFamily="34" charset="0"/>
                        </a:rPr>
                        <a:t> I </a:t>
                      </a:r>
                    </a:p>
                    <a:p>
                      <a:pPr algn="ctr"/>
                      <a:r>
                        <a:rPr lang="en-IN" sz="800" baseline="0" dirty="0" smtClean="0">
                          <a:latin typeface="Tahoma" panose="020B0604030504040204" pitchFamily="34" charset="0"/>
                          <a:ea typeface="Tahoma" panose="020B0604030504040204" pitchFamily="34" charset="0"/>
                          <a:cs typeface="Tahoma" panose="020B0604030504040204" pitchFamily="34" charset="0"/>
                        </a:rPr>
                        <a:t>Overview of Financial Management of NPO’s</a:t>
                      </a:r>
                      <a:endParaRPr lang="en-IN" sz="800" dirty="0">
                        <a:latin typeface="Tahoma" panose="020B0604030504040204" pitchFamily="34" charset="0"/>
                        <a:ea typeface="Tahoma" panose="020B0604030504040204" pitchFamily="34" charset="0"/>
                        <a:cs typeface="Tahoma" panose="020B0604030504040204" pitchFamily="34" charset="0"/>
                      </a:endParaRPr>
                    </a:p>
                  </a:txBody>
                  <a:tcPr/>
                </a:tc>
                <a:tc>
                  <a:txBody>
                    <a:bodyPr/>
                    <a:lstStyle/>
                    <a:p>
                      <a:pPr algn="ctr"/>
                      <a:r>
                        <a:rPr lang="en-IN" sz="800" dirty="0" smtClean="0">
                          <a:latin typeface="Tahoma" panose="020B0604030504040204" pitchFamily="34" charset="0"/>
                          <a:ea typeface="Tahoma" panose="020B0604030504040204" pitchFamily="34" charset="0"/>
                          <a:cs typeface="Tahoma" panose="020B0604030504040204" pitchFamily="34" charset="0"/>
                        </a:rPr>
                        <a:t>Module</a:t>
                      </a:r>
                      <a:r>
                        <a:rPr lang="en-IN" sz="800" baseline="0" dirty="0" smtClean="0">
                          <a:latin typeface="Tahoma" panose="020B0604030504040204" pitchFamily="34" charset="0"/>
                          <a:ea typeface="Tahoma" panose="020B0604030504040204" pitchFamily="34" charset="0"/>
                          <a:cs typeface="Tahoma" panose="020B0604030504040204" pitchFamily="34" charset="0"/>
                        </a:rPr>
                        <a:t> II</a:t>
                      </a:r>
                    </a:p>
                    <a:p>
                      <a:pPr algn="ctr"/>
                      <a:r>
                        <a:rPr lang="en-IN" sz="800" baseline="0" dirty="0" smtClean="0">
                          <a:latin typeface="Tahoma" panose="020B0604030504040204" pitchFamily="34" charset="0"/>
                          <a:ea typeface="Tahoma" panose="020B0604030504040204" pitchFamily="34" charset="0"/>
                          <a:cs typeface="Tahoma" panose="020B0604030504040204" pitchFamily="34" charset="0"/>
                        </a:rPr>
                        <a:t>Book keeping, Accounting &amp; Reporting</a:t>
                      </a:r>
                      <a:endParaRPr lang="en-IN" sz="800" dirty="0">
                        <a:latin typeface="Tahoma" panose="020B0604030504040204" pitchFamily="34" charset="0"/>
                        <a:ea typeface="Tahoma" panose="020B0604030504040204" pitchFamily="34" charset="0"/>
                        <a:cs typeface="Tahoma" panose="020B0604030504040204" pitchFamily="34" charset="0"/>
                      </a:endParaRPr>
                    </a:p>
                  </a:txBody>
                  <a:tcPr/>
                </a:tc>
                <a:tc>
                  <a:txBody>
                    <a:bodyPr/>
                    <a:lstStyle/>
                    <a:p>
                      <a:pPr marL="0" algn="ctr"/>
                      <a:r>
                        <a:rPr lang="en-IN" sz="800" b="1" dirty="0" smtClean="0">
                          <a:solidFill>
                            <a:schemeClr val="lt1"/>
                          </a:solidFill>
                          <a:latin typeface="Tahoma" panose="020B0604030504040204" pitchFamily="34" charset="0"/>
                          <a:ea typeface="Tahoma" panose="020B0604030504040204" pitchFamily="34" charset="0"/>
                          <a:cs typeface="Tahoma" panose="020B0604030504040204" pitchFamily="34" charset="0"/>
                        </a:rPr>
                        <a:t>Module III</a:t>
                      </a:r>
                    </a:p>
                    <a:p>
                      <a:pPr marL="0" algn="ctr"/>
                      <a:r>
                        <a:rPr lang="en-IN" sz="800" b="1" dirty="0" smtClean="0">
                          <a:solidFill>
                            <a:schemeClr val="lt1"/>
                          </a:solidFill>
                          <a:latin typeface="Tahoma" panose="020B0604030504040204" pitchFamily="34" charset="0"/>
                          <a:ea typeface="Tahoma" panose="020B0604030504040204" pitchFamily="34" charset="0"/>
                          <a:cs typeface="Tahoma" panose="020B0604030504040204" pitchFamily="34" charset="0"/>
                        </a:rPr>
                        <a:t>Budgeting &amp; Control Systems</a:t>
                      </a: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800" b="1" i="0" u="none" strike="noStrike" kern="0" cap="none" spc="0" normalizeH="0" baseline="0" noProof="0" dirty="0" smtClean="0">
                          <a:ln>
                            <a:noFill/>
                          </a:ln>
                          <a:solidFill>
                            <a:prstClr val="white"/>
                          </a:solidFill>
                          <a:effectLst/>
                          <a:uLnTx/>
                          <a:uFillTx/>
                          <a:latin typeface="Tahoma" panose="020B0604030504040204" pitchFamily="34" charset="0"/>
                          <a:ea typeface="Tahoma" panose="020B0604030504040204" pitchFamily="34" charset="0"/>
                          <a:cs typeface="Tahoma" panose="020B0604030504040204" pitchFamily="34" charset="0"/>
                        </a:rPr>
                        <a:t>Module IV</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800" b="1" i="0" u="none" strike="noStrike" kern="0" cap="none" spc="0" normalizeH="0" baseline="0" noProof="0" dirty="0" smtClean="0">
                          <a:ln>
                            <a:noFill/>
                          </a:ln>
                          <a:solidFill>
                            <a:prstClr val="white"/>
                          </a:solidFill>
                          <a:effectLst/>
                          <a:uLnTx/>
                          <a:uFillTx/>
                          <a:latin typeface="Tahoma" panose="020B0604030504040204" pitchFamily="34" charset="0"/>
                          <a:ea typeface="Tahoma" panose="020B0604030504040204" pitchFamily="34" charset="0"/>
                          <a:cs typeface="Tahoma" panose="020B0604030504040204" pitchFamily="34" charset="0"/>
                        </a:rPr>
                        <a:t>Legal Compliance</a:t>
                      </a:r>
                    </a:p>
                    <a:p>
                      <a:endParaRPr lang="en-IN" sz="800" dirty="0">
                        <a:latin typeface="Tahoma" panose="020B0604030504040204" pitchFamily="34" charset="0"/>
                        <a:ea typeface="Tahoma" panose="020B0604030504040204" pitchFamily="34" charset="0"/>
                        <a:cs typeface="Tahoma" panose="020B0604030504040204" pitchFamily="34" charset="0"/>
                      </a:endParaRPr>
                    </a:p>
                  </a:txBody>
                  <a:tcPr/>
                </a:tc>
                <a:extLst>
                  <a:ext uri="{0D108BD9-81ED-4DB2-BD59-A6C34878D82A}">
                    <a16:rowId xmlns:a16="http://schemas.microsoft.com/office/drawing/2014/main" val="3934962729"/>
                  </a:ext>
                </a:extLst>
              </a:tr>
              <a:tr h="675910">
                <a:tc>
                  <a:txBody>
                    <a:bodyPr/>
                    <a:lstStyle/>
                    <a:p>
                      <a:pPr algn="ctr"/>
                      <a:r>
                        <a:rPr lang="en-IN" sz="800" b="1" dirty="0" smtClean="0">
                          <a:latin typeface="Tahoma" panose="020B0604030504040204" pitchFamily="34" charset="0"/>
                          <a:ea typeface="Tahoma" panose="020B0604030504040204" pitchFamily="34" charset="0"/>
                          <a:cs typeface="Tahoma" panose="020B0604030504040204" pitchFamily="34" charset="0"/>
                        </a:rPr>
                        <a:t>INTRODUCTION</a:t>
                      </a:r>
                      <a:r>
                        <a:rPr lang="en-IN" sz="800" b="1" baseline="0" dirty="0" smtClean="0">
                          <a:latin typeface="Tahoma" panose="020B0604030504040204" pitchFamily="34" charset="0"/>
                          <a:ea typeface="Tahoma" panose="020B0604030504040204" pitchFamily="34" charset="0"/>
                          <a:cs typeface="Tahoma" panose="020B0604030504040204" pitchFamily="34" charset="0"/>
                        </a:rPr>
                        <a:t> OF MODULE</a:t>
                      </a:r>
                      <a:r>
                        <a:rPr lang="en-IN" sz="800" b="1" dirty="0" smtClean="0">
                          <a:latin typeface="Tahoma" panose="020B0604030504040204" pitchFamily="34" charset="0"/>
                          <a:ea typeface="Tahoma" panose="020B0604030504040204" pitchFamily="34" charset="0"/>
                          <a:cs typeface="Tahoma" panose="020B0604030504040204" pitchFamily="34" charset="0"/>
                        </a:rPr>
                        <a:t> </a:t>
                      </a:r>
                    </a:p>
                    <a:p>
                      <a:pPr algn="ctr"/>
                      <a:r>
                        <a:rPr lang="en-IN" sz="800" dirty="0" smtClean="0">
                          <a:latin typeface="Tahoma" panose="020B0604030504040204" pitchFamily="34" charset="0"/>
                          <a:ea typeface="Tahoma" panose="020B0604030504040204" pitchFamily="34" charset="0"/>
                          <a:cs typeface="Tahoma" panose="020B0604030504040204" pitchFamily="34" charset="0"/>
                        </a:rPr>
                        <a:t>Faculty &amp; Power</a:t>
                      </a:r>
                      <a:r>
                        <a:rPr lang="en-IN" sz="800" baseline="0" dirty="0" smtClean="0">
                          <a:latin typeface="Tahoma" panose="020B0604030504040204" pitchFamily="34" charset="0"/>
                          <a:ea typeface="Tahoma" panose="020B0604030504040204" pitchFamily="34" charset="0"/>
                          <a:cs typeface="Tahoma" panose="020B0604030504040204" pitchFamily="34" charset="0"/>
                        </a:rPr>
                        <a:t>Point Presentation</a:t>
                      </a:r>
                    </a:p>
                    <a:p>
                      <a:pPr algn="ctr"/>
                      <a:r>
                        <a:rPr lang="en-IN" sz="800" baseline="0" dirty="0" smtClean="0">
                          <a:latin typeface="Tahoma" panose="020B0604030504040204" pitchFamily="34" charset="0"/>
                          <a:ea typeface="Tahoma" panose="020B0604030504040204" pitchFamily="34" charset="0"/>
                          <a:cs typeface="Tahoma" panose="020B0604030504040204" pitchFamily="34" charset="0"/>
                        </a:rPr>
                        <a:t>(1 Hour)</a:t>
                      </a:r>
                      <a:endParaRPr lang="en-IN" sz="800" b="1" dirty="0">
                        <a:latin typeface="Tahoma" panose="020B0604030504040204" pitchFamily="34" charset="0"/>
                        <a:ea typeface="Tahoma" panose="020B0604030504040204" pitchFamily="34" charset="0"/>
                        <a:cs typeface="Tahoma" panose="020B0604030504040204" pitchFamily="34" charset="0"/>
                      </a:endParaRP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800" b="1" i="0" u="none" strike="noStrike" kern="0" cap="none" spc="0" normalizeH="0" baseline="0" noProof="0" dirty="0" smtClean="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INTRODUCTION OF MODULE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800" b="0" i="0" u="none" strike="noStrike" kern="0" cap="none" spc="0" normalizeH="0" baseline="0" noProof="0" dirty="0" smtClean="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Faculty &amp; PowerPoint Presentation</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800" b="0" i="0" u="none" strike="noStrike" kern="0" cap="none" spc="0" normalizeH="0" baseline="0" noProof="0" dirty="0" smtClean="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(1 Hour)</a:t>
                      </a:r>
                      <a:endParaRPr kumimoji="0" lang="en-IN" sz="800" b="1" i="0" u="none" strike="noStrike" kern="0" cap="none" spc="0" normalizeH="0" baseline="0" noProof="0" dirty="0" smtClean="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endParaRP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800" b="1" i="0" u="none" strike="noStrike" kern="0" cap="none" spc="0" normalizeH="0" baseline="0" noProof="0" dirty="0" smtClean="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INTRODUCTION OF MODULE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800" b="0" i="0" u="none" strike="noStrike" kern="0" cap="none" spc="0" normalizeH="0" baseline="0" noProof="0" dirty="0" smtClean="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Faculty &amp; PowerPoint Presentation</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800" b="0" i="0" u="none" strike="noStrike" kern="0" cap="none" spc="0" normalizeH="0" baseline="0" noProof="0" dirty="0" smtClean="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(1 Hour)</a:t>
                      </a: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800" b="1" i="0" u="none" strike="noStrike" kern="0" cap="none" spc="0" normalizeH="0" baseline="0" noProof="0" dirty="0" smtClean="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INTRODUCTION OF MODULE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800" b="0" i="0" u="none" strike="noStrike" kern="0" cap="none" spc="0" normalizeH="0" baseline="0" noProof="0" dirty="0" smtClean="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Faculty &amp; PowerPoint Presentation</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800" b="0" i="0" u="none" strike="noStrike" kern="0" cap="none" spc="0" normalizeH="0" baseline="0" noProof="0" dirty="0" smtClean="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(1 Hour)</a:t>
                      </a:r>
                    </a:p>
                  </a:txBody>
                  <a:tcPr/>
                </a:tc>
                <a:extLst>
                  <a:ext uri="{0D108BD9-81ED-4DB2-BD59-A6C34878D82A}">
                    <a16:rowId xmlns:a16="http://schemas.microsoft.com/office/drawing/2014/main" val="1912761813"/>
                  </a:ext>
                </a:extLst>
              </a:tr>
              <a:tr h="494037">
                <a:tc>
                  <a:txBody>
                    <a:bodyPr/>
                    <a:lstStyle/>
                    <a:p>
                      <a:pPr algn="ctr"/>
                      <a:r>
                        <a:rPr lang="en-IN" sz="800" b="1" dirty="0" smtClean="0">
                          <a:latin typeface="Tahoma" panose="020B0604030504040204" pitchFamily="34" charset="0"/>
                          <a:ea typeface="Tahoma" panose="020B0604030504040204" pitchFamily="34" charset="0"/>
                          <a:cs typeface="Tahoma" panose="020B0604030504040204" pitchFamily="34" charset="0"/>
                        </a:rPr>
                        <a:t>PRE WORK</a:t>
                      </a:r>
                    </a:p>
                    <a:p>
                      <a:pPr algn="ctr"/>
                      <a:r>
                        <a:rPr lang="en-IN" sz="800" dirty="0" smtClean="0">
                          <a:latin typeface="Tahoma" panose="020B0604030504040204" pitchFamily="34" charset="0"/>
                          <a:ea typeface="Tahoma" panose="020B0604030504040204" pitchFamily="34" charset="0"/>
                          <a:cs typeface="Tahoma" panose="020B0604030504040204" pitchFamily="34" charset="0"/>
                        </a:rPr>
                        <a:t>Reading of Study Material </a:t>
                      </a:r>
                    </a:p>
                    <a:p>
                      <a:pPr algn="ctr"/>
                      <a:r>
                        <a:rPr lang="en-IN" sz="800" dirty="0" smtClean="0">
                          <a:latin typeface="Tahoma" panose="020B0604030504040204" pitchFamily="34" charset="0"/>
                          <a:ea typeface="Tahoma" panose="020B0604030504040204" pitchFamily="34" charset="0"/>
                          <a:cs typeface="Tahoma" panose="020B0604030504040204" pitchFamily="34" charset="0"/>
                        </a:rPr>
                        <a:t>(3</a:t>
                      </a:r>
                      <a:r>
                        <a:rPr lang="en-IN" sz="800" baseline="0" dirty="0" smtClean="0">
                          <a:latin typeface="Tahoma" panose="020B0604030504040204" pitchFamily="34" charset="0"/>
                          <a:ea typeface="Tahoma" panose="020B0604030504040204" pitchFamily="34" charset="0"/>
                          <a:cs typeface="Tahoma" panose="020B0604030504040204" pitchFamily="34" charset="0"/>
                        </a:rPr>
                        <a:t> Hours)</a:t>
                      </a: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800" b="1" i="0" u="none" strike="noStrike" kern="0" cap="none" spc="0" normalizeH="0" baseline="0" noProof="0" dirty="0" smtClean="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PRE WORK</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800" b="0" i="0" u="none" strike="noStrike" kern="0" cap="none" spc="0" normalizeH="0" baseline="0" noProof="0" dirty="0" smtClean="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Reading of Study Material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800" b="0" i="0" u="none" strike="noStrike" kern="0" cap="none" spc="0" normalizeH="0" baseline="0" noProof="0" dirty="0" smtClean="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(4 Hours)</a:t>
                      </a:r>
                      <a:endParaRPr kumimoji="0" lang="en-IN" sz="800" b="1" i="0" u="none" strike="noStrike" kern="0" cap="none" spc="0" normalizeH="0" baseline="0" noProof="0" dirty="0" smtClean="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endParaRP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800" b="1" i="0" u="none" strike="noStrike" kern="0" cap="none" spc="0" normalizeH="0" baseline="0" noProof="0" dirty="0" smtClean="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PRE WORK</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800" b="0" i="0" u="none" strike="noStrike" kern="0" cap="none" spc="0" normalizeH="0" baseline="0" noProof="0" dirty="0" smtClean="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Reading of Study Material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800" b="0" i="0" u="none" strike="noStrike" kern="0" cap="none" spc="0" normalizeH="0" baseline="0" noProof="0" dirty="0" smtClean="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(4 Hours)</a:t>
                      </a:r>
                      <a:endParaRPr kumimoji="0" lang="en-IN" sz="800" b="1" i="0" u="none" strike="noStrike" kern="0" cap="none" spc="0" normalizeH="0" baseline="0" noProof="0" dirty="0" smtClean="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endParaRP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800" b="1" i="0" u="none" strike="noStrike" kern="0" cap="none" spc="0" normalizeH="0" baseline="0" noProof="0" dirty="0" smtClean="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PRE WORK</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800" b="0" i="0" u="none" strike="noStrike" kern="0" cap="none" spc="0" normalizeH="0" baseline="0" noProof="0" dirty="0" smtClean="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Reading of Study Material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800" b="0" i="0" u="none" strike="noStrike" kern="0" cap="none" spc="0" normalizeH="0" baseline="0" noProof="0" dirty="0" smtClean="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(3 Hours)</a:t>
                      </a:r>
                    </a:p>
                  </a:txBody>
                  <a:tcPr/>
                </a:tc>
                <a:extLst>
                  <a:ext uri="{0D108BD9-81ED-4DB2-BD59-A6C34878D82A}">
                    <a16:rowId xmlns:a16="http://schemas.microsoft.com/office/drawing/2014/main" val="2696127003"/>
                  </a:ext>
                </a:extLst>
              </a:tr>
              <a:tr h="566520">
                <a:tc>
                  <a:txBody>
                    <a:bodyPr/>
                    <a:lstStyle/>
                    <a:p>
                      <a:pPr algn="ctr"/>
                      <a:r>
                        <a:rPr lang="en-IN" sz="800" b="1" dirty="0" smtClean="0">
                          <a:latin typeface="Tahoma" panose="020B0604030504040204" pitchFamily="34" charset="0"/>
                          <a:ea typeface="Tahoma" panose="020B0604030504040204" pitchFamily="34" charset="0"/>
                          <a:cs typeface="Tahoma" panose="020B0604030504040204" pitchFamily="34" charset="0"/>
                        </a:rPr>
                        <a:t>WATCH</a:t>
                      </a:r>
                      <a:r>
                        <a:rPr lang="en-IN" sz="800" b="1" baseline="0" dirty="0" smtClean="0">
                          <a:latin typeface="Tahoma" panose="020B0604030504040204" pitchFamily="34" charset="0"/>
                          <a:ea typeface="Tahoma" panose="020B0604030504040204" pitchFamily="34" charset="0"/>
                          <a:cs typeface="Tahoma" panose="020B0604030504040204" pitchFamily="34" charset="0"/>
                        </a:rPr>
                        <a:t> </a:t>
                      </a:r>
                    </a:p>
                    <a:p>
                      <a:pPr algn="ctr"/>
                      <a:r>
                        <a:rPr lang="en-IN" sz="800" b="0" baseline="0" dirty="0" smtClean="0">
                          <a:latin typeface="Tahoma" panose="020B0604030504040204" pitchFamily="34" charset="0"/>
                          <a:ea typeface="Tahoma" panose="020B0604030504040204" pitchFamily="34" charset="0"/>
                          <a:cs typeface="Tahoma" panose="020B0604030504040204" pitchFamily="34" charset="0"/>
                        </a:rPr>
                        <a:t>Recorded video lecture on important topics</a:t>
                      </a:r>
                      <a:endParaRPr lang="en-IN" sz="800" b="0" dirty="0" smtClean="0">
                        <a:latin typeface="Tahoma" panose="020B0604030504040204" pitchFamily="34" charset="0"/>
                        <a:ea typeface="Tahoma" panose="020B0604030504040204" pitchFamily="34" charset="0"/>
                        <a:cs typeface="Tahoma" panose="020B0604030504040204" pitchFamily="34" charset="0"/>
                      </a:endParaRPr>
                    </a:p>
                    <a:p>
                      <a:pPr algn="ctr"/>
                      <a:r>
                        <a:rPr lang="en-IN" sz="800" dirty="0" smtClean="0">
                          <a:latin typeface="Tahoma" panose="020B0604030504040204" pitchFamily="34" charset="0"/>
                          <a:ea typeface="Tahoma" panose="020B0604030504040204" pitchFamily="34" charset="0"/>
                          <a:cs typeface="Tahoma" panose="020B0604030504040204" pitchFamily="34" charset="0"/>
                        </a:rPr>
                        <a:t>(0.5 Hour)</a:t>
                      </a:r>
                      <a:endParaRPr lang="en-IN" sz="800" b="1" dirty="0">
                        <a:latin typeface="Tahoma" panose="020B0604030504040204" pitchFamily="34" charset="0"/>
                        <a:ea typeface="Tahoma" panose="020B0604030504040204" pitchFamily="34" charset="0"/>
                        <a:cs typeface="Tahoma" panose="020B0604030504040204" pitchFamily="34" charset="0"/>
                      </a:endParaRPr>
                    </a:p>
                  </a:txBody>
                  <a:tcPr/>
                </a:tc>
                <a:tc>
                  <a:txBody>
                    <a:bodyPr/>
                    <a:lstStyle/>
                    <a:p>
                      <a:pPr algn="ctr"/>
                      <a:r>
                        <a:rPr lang="en-IN" sz="800" b="1" baseline="0" dirty="0" smtClean="0">
                          <a:latin typeface="Tahoma" panose="020B0604030504040204" pitchFamily="34" charset="0"/>
                          <a:ea typeface="Tahoma" panose="020B0604030504040204" pitchFamily="34" charset="0"/>
                          <a:cs typeface="Tahoma" panose="020B0604030504040204" pitchFamily="34" charset="0"/>
                        </a:rPr>
                        <a:t>VIDEO RESPONSE</a:t>
                      </a:r>
                    </a:p>
                    <a:p>
                      <a:pPr algn="ctr"/>
                      <a:r>
                        <a:rPr lang="en-IN" sz="800" b="0" baseline="0" dirty="0" smtClean="0">
                          <a:latin typeface="Tahoma" panose="020B0604030504040204" pitchFamily="34" charset="0"/>
                          <a:ea typeface="Tahoma" panose="020B0604030504040204" pitchFamily="34" charset="0"/>
                          <a:cs typeface="Tahoma" panose="020B0604030504040204" pitchFamily="34" charset="0"/>
                        </a:rPr>
                        <a:t>An audio video output</a:t>
                      </a:r>
                    </a:p>
                    <a:p>
                      <a:pPr algn="ctr"/>
                      <a:r>
                        <a:rPr lang="en-IN" sz="800" baseline="0" dirty="0" smtClean="0">
                          <a:latin typeface="Tahoma" panose="020B0604030504040204" pitchFamily="34" charset="0"/>
                          <a:ea typeface="Tahoma" panose="020B0604030504040204" pitchFamily="34" charset="0"/>
                          <a:cs typeface="Tahoma" panose="020B0604030504040204" pitchFamily="34" charset="0"/>
                        </a:rPr>
                        <a:t>(0.5 Hour)</a:t>
                      </a:r>
                    </a:p>
                  </a:txBody>
                  <a:tcPr/>
                </a:tc>
                <a:tc>
                  <a:txBody>
                    <a:bodyPr/>
                    <a:lstStyle/>
                    <a:p>
                      <a:pPr marL="0" algn="ctr"/>
                      <a:r>
                        <a:rPr lang="en-IN" sz="800" b="1" baseline="0" dirty="0" smtClean="0">
                          <a:solidFill>
                            <a:schemeClr val="dk1"/>
                          </a:solidFill>
                          <a:latin typeface="Tahoma" panose="020B0604030504040204" pitchFamily="34" charset="0"/>
                          <a:ea typeface="Tahoma" panose="020B0604030504040204" pitchFamily="34" charset="0"/>
                          <a:cs typeface="Tahoma" panose="020B0604030504040204" pitchFamily="34" charset="0"/>
                        </a:rPr>
                        <a:t>CASE STUDY</a:t>
                      </a:r>
                    </a:p>
                    <a:p>
                      <a:pPr marL="0" algn="ctr"/>
                      <a:r>
                        <a:rPr lang="en-IN" sz="800" b="0" baseline="0" dirty="0" smtClean="0">
                          <a:solidFill>
                            <a:schemeClr val="dk1"/>
                          </a:solidFill>
                          <a:latin typeface="Tahoma" panose="020B0604030504040204" pitchFamily="34" charset="0"/>
                          <a:ea typeface="Tahoma" panose="020B0604030504040204" pitchFamily="34" charset="0"/>
                          <a:cs typeface="Tahoma" panose="020B0604030504040204" pitchFamily="34" charset="0"/>
                        </a:rPr>
                        <a:t>Upload your paper</a:t>
                      </a:r>
                    </a:p>
                    <a:p>
                      <a:pPr marL="0" algn="ctr"/>
                      <a:r>
                        <a:rPr lang="en-IN" sz="800" baseline="0" dirty="0" smtClean="0">
                          <a:solidFill>
                            <a:schemeClr val="dk1"/>
                          </a:solidFill>
                          <a:latin typeface="Tahoma" panose="020B0604030504040204" pitchFamily="34" charset="0"/>
                          <a:ea typeface="Tahoma" panose="020B0604030504040204" pitchFamily="34" charset="0"/>
                          <a:cs typeface="Tahoma" panose="020B0604030504040204" pitchFamily="34" charset="0"/>
                        </a:rPr>
                        <a:t>(1 Hour)</a:t>
                      </a:r>
                      <a:endParaRPr lang="en-IN" sz="800" baseline="0" dirty="0">
                        <a:solidFill>
                          <a:schemeClr val="dk1"/>
                        </a:solidFill>
                        <a:latin typeface="Tahoma" panose="020B0604030504040204" pitchFamily="34" charset="0"/>
                        <a:ea typeface="Tahoma" panose="020B0604030504040204" pitchFamily="34" charset="0"/>
                        <a:cs typeface="Tahoma" panose="020B0604030504040204" pitchFamily="34" charset="0"/>
                      </a:endParaRPr>
                    </a:p>
                  </a:txBody>
                  <a:tcPr/>
                </a:tc>
                <a:tc>
                  <a:txBody>
                    <a:bodyPr/>
                    <a:lstStyle/>
                    <a:p>
                      <a:pPr algn="ctr"/>
                      <a:r>
                        <a:rPr lang="en-IN" sz="800" b="1" baseline="0" dirty="0" smtClean="0">
                          <a:latin typeface="Tahoma" panose="020B0604030504040204" pitchFamily="34" charset="0"/>
                          <a:ea typeface="Tahoma" panose="020B0604030504040204" pitchFamily="34" charset="0"/>
                          <a:cs typeface="Tahoma" panose="020B0604030504040204" pitchFamily="34" charset="0"/>
                        </a:rPr>
                        <a:t>TEST YOUR UNDERSTANDING</a:t>
                      </a:r>
                    </a:p>
                    <a:p>
                      <a:pPr algn="ctr"/>
                      <a:r>
                        <a:rPr lang="en-IN" sz="800" b="0" dirty="0" smtClean="0">
                          <a:latin typeface="Tahoma" panose="020B0604030504040204" pitchFamily="34" charset="0"/>
                          <a:ea typeface="Tahoma" panose="020B0604030504040204" pitchFamily="34" charset="0"/>
                          <a:cs typeface="Tahoma" panose="020B0604030504040204" pitchFamily="34" charset="0"/>
                        </a:rPr>
                        <a:t>Online test based on PRE</a:t>
                      </a:r>
                      <a:r>
                        <a:rPr lang="en-IN" sz="800" b="0" baseline="0" dirty="0" smtClean="0">
                          <a:latin typeface="Tahoma" panose="020B0604030504040204" pitchFamily="34" charset="0"/>
                          <a:ea typeface="Tahoma" panose="020B0604030504040204" pitchFamily="34" charset="0"/>
                          <a:cs typeface="Tahoma" panose="020B0604030504040204" pitchFamily="34" charset="0"/>
                        </a:rPr>
                        <a:t> WORK</a:t>
                      </a:r>
                    </a:p>
                    <a:p>
                      <a:pPr algn="ctr"/>
                      <a:r>
                        <a:rPr lang="en-IN" sz="800" b="0" baseline="0" dirty="0" smtClean="0">
                          <a:latin typeface="Tahoma" panose="020B0604030504040204" pitchFamily="34" charset="0"/>
                          <a:ea typeface="Tahoma" panose="020B0604030504040204" pitchFamily="34" charset="0"/>
                          <a:cs typeface="Tahoma" panose="020B0604030504040204" pitchFamily="34" charset="0"/>
                        </a:rPr>
                        <a:t>(1 Hour)</a:t>
                      </a:r>
                      <a:endParaRPr lang="en-IN" sz="800" b="0" dirty="0">
                        <a:latin typeface="Tahoma" panose="020B0604030504040204" pitchFamily="34" charset="0"/>
                        <a:ea typeface="Tahoma" panose="020B0604030504040204" pitchFamily="34" charset="0"/>
                        <a:cs typeface="Tahoma" panose="020B0604030504040204" pitchFamily="34" charset="0"/>
                      </a:endParaRPr>
                    </a:p>
                  </a:txBody>
                  <a:tcPr/>
                </a:tc>
                <a:extLst>
                  <a:ext uri="{0D108BD9-81ED-4DB2-BD59-A6C34878D82A}">
                    <a16:rowId xmlns:a16="http://schemas.microsoft.com/office/drawing/2014/main" val="1333782498"/>
                  </a:ext>
                </a:extLst>
              </a:tr>
              <a:tr h="600046">
                <a:tc>
                  <a:txBody>
                    <a:bodyPr/>
                    <a:lstStyle/>
                    <a:p>
                      <a:pPr algn="ctr"/>
                      <a:r>
                        <a:rPr lang="en-IN" sz="800" b="1" dirty="0" smtClean="0">
                          <a:latin typeface="Tahoma" panose="020B0604030504040204" pitchFamily="34" charset="0"/>
                          <a:ea typeface="Tahoma" panose="020B0604030504040204" pitchFamily="34" charset="0"/>
                          <a:cs typeface="Tahoma" panose="020B0604030504040204" pitchFamily="34" charset="0"/>
                        </a:rPr>
                        <a:t>DISCUSSION</a:t>
                      </a:r>
                      <a:r>
                        <a:rPr lang="en-IN" sz="800" b="1" baseline="0" dirty="0" smtClean="0">
                          <a:latin typeface="Tahoma" panose="020B0604030504040204" pitchFamily="34" charset="0"/>
                          <a:ea typeface="Tahoma" panose="020B0604030504040204" pitchFamily="34" charset="0"/>
                          <a:cs typeface="Tahoma" panose="020B0604030504040204" pitchFamily="34" charset="0"/>
                        </a:rPr>
                        <a:t> FORUM</a:t>
                      </a:r>
                      <a:r>
                        <a:rPr lang="en-IN" sz="800" b="1" dirty="0" smtClean="0">
                          <a:latin typeface="Tahoma" panose="020B0604030504040204" pitchFamily="34" charset="0"/>
                          <a:ea typeface="Tahoma" panose="020B0604030504040204" pitchFamily="34" charset="0"/>
                          <a:cs typeface="Tahoma" panose="020B0604030504040204" pitchFamily="34" charset="0"/>
                        </a:rPr>
                        <a:t> </a:t>
                      </a:r>
                    </a:p>
                    <a:p>
                      <a:pPr algn="ctr"/>
                      <a:r>
                        <a:rPr lang="en-IN" sz="800" b="1" dirty="0" smtClean="0">
                          <a:latin typeface="Tahoma" panose="020B0604030504040204" pitchFamily="34" charset="0"/>
                          <a:ea typeface="Tahoma" panose="020B0604030504040204" pitchFamily="34" charset="0"/>
                          <a:cs typeface="Tahoma" panose="020B0604030504040204" pitchFamily="34" charset="0"/>
                        </a:rPr>
                        <a:t> </a:t>
                      </a:r>
                      <a:r>
                        <a:rPr lang="en-IN" sz="800" b="0" dirty="0" smtClean="0">
                          <a:latin typeface="Tahoma" panose="020B0604030504040204" pitchFamily="34" charset="0"/>
                          <a:ea typeface="Tahoma" panose="020B0604030504040204" pitchFamily="34" charset="0"/>
                          <a:cs typeface="Tahoma" panose="020B0604030504040204" pitchFamily="34" charset="0"/>
                        </a:rPr>
                        <a:t>Engagement</a:t>
                      </a:r>
                      <a:r>
                        <a:rPr lang="en-IN" sz="800" b="0" baseline="0" dirty="0" smtClean="0">
                          <a:latin typeface="Tahoma" panose="020B0604030504040204" pitchFamily="34" charset="0"/>
                          <a:ea typeface="Tahoma" panose="020B0604030504040204" pitchFamily="34" charset="0"/>
                          <a:cs typeface="Tahoma" panose="020B0604030504040204" pitchFamily="34" charset="0"/>
                        </a:rPr>
                        <a:t> with faculties and participants on online forum</a:t>
                      </a:r>
                    </a:p>
                    <a:p>
                      <a:pPr algn="ctr"/>
                      <a:r>
                        <a:rPr lang="en-IN" sz="800" b="0" baseline="0" dirty="0" smtClean="0">
                          <a:latin typeface="Tahoma" panose="020B0604030504040204" pitchFamily="34" charset="0"/>
                          <a:ea typeface="Tahoma" panose="020B0604030504040204" pitchFamily="34" charset="0"/>
                          <a:cs typeface="Tahoma" panose="020B0604030504040204" pitchFamily="34" charset="0"/>
                        </a:rPr>
                        <a:t>(1.5 Hours)</a:t>
                      </a:r>
                      <a:endParaRPr lang="en-IN" sz="800" b="0" dirty="0">
                        <a:latin typeface="Tahoma" panose="020B0604030504040204" pitchFamily="34" charset="0"/>
                        <a:ea typeface="Tahoma" panose="020B0604030504040204" pitchFamily="34" charset="0"/>
                        <a:cs typeface="Tahoma" panose="020B0604030504040204" pitchFamily="34" charset="0"/>
                      </a:endParaRP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800" b="1" i="0" u="none" strike="noStrike" kern="0" cap="none" spc="0" normalizeH="0" baseline="0" noProof="0" dirty="0" smtClean="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DISCUSSION FORUM</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800" b="1" i="0" u="none" strike="noStrike" kern="0" cap="none" spc="0" normalizeH="0" baseline="0" noProof="0" dirty="0" smtClean="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IN" sz="800" b="0" i="0" u="none" strike="noStrike" kern="0" cap="none" spc="0" normalizeH="0" baseline="0" noProof="0" dirty="0" smtClean="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Engagement with faculties and participants on online forum</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800" b="0" i="0" u="none" strike="noStrike" kern="0" cap="none" spc="0" normalizeH="0" baseline="0" noProof="0" dirty="0" smtClean="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(1.5 Hours)</a:t>
                      </a: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800" b="1" i="0" u="none" strike="noStrike" kern="0" cap="none" spc="0" normalizeH="0" baseline="0" noProof="0" dirty="0" smtClean="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DISCUSSION FORUM</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800" b="1" i="0" u="none" strike="noStrike" kern="0" cap="none" spc="0" normalizeH="0" baseline="0" noProof="0" dirty="0" smtClean="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IN" sz="800" b="0" i="0" u="none" strike="noStrike" kern="0" cap="none" spc="0" normalizeH="0" baseline="0" noProof="0" dirty="0" smtClean="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Engagement with faculties and participants on online forum</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800" b="0" i="0" u="none" strike="noStrike" kern="0" cap="none" spc="0" normalizeH="0" baseline="0" noProof="0" dirty="0" smtClean="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(1 Hour)</a:t>
                      </a:r>
                      <a:r>
                        <a:rPr kumimoji="0" lang="en-IN" sz="800" b="1" i="0" u="none" strike="noStrike" kern="0" cap="none" spc="0" normalizeH="0" baseline="0" noProof="0" dirty="0" smtClean="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endParaRPr kumimoji="0" lang="en-IN" sz="800" b="0" i="0" u="none" strike="noStrike" kern="0" cap="none" spc="0" normalizeH="0" baseline="0" noProof="0" dirty="0" smtClean="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endParaRP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800" b="1" i="0" u="none" strike="noStrike" kern="0" cap="none" spc="0" normalizeH="0" baseline="0" noProof="0" dirty="0" smtClean="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DISCUSSION FORUM</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800" b="1" i="0" u="none" strike="noStrike" kern="0" cap="none" spc="0" normalizeH="0" baseline="0" noProof="0" dirty="0" smtClean="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IN" sz="800" b="0" i="0" u="none" strike="noStrike" kern="0" cap="none" spc="0" normalizeH="0" baseline="0" noProof="0" dirty="0" smtClean="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Engagement with faculties and participants on online forum</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800" b="0" i="0" u="none" strike="noStrike" kern="0" cap="none" spc="0" normalizeH="0" baseline="0" noProof="0" dirty="0" smtClean="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(1 Hour)</a:t>
                      </a:r>
                    </a:p>
                  </a:txBody>
                  <a:tcPr/>
                </a:tc>
                <a:extLst>
                  <a:ext uri="{0D108BD9-81ED-4DB2-BD59-A6C34878D82A}">
                    <a16:rowId xmlns:a16="http://schemas.microsoft.com/office/drawing/2014/main" val="494560190"/>
                  </a:ext>
                </a:extLst>
              </a:tr>
              <a:tr h="517636">
                <a:tc>
                  <a:txBody>
                    <a:bodyPr/>
                    <a:lstStyle/>
                    <a:p>
                      <a:pPr algn="ctr"/>
                      <a:r>
                        <a:rPr lang="en-IN" sz="800" b="1" dirty="0" smtClean="0">
                          <a:latin typeface="Tahoma" panose="020B0604030504040204" pitchFamily="34" charset="0"/>
                          <a:ea typeface="Tahoma" panose="020B0604030504040204" pitchFamily="34" charset="0"/>
                          <a:cs typeface="Tahoma" panose="020B0604030504040204" pitchFamily="34" charset="0"/>
                        </a:rPr>
                        <a:t>LIVE</a:t>
                      </a:r>
                      <a:r>
                        <a:rPr lang="en-IN" sz="800" b="1" baseline="0" dirty="0" smtClean="0">
                          <a:latin typeface="Tahoma" panose="020B0604030504040204" pitchFamily="34" charset="0"/>
                          <a:ea typeface="Tahoma" panose="020B0604030504040204" pitchFamily="34" charset="0"/>
                          <a:cs typeface="Tahoma" panose="020B0604030504040204" pitchFamily="34" charset="0"/>
                        </a:rPr>
                        <a:t> LAB</a:t>
                      </a:r>
                    </a:p>
                    <a:p>
                      <a:pPr algn="ctr"/>
                      <a:r>
                        <a:rPr lang="en-IN" sz="800" baseline="0" dirty="0" smtClean="0">
                          <a:latin typeface="Tahoma" panose="020B0604030504040204" pitchFamily="34" charset="0"/>
                          <a:ea typeface="Tahoma" panose="020B0604030504040204" pitchFamily="34" charset="0"/>
                          <a:cs typeface="Tahoma" panose="020B0604030504040204" pitchFamily="34" charset="0"/>
                        </a:rPr>
                        <a:t>Interface with Faculty</a:t>
                      </a:r>
                    </a:p>
                    <a:p>
                      <a:pPr algn="ctr"/>
                      <a:r>
                        <a:rPr lang="en-IN" sz="800" baseline="0" dirty="0" smtClean="0">
                          <a:latin typeface="Tahoma" panose="020B0604030504040204" pitchFamily="34" charset="0"/>
                          <a:ea typeface="Tahoma" panose="020B0604030504040204" pitchFamily="34" charset="0"/>
                          <a:cs typeface="Tahoma" panose="020B0604030504040204" pitchFamily="34" charset="0"/>
                        </a:rPr>
                        <a:t>(0.5 Hour)</a:t>
                      </a:r>
                      <a:endParaRPr lang="en-IN" sz="800" b="1" dirty="0">
                        <a:latin typeface="Tahoma" panose="020B0604030504040204" pitchFamily="34" charset="0"/>
                        <a:ea typeface="Tahoma" panose="020B0604030504040204" pitchFamily="34" charset="0"/>
                        <a:cs typeface="Tahoma" panose="020B0604030504040204" pitchFamily="34" charset="0"/>
                      </a:endParaRPr>
                    </a:p>
                  </a:txBody>
                  <a:tcPr/>
                </a:tc>
                <a:tc>
                  <a:txBody>
                    <a:bodyPr/>
                    <a:lstStyle/>
                    <a:p>
                      <a:pPr marL="0" algn="ctr"/>
                      <a:r>
                        <a:rPr lang="en-IN" sz="800" b="1" baseline="0" dirty="0" smtClean="0">
                          <a:solidFill>
                            <a:schemeClr val="dk1"/>
                          </a:solidFill>
                          <a:latin typeface="Tahoma" panose="020B0604030504040204" pitchFamily="34" charset="0"/>
                          <a:ea typeface="Tahoma" panose="020B0604030504040204" pitchFamily="34" charset="0"/>
                          <a:cs typeface="Tahoma" panose="020B0604030504040204" pitchFamily="34" charset="0"/>
                        </a:rPr>
                        <a:t>LIVE LAB</a:t>
                      </a:r>
                    </a:p>
                    <a:p>
                      <a:pPr marL="0" algn="ctr"/>
                      <a:r>
                        <a:rPr lang="en-IN" sz="800" baseline="0" dirty="0" smtClean="0">
                          <a:solidFill>
                            <a:schemeClr val="dk1"/>
                          </a:solidFill>
                          <a:latin typeface="Tahoma" panose="020B0604030504040204" pitchFamily="34" charset="0"/>
                          <a:ea typeface="Tahoma" panose="020B0604030504040204" pitchFamily="34" charset="0"/>
                          <a:cs typeface="Tahoma" panose="020B0604030504040204" pitchFamily="34" charset="0"/>
                        </a:rPr>
                        <a:t>Interface with Faculty</a:t>
                      </a:r>
                    </a:p>
                    <a:p>
                      <a:pPr marL="0" algn="ctr"/>
                      <a:r>
                        <a:rPr lang="en-IN" sz="800" baseline="0" dirty="0" smtClean="0">
                          <a:solidFill>
                            <a:schemeClr val="dk1"/>
                          </a:solidFill>
                          <a:latin typeface="Tahoma" panose="020B0604030504040204" pitchFamily="34" charset="0"/>
                          <a:ea typeface="Tahoma" panose="020B0604030504040204" pitchFamily="34" charset="0"/>
                          <a:cs typeface="Tahoma" panose="020B0604030504040204" pitchFamily="34" charset="0"/>
                        </a:rPr>
                        <a:t>(0.5 Hour)</a:t>
                      </a: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800" b="1" i="0" u="none" strike="noStrike" kern="0" cap="none" spc="0" normalizeH="0" baseline="0" noProof="0" dirty="0" smtClean="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LIVE LAB</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800" b="0" i="0" u="none" strike="noStrike" kern="0" cap="none" spc="0" normalizeH="0" baseline="0" noProof="0" dirty="0" smtClean="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Interface with Faculty</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800" b="0" i="0" u="none" strike="noStrike" kern="0" cap="none" spc="0" normalizeH="0" baseline="0" noProof="0" dirty="0" smtClean="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(0.5 Hour)</a:t>
                      </a: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800" b="1" i="0" u="none" strike="noStrike" kern="0" cap="none" spc="0" normalizeH="0" baseline="0" noProof="0" dirty="0" smtClean="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LIVE LAB</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800" b="0" i="0" u="none" strike="noStrike" kern="0" cap="none" spc="0" normalizeH="0" baseline="0" noProof="0" dirty="0" smtClean="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Interface with Faculty</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800" b="0" i="0" u="none" strike="noStrike" kern="0" cap="none" spc="0" normalizeH="0" baseline="0" noProof="0" dirty="0" smtClean="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(0.5 Hour)</a:t>
                      </a:r>
                    </a:p>
                  </a:txBody>
                  <a:tcPr/>
                </a:tc>
                <a:extLst>
                  <a:ext uri="{0D108BD9-81ED-4DB2-BD59-A6C34878D82A}">
                    <a16:rowId xmlns:a16="http://schemas.microsoft.com/office/drawing/2014/main" val="2249870132"/>
                  </a:ext>
                </a:extLst>
              </a:tr>
              <a:tr h="444471">
                <a:tc>
                  <a:txBody>
                    <a:bodyPr/>
                    <a:lstStyle/>
                    <a:p>
                      <a:pPr algn="ctr"/>
                      <a:r>
                        <a:rPr lang="en-IN" sz="800" b="1" dirty="0" smtClean="0">
                          <a:latin typeface="Tahoma" panose="020B0604030504040204" pitchFamily="34" charset="0"/>
                          <a:ea typeface="Tahoma" panose="020B0604030504040204" pitchFamily="34" charset="0"/>
                          <a:cs typeface="Tahoma" panose="020B0604030504040204" pitchFamily="34" charset="0"/>
                        </a:rPr>
                        <a:t>SELF</a:t>
                      </a:r>
                      <a:r>
                        <a:rPr lang="en-IN" sz="800" b="1" baseline="0" dirty="0" smtClean="0">
                          <a:latin typeface="Tahoma" panose="020B0604030504040204" pitchFamily="34" charset="0"/>
                          <a:ea typeface="Tahoma" panose="020B0604030504040204" pitchFamily="34" charset="0"/>
                          <a:cs typeface="Tahoma" panose="020B0604030504040204" pitchFamily="34" charset="0"/>
                        </a:rPr>
                        <a:t> ASSESSMENT TEST</a:t>
                      </a:r>
                      <a:endParaRPr lang="en-IN" sz="800" b="1" dirty="0" smtClean="0">
                        <a:latin typeface="Tahoma" panose="020B0604030504040204" pitchFamily="34" charset="0"/>
                        <a:ea typeface="Tahoma" panose="020B0604030504040204" pitchFamily="34" charset="0"/>
                        <a:cs typeface="Tahoma" panose="020B0604030504040204" pitchFamily="34" charset="0"/>
                      </a:endParaRPr>
                    </a:p>
                    <a:p>
                      <a:pPr algn="ctr"/>
                      <a:r>
                        <a:rPr lang="en-IN" sz="800" dirty="0" smtClean="0">
                          <a:latin typeface="Tahoma" panose="020B0604030504040204" pitchFamily="34" charset="0"/>
                          <a:ea typeface="Tahoma" panose="020B0604030504040204" pitchFamily="34" charset="0"/>
                          <a:cs typeface="Tahoma" panose="020B0604030504040204" pitchFamily="34" charset="0"/>
                        </a:rPr>
                        <a:t>(0.5 Hour)</a:t>
                      </a:r>
                      <a:endParaRPr lang="en-IN" sz="800" b="1" dirty="0">
                        <a:latin typeface="Tahoma" panose="020B0604030504040204" pitchFamily="34" charset="0"/>
                        <a:ea typeface="Tahoma" panose="020B0604030504040204" pitchFamily="34" charset="0"/>
                        <a:cs typeface="Tahoma" panose="020B0604030504040204" pitchFamily="34" charset="0"/>
                      </a:endParaRPr>
                    </a:p>
                  </a:txBody>
                  <a:tcPr/>
                </a:tc>
                <a:tc>
                  <a:txBody>
                    <a:bodyPr/>
                    <a:lstStyle/>
                    <a:p>
                      <a:pPr marL="0" algn="ctr"/>
                      <a:r>
                        <a:rPr lang="en-IN" sz="800" b="1" dirty="0" smtClean="0">
                          <a:solidFill>
                            <a:schemeClr val="dk1"/>
                          </a:solidFill>
                          <a:latin typeface="Tahoma" panose="020B0604030504040204" pitchFamily="34" charset="0"/>
                          <a:ea typeface="Tahoma" panose="020B0604030504040204" pitchFamily="34" charset="0"/>
                          <a:cs typeface="Tahoma" panose="020B0604030504040204" pitchFamily="34" charset="0"/>
                        </a:rPr>
                        <a:t>SELF</a:t>
                      </a:r>
                      <a:r>
                        <a:rPr lang="en-IN" sz="800" b="1" baseline="0" dirty="0" smtClean="0">
                          <a:solidFill>
                            <a:schemeClr val="dk1"/>
                          </a:solidFill>
                          <a:latin typeface="Tahoma" panose="020B0604030504040204" pitchFamily="34" charset="0"/>
                          <a:ea typeface="Tahoma" panose="020B0604030504040204" pitchFamily="34" charset="0"/>
                          <a:cs typeface="Tahoma" panose="020B0604030504040204" pitchFamily="34" charset="0"/>
                        </a:rPr>
                        <a:t> ASSESSMENT TEST</a:t>
                      </a:r>
                      <a:endParaRPr lang="en-IN" sz="800" b="1" dirty="0" smtClean="0">
                        <a:solidFill>
                          <a:schemeClr val="dk1"/>
                        </a:solidFill>
                        <a:latin typeface="Tahoma" panose="020B0604030504040204" pitchFamily="34" charset="0"/>
                        <a:ea typeface="Tahoma" panose="020B0604030504040204" pitchFamily="34" charset="0"/>
                        <a:cs typeface="Tahoma" panose="020B0604030504040204" pitchFamily="34" charset="0"/>
                      </a:endParaRPr>
                    </a:p>
                    <a:p>
                      <a:pPr marL="0" algn="ctr"/>
                      <a:r>
                        <a:rPr lang="en-IN" sz="800" b="0" dirty="0" smtClean="0">
                          <a:solidFill>
                            <a:schemeClr val="dk1"/>
                          </a:solidFill>
                          <a:latin typeface="Tahoma" panose="020B0604030504040204" pitchFamily="34" charset="0"/>
                          <a:ea typeface="Tahoma" panose="020B0604030504040204" pitchFamily="34" charset="0"/>
                          <a:cs typeface="Tahoma" panose="020B0604030504040204" pitchFamily="34" charset="0"/>
                        </a:rPr>
                        <a:t>(0.5 Hour)</a:t>
                      </a: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800" b="1" i="0" u="none" strike="noStrike" kern="0" cap="none" spc="0" normalizeH="0" baseline="0" noProof="0" dirty="0" smtClean="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SELF ASSESSMET TEST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800" b="0" i="0" u="none" strike="noStrike" kern="0" cap="none" spc="0" normalizeH="0" baseline="0" noProof="0" dirty="0" smtClean="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(0.5 Hour)</a:t>
                      </a: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800" b="1" i="0" u="none" strike="noStrike" kern="0" cap="none" spc="0" normalizeH="0" baseline="0" noProof="0" dirty="0" smtClean="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SELF ASSESSMENT TEST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800" b="0" i="0" u="none" strike="noStrike" kern="0" cap="none" spc="0" normalizeH="0" baseline="0" noProof="0" dirty="0" smtClean="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(0.5 Hour)</a:t>
                      </a:r>
                    </a:p>
                  </a:txBody>
                  <a:tcPr/>
                </a:tc>
                <a:extLst>
                  <a:ext uri="{0D108BD9-81ED-4DB2-BD59-A6C34878D82A}">
                    <a16:rowId xmlns:a16="http://schemas.microsoft.com/office/drawing/2014/main" val="3917685149"/>
                  </a:ext>
                </a:extLst>
              </a:tr>
              <a:tr h="444471">
                <a:tc>
                  <a:txBody>
                    <a:bodyPr/>
                    <a:lstStyle/>
                    <a:p>
                      <a:pPr marL="0" algn="ctr"/>
                      <a:r>
                        <a:rPr lang="en-IN" sz="800" b="1" dirty="0" smtClean="0">
                          <a:solidFill>
                            <a:schemeClr val="dk1"/>
                          </a:solidFill>
                          <a:latin typeface="Tahoma" panose="020B0604030504040204" pitchFamily="34" charset="0"/>
                          <a:ea typeface="Tahoma" panose="020B0604030504040204" pitchFamily="34" charset="0"/>
                          <a:cs typeface="Tahoma" panose="020B0604030504040204" pitchFamily="34" charset="0"/>
                        </a:rPr>
                        <a:t>Learning Hours – 7</a:t>
                      </a:r>
                      <a:endParaRPr lang="en-IN" sz="800" b="1" dirty="0">
                        <a:solidFill>
                          <a:schemeClr val="dk1"/>
                        </a:solidFill>
                        <a:latin typeface="Tahoma" panose="020B0604030504040204" pitchFamily="34" charset="0"/>
                        <a:ea typeface="Tahoma" panose="020B0604030504040204" pitchFamily="34" charset="0"/>
                        <a:cs typeface="Tahoma" panose="020B0604030504040204" pitchFamily="34" charset="0"/>
                      </a:endParaRPr>
                    </a:p>
                  </a:txBody>
                  <a:tcP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n-IN" sz="800" b="1" dirty="0" smtClean="0">
                          <a:solidFill>
                            <a:schemeClr val="dk1"/>
                          </a:solidFill>
                          <a:latin typeface="Tahoma" panose="020B0604030504040204" pitchFamily="34" charset="0"/>
                          <a:ea typeface="Tahoma" panose="020B0604030504040204" pitchFamily="34" charset="0"/>
                          <a:cs typeface="Tahoma" panose="020B0604030504040204" pitchFamily="34" charset="0"/>
                        </a:rPr>
                        <a:t>Learning Hours - 8</a:t>
                      </a: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800" b="1" i="0" u="none" strike="noStrike" kern="0" cap="none" spc="0" normalizeH="0" baseline="0" noProof="0" dirty="0" smtClean="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Learning Hours - 8</a:t>
                      </a: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800" b="1" i="0" u="none" strike="noStrike" kern="0" cap="none" spc="0" normalizeH="0" baseline="0" noProof="0" dirty="0" smtClean="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Learning Hours - 7</a:t>
                      </a:r>
                    </a:p>
                  </a:txBody>
                  <a:tcPr/>
                </a:tc>
                <a:extLst>
                  <a:ext uri="{0D108BD9-81ED-4DB2-BD59-A6C34878D82A}">
                    <a16:rowId xmlns:a16="http://schemas.microsoft.com/office/drawing/2014/main" val="3400115934"/>
                  </a:ext>
                </a:extLst>
              </a:tr>
            </a:tbl>
          </a:graphicData>
        </a:graphic>
      </p:graphicFrame>
      <p:sp>
        <p:nvSpPr>
          <p:cNvPr id="41" name="object 29"/>
          <p:cNvSpPr txBox="1"/>
          <p:nvPr/>
        </p:nvSpPr>
        <p:spPr>
          <a:xfrm>
            <a:off x="3798529" y="3517900"/>
            <a:ext cx="2855042" cy="175688"/>
          </a:xfrm>
          <a:prstGeom prst="rect">
            <a:avLst/>
          </a:prstGeom>
        </p:spPr>
        <p:txBody>
          <a:bodyPr vert="horz" wrap="square" lIns="0" tIns="52069" rIns="0" bIns="0" rtlCol="0">
            <a:spAutoFit/>
          </a:bodyPr>
          <a:lstStyle/>
          <a:p>
            <a:pPr marL="12700">
              <a:spcBef>
                <a:spcPts val="100"/>
              </a:spcBef>
            </a:pPr>
            <a:r>
              <a:rPr lang="en-US" sz="800" spc="40" dirty="0">
                <a:latin typeface="Tahoma"/>
                <a:cs typeface="Tahoma"/>
              </a:rPr>
              <a:t>(</a:t>
            </a:r>
            <a:r>
              <a:rPr lang="en-US" sz="800" spc="40" dirty="0" smtClean="0">
                <a:latin typeface="Tahoma"/>
                <a:cs typeface="Tahoma"/>
              </a:rPr>
              <a:t>This module is applicable for Indian candidates only)</a:t>
            </a:r>
            <a:endParaRPr sz="800" spc="40" dirty="0">
              <a:latin typeface="Tahoma"/>
              <a:cs typeface="Tahoma"/>
            </a:endParaRPr>
          </a:p>
        </p:txBody>
      </p:sp>
      <p:sp>
        <p:nvSpPr>
          <p:cNvPr id="42" name="object 29"/>
          <p:cNvSpPr txBox="1"/>
          <p:nvPr/>
        </p:nvSpPr>
        <p:spPr>
          <a:xfrm>
            <a:off x="4200673" y="8815555"/>
            <a:ext cx="3006577" cy="1794080"/>
          </a:xfrm>
          <a:prstGeom prst="rect">
            <a:avLst/>
          </a:prstGeom>
        </p:spPr>
        <p:txBody>
          <a:bodyPr vert="horz" wrap="square" lIns="0" tIns="52069" rIns="0" bIns="0" rtlCol="0">
            <a:spAutoFit/>
          </a:bodyPr>
          <a:lstStyle/>
          <a:p>
            <a:pPr marL="12700" algn="ctr">
              <a:spcBef>
                <a:spcPts val="100"/>
              </a:spcBef>
            </a:pPr>
            <a:r>
              <a:rPr lang="en-US" sz="1200" b="1" spc="25" dirty="0" smtClean="0">
                <a:solidFill>
                  <a:schemeClr val="bg1"/>
                </a:solidFill>
                <a:latin typeface="Georgia" panose="02040502050405020303" pitchFamily="18" charset="0"/>
                <a:ea typeface="Tahoma" panose="020B0604030504040204" pitchFamily="34" charset="0"/>
                <a:cs typeface="Tahoma" panose="020B0604030504040204" pitchFamily="34" charset="0"/>
              </a:rPr>
              <a:t>Course Fee </a:t>
            </a:r>
          </a:p>
          <a:p>
            <a:pPr marL="12700" algn="ctr">
              <a:spcBef>
                <a:spcPts val="100"/>
              </a:spcBef>
            </a:pPr>
            <a:endParaRPr lang="en-US" sz="1200" b="1" spc="25" dirty="0" smtClean="0">
              <a:solidFill>
                <a:schemeClr val="bg1"/>
              </a:solidFill>
              <a:latin typeface="Georgia" panose="02040502050405020303" pitchFamily="18" charset="0"/>
              <a:ea typeface="Tahoma" panose="020B0604030504040204" pitchFamily="34" charset="0"/>
              <a:cs typeface="Tahoma" panose="020B0604030504040204" pitchFamily="34" charset="0"/>
            </a:endParaRPr>
          </a:p>
          <a:p>
            <a:pPr marL="184150" indent="-171450" algn="just">
              <a:spcBef>
                <a:spcPts val="100"/>
              </a:spcBef>
              <a:buFont typeface="Arial" panose="020B0604020202020204" pitchFamily="34" charset="0"/>
              <a:buChar char="•"/>
            </a:pPr>
            <a:r>
              <a:rPr lang="en-US" sz="1050" spc="25" dirty="0" smtClean="0">
                <a:solidFill>
                  <a:schemeClr val="bg1"/>
                </a:solidFill>
                <a:latin typeface="Tahoma" panose="020B0604030504040204" pitchFamily="34" charset="0"/>
                <a:ea typeface="Tahoma" panose="020B0604030504040204" pitchFamily="34" charset="0"/>
                <a:cs typeface="Tahoma" panose="020B0604030504040204" pitchFamily="34" charset="0"/>
              </a:rPr>
              <a:t>For Indian candidate INR. 8500 </a:t>
            </a:r>
          </a:p>
          <a:p>
            <a:pPr marL="12700" algn="just">
              <a:spcBef>
                <a:spcPts val="100"/>
              </a:spcBef>
            </a:pPr>
            <a:r>
              <a:rPr lang="en-US" sz="1050" spc="25" dirty="0" smtClean="0">
                <a:solidFill>
                  <a:schemeClr val="bg1"/>
                </a:solidFill>
                <a:latin typeface="Tahoma" panose="020B0604030504040204" pitchFamily="34" charset="0"/>
                <a:ea typeface="Tahoma" panose="020B0604030504040204" pitchFamily="34" charset="0"/>
                <a:cs typeface="Tahoma" panose="020B0604030504040204" pitchFamily="34" charset="0"/>
              </a:rPr>
              <a:t>    (All 4 Modules)</a:t>
            </a:r>
          </a:p>
          <a:p>
            <a:pPr marL="12700" algn="just">
              <a:spcBef>
                <a:spcPts val="100"/>
              </a:spcBef>
            </a:pPr>
            <a:endParaRPr lang="en-US" sz="900" spc="25" dirty="0" smtClean="0">
              <a:solidFill>
                <a:schemeClr val="bg1"/>
              </a:solidFill>
              <a:latin typeface="Tahoma" panose="020B0604030504040204" pitchFamily="34" charset="0"/>
              <a:ea typeface="Tahoma" panose="020B0604030504040204" pitchFamily="34" charset="0"/>
              <a:cs typeface="Tahoma" panose="020B0604030504040204" pitchFamily="34" charset="0"/>
            </a:endParaRPr>
          </a:p>
          <a:p>
            <a:pPr marL="184150" indent="-171450" algn="just">
              <a:spcBef>
                <a:spcPts val="100"/>
              </a:spcBef>
              <a:buFont typeface="Arial" panose="020B0604020202020204" pitchFamily="34" charset="0"/>
              <a:buChar char="•"/>
            </a:pPr>
            <a:r>
              <a:rPr lang="en-US" sz="1050" spc="25" dirty="0" smtClean="0">
                <a:solidFill>
                  <a:schemeClr val="bg1"/>
                </a:solidFill>
                <a:latin typeface="Tahoma" panose="020B0604030504040204" pitchFamily="34" charset="0"/>
                <a:ea typeface="Tahoma" panose="020B0604030504040204" pitchFamily="34" charset="0"/>
                <a:cs typeface="Tahoma" panose="020B0604030504040204" pitchFamily="34" charset="0"/>
              </a:rPr>
              <a:t>For South Asian Countries candidates INR. 6000 (First 3 Modules)</a:t>
            </a:r>
          </a:p>
          <a:p>
            <a:pPr marL="184150" indent="-171450" algn="just">
              <a:spcBef>
                <a:spcPts val="100"/>
              </a:spcBef>
              <a:buFont typeface="Arial" panose="020B0604020202020204" pitchFamily="34" charset="0"/>
              <a:buChar char="•"/>
            </a:pPr>
            <a:endParaRPr lang="en-US" sz="1050" spc="25" dirty="0" smtClean="0">
              <a:solidFill>
                <a:schemeClr val="bg1"/>
              </a:solidFill>
              <a:latin typeface="Tahoma" panose="020B0604030504040204" pitchFamily="34" charset="0"/>
              <a:ea typeface="Tahoma" panose="020B0604030504040204" pitchFamily="34" charset="0"/>
              <a:cs typeface="Tahoma" panose="020B0604030504040204" pitchFamily="34" charset="0"/>
            </a:endParaRPr>
          </a:p>
          <a:p>
            <a:pPr marL="184150" indent="-171450" algn="just">
              <a:spcBef>
                <a:spcPts val="100"/>
              </a:spcBef>
              <a:buFont typeface="Arial" panose="020B0604020202020204" pitchFamily="34" charset="0"/>
              <a:buChar char="•"/>
            </a:pPr>
            <a:r>
              <a:rPr lang="en-US" sz="1050" spc="25" dirty="0" smtClean="0">
                <a:solidFill>
                  <a:schemeClr val="bg1"/>
                </a:solidFill>
                <a:latin typeface="Tahoma" panose="020B0604030504040204" pitchFamily="34" charset="0"/>
                <a:ea typeface="Tahoma" panose="020B0604030504040204" pitchFamily="34" charset="0"/>
                <a:cs typeface="Tahoma" panose="020B0604030504040204" pitchFamily="34" charset="0"/>
              </a:rPr>
              <a:t>For other International candidates USD 250 </a:t>
            </a:r>
          </a:p>
          <a:p>
            <a:pPr marL="12700" algn="just">
              <a:spcBef>
                <a:spcPts val="100"/>
              </a:spcBef>
            </a:pPr>
            <a:r>
              <a:rPr lang="en-US" sz="1050" spc="25" dirty="0" smtClean="0">
                <a:solidFill>
                  <a:schemeClr val="bg1"/>
                </a:solidFill>
                <a:latin typeface="Tahoma" panose="020B0604030504040204" pitchFamily="34" charset="0"/>
                <a:ea typeface="Tahoma" panose="020B0604030504040204" pitchFamily="34" charset="0"/>
                <a:cs typeface="Tahoma" panose="020B0604030504040204" pitchFamily="34" charset="0"/>
              </a:rPr>
              <a:t>    (First 3 Modules)</a:t>
            </a:r>
          </a:p>
        </p:txBody>
      </p:sp>
      <p:sp>
        <p:nvSpPr>
          <p:cNvPr id="38" name="object 29"/>
          <p:cNvSpPr txBox="1"/>
          <p:nvPr/>
        </p:nvSpPr>
        <p:spPr>
          <a:xfrm>
            <a:off x="422219" y="9080500"/>
            <a:ext cx="2946919" cy="1470914"/>
          </a:xfrm>
          <a:prstGeom prst="rect">
            <a:avLst/>
          </a:prstGeom>
        </p:spPr>
        <p:txBody>
          <a:bodyPr vert="horz" wrap="square" lIns="0" tIns="52069" rIns="0" bIns="0" rtlCol="0">
            <a:spAutoFit/>
          </a:bodyPr>
          <a:lstStyle/>
          <a:p>
            <a:pPr marL="12700">
              <a:spcBef>
                <a:spcPts val="100"/>
              </a:spcBef>
            </a:pPr>
            <a:r>
              <a:rPr lang="en-US" sz="1400" b="1" dirty="0">
                <a:solidFill>
                  <a:schemeClr val="bg1"/>
                </a:solidFill>
                <a:latin typeface="Georgia"/>
                <a:cs typeface="Georgia"/>
              </a:rPr>
              <a:t>What we offer</a:t>
            </a:r>
            <a:r>
              <a:rPr lang="en-US" sz="1400" b="1" dirty="0" smtClean="0">
                <a:solidFill>
                  <a:schemeClr val="bg1"/>
                </a:solidFill>
                <a:latin typeface="Georgia"/>
                <a:cs typeface="Georgia"/>
              </a:rPr>
              <a:t>?</a:t>
            </a:r>
          </a:p>
          <a:p>
            <a:pPr marL="12700">
              <a:spcBef>
                <a:spcPts val="100"/>
              </a:spcBef>
            </a:pPr>
            <a:endParaRPr lang="en-US" sz="1400" b="1" dirty="0">
              <a:solidFill>
                <a:schemeClr val="bg1"/>
              </a:solidFill>
              <a:latin typeface="Georgia"/>
              <a:cs typeface="Georgia"/>
            </a:endParaRPr>
          </a:p>
          <a:p>
            <a:pPr marL="241300" indent="-228600">
              <a:spcBef>
                <a:spcPts val="100"/>
              </a:spcBef>
              <a:buFont typeface="+mj-lt"/>
              <a:buAutoNum type="arabicPeriod"/>
            </a:pPr>
            <a:r>
              <a:rPr lang="en-US" sz="1200" dirty="0" smtClean="0">
                <a:solidFill>
                  <a:schemeClr val="bg1"/>
                </a:solidFill>
                <a:latin typeface="Georgia"/>
                <a:cs typeface="Georgia"/>
              </a:rPr>
              <a:t>Integrated </a:t>
            </a:r>
            <a:r>
              <a:rPr lang="en-US" sz="1200" dirty="0">
                <a:solidFill>
                  <a:schemeClr val="bg1"/>
                </a:solidFill>
                <a:latin typeface="Georgia"/>
                <a:cs typeface="Georgia"/>
              </a:rPr>
              <a:t>learning model spread over 2 </a:t>
            </a:r>
            <a:r>
              <a:rPr lang="en-US" sz="1200" dirty="0" smtClean="0">
                <a:solidFill>
                  <a:schemeClr val="bg1"/>
                </a:solidFill>
                <a:latin typeface="Georgia"/>
                <a:cs typeface="Georgia"/>
              </a:rPr>
              <a:t>months</a:t>
            </a:r>
            <a:endParaRPr lang="en-US" sz="1200" dirty="0">
              <a:solidFill>
                <a:schemeClr val="bg1"/>
              </a:solidFill>
              <a:latin typeface="Georgia"/>
              <a:cs typeface="Georgia"/>
            </a:endParaRPr>
          </a:p>
          <a:p>
            <a:pPr marL="241300" indent="-228600">
              <a:spcBef>
                <a:spcPts val="100"/>
              </a:spcBef>
              <a:buFont typeface="+mj-lt"/>
              <a:buAutoNum type="arabicPeriod"/>
            </a:pPr>
            <a:r>
              <a:rPr lang="en-US" sz="1200" dirty="0">
                <a:solidFill>
                  <a:schemeClr val="bg1"/>
                </a:solidFill>
                <a:latin typeface="Georgia"/>
                <a:cs typeface="Georgia"/>
              </a:rPr>
              <a:t>Cutting edge technology</a:t>
            </a:r>
          </a:p>
          <a:p>
            <a:pPr marL="241300" indent="-228600">
              <a:spcBef>
                <a:spcPts val="100"/>
              </a:spcBef>
              <a:buFont typeface="+mj-lt"/>
              <a:buAutoNum type="arabicPeriod"/>
            </a:pPr>
            <a:r>
              <a:rPr lang="en-IN" sz="1200" dirty="0">
                <a:solidFill>
                  <a:schemeClr val="bg1"/>
                </a:solidFill>
                <a:latin typeface="Georgia"/>
                <a:cs typeface="Georgia"/>
              </a:rPr>
              <a:t>Advance level of </a:t>
            </a:r>
            <a:r>
              <a:rPr lang="en-IN" sz="1200" dirty="0" smtClean="0">
                <a:solidFill>
                  <a:schemeClr val="bg1"/>
                </a:solidFill>
                <a:latin typeface="Georgia"/>
                <a:cs typeface="Georgia"/>
              </a:rPr>
              <a:t>learning methodology</a:t>
            </a:r>
            <a:endParaRPr lang="en-IN" sz="1200" dirty="0">
              <a:solidFill>
                <a:schemeClr val="bg1"/>
              </a:solidFill>
              <a:latin typeface="Georgia"/>
              <a:cs typeface="Georgia"/>
            </a:endParaRPr>
          </a:p>
          <a:p>
            <a:pPr marL="241300" indent="-228600">
              <a:spcBef>
                <a:spcPts val="100"/>
              </a:spcBef>
              <a:buFont typeface="+mj-lt"/>
              <a:buAutoNum type="arabicPeriod"/>
            </a:pPr>
            <a:r>
              <a:rPr lang="en-IN" sz="1200" dirty="0">
                <a:solidFill>
                  <a:schemeClr val="bg1"/>
                </a:solidFill>
                <a:latin typeface="Georgia"/>
                <a:cs typeface="Georgia"/>
              </a:rPr>
              <a:t>Online learning platform </a:t>
            </a:r>
            <a:endParaRPr sz="1200" dirty="0">
              <a:solidFill>
                <a:schemeClr val="bg1"/>
              </a:solidFill>
              <a:latin typeface="Georgia"/>
              <a:cs typeface="Georgia"/>
            </a:endParaRPr>
          </a:p>
        </p:txBody>
      </p:sp>
      <p:sp>
        <p:nvSpPr>
          <p:cNvPr id="39" name="object 15"/>
          <p:cNvSpPr txBox="1"/>
          <p:nvPr/>
        </p:nvSpPr>
        <p:spPr>
          <a:xfrm>
            <a:off x="2337044" y="8615091"/>
            <a:ext cx="2442715" cy="389209"/>
          </a:xfrm>
          <a:prstGeom prst="rect">
            <a:avLst/>
          </a:prstGeom>
          <a:solidFill>
            <a:srgbClr val="0D2C6C"/>
          </a:solidFill>
        </p:spPr>
        <p:txBody>
          <a:bodyPr vert="horz" wrap="square" lIns="0" tIns="4445" rIns="0" bIns="0" rtlCol="0">
            <a:spAutoFit/>
          </a:bodyPr>
          <a:lstStyle/>
          <a:p>
            <a:pPr marL="297180" algn="ctr">
              <a:lnSpc>
                <a:spcPct val="100000"/>
              </a:lnSpc>
            </a:pPr>
            <a:endParaRPr lang="en-IN" sz="700" b="1" spc="35" dirty="0" smtClean="0">
              <a:solidFill>
                <a:srgbClr val="FFFFFF"/>
              </a:solidFill>
              <a:latin typeface="Tahoma" panose="020B0604030504040204" pitchFamily="34" charset="0"/>
              <a:ea typeface="Tahoma" panose="020B0604030504040204" pitchFamily="34" charset="0"/>
              <a:cs typeface="Tahoma" panose="020B0604030504040204" pitchFamily="34" charset="0"/>
            </a:endParaRPr>
          </a:p>
          <a:p>
            <a:pPr marL="297180" algn="ctr">
              <a:lnSpc>
                <a:spcPct val="100000"/>
              </a:lnSpc>
            </a:pPr>
            <a:r>
              <a:rPr lang="en-IN" sz="1100" b="1" spc="35" dirty="0" smtClean="0">
                <a:solidFill>
                  <a:srgbClr val="FFFFFF"/>
                </a:solidFill>
                <a:latin typeface="Tahoma" panose="020B0604030504040204" pitchFamily="34" charset="0"/>
                <a:ea typeface="Tahoma" panose="020B0604030504040204" pitchFamily="34" charset="0"/>
                <a:cs typeface="Tahoma" panose="020B0604030504040204" pitchFamily="34" charset="0"/>
              </a:rPr>
              <a:t>Total Learning Hours - 30</a:t>
            </a:r>
            <a:endParaRPr lang="en-US" sz="1100" b="1" spc="35" dirty="0">
              <a:solidFill>
                <a:srgbClr val="FFFFFF"/>
              </a:solidFill>
              <a:latin typeface="Tahoma" panose="020B0604030504040204" pitchFamily="34" charset="0"/>
              <a:ea typeface="Tahoma" panose="020B0604030504040204" pitchFamily="34" charset="0"/>
              <a:cs typeface="Tahoma" panose="020B0604030504040204" pitchFamily="34" charset="0"/>
            </a:endParaRPr>
          </a:p>
          <a:p>
            <a:pPr marL="297180">
              <a:lnSpc>
                <a:spcPct val="100000"/>
              </a:lnSpc>
            </a:pPr>
            <a:endParaRPr lang="en-US" sz="700" b="1" spc="35" dirty="0">
              <a:solidFill>
                <a:srgbClr val="FFFFFF"/>
              </a:solidFill>
              <a:latin typeface="Tahoma" panose="020B0604030504040204" pitchFamily="34" charset="0"/>
              <a:ea typeface="Tahoma" panose="020B0604030504040204" pitchFamily="34" charset="0"/>
              <a:cs typeface="Tahoma" panose="020B0604030504040204"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object 8"/>
          <p:cNvSpPr/>
          <p:nvPr/>
        </p:nvSpPr>
        <p:spPr>
          <a:xfrm>
            <a:off x="0" y="8844408"/>
            <a:ext cx="7556501" cy="1840873"/>
          </a:xfrm>
          <a:custGeom>
            <a:avLst/>
            <a:gdLst/>
            <a:ahLst/>
            <a:cxnLst/>
            <a:rect l="l" t="t" r="r" b="b"/>
            <a:pathLst>
              <a:path w="7560309" h="6654165">
                <a:moveTo>
                  <a:pt x="7559992" y="0"/>
                </a:moveTo>
                <a:lnTo>
                  <a:pt x="0" y="0"/>
                </a:lnTo>
                <a:lnTo>
                  <a:pt x="0" y="6653580"/>
                </a:lnTo>
                <a:lnTo>
                  <a:pt x="7559992" y="6653580"/>
                </a:lnTo>
                <a:lnTo>
                  <a:pt x="7559992" y="0"/>
                </a:lnTo>
                <a:close/>
              </a:path>
            </a:pathLst>
          </a:custGeom>
          <a:solidFill>
            <a:srgbClr val="0D2C6C"/>
          </a:solidFill>
        </p:spPr>
        <p:txBody>
          <a:bodyPr wrap="square" lIns="0" tIns="0" rIns="0" bIns="0" rtlCol="0"/>
          <a:lstStyle/>
          <a:p>
            <a:endParaRPr/>
          </a:p>
        </p:txBody>
      </p:sp>
      <p:sp>
        <p:nvSpPr>
          <p:cNvPr id="11" name="object 11"/>
          <p:cNvSpPr txBox="1"/>
          <p:nvPr/>
        </p:nvSpPr>
        <p:spPr>
          <a:xfrm>
            <a:off x="340178" y="9203308"/>
            <a:ext cx="2296351" cy="351378"/>
          </a:xfrm>
          <a:prstGeom prst="rect">
            <a:avLst/>
          </a:prstGeom>
        </p:spPr>
        <p:txBody>
          <a:bodyPr vert="horz" wrap="square" lIns="0" tIns="12700" rIns="0" bIns="0" rtlCol="0">
            <a:spAutoFit/>
          </a:bodyPr>
          <a:lstStyle/>
          <a:p>
            <a:pPr marL="12700" marR="241300">
              <a:spcBef>
                <a:spcPts val="100"/>
              </a:spcBef>
            </a:pPr>
            <a:r>
              <a:rPr lang="en-US" sz="1100" b="1" spc="10" dirty="0">
                <a:solidFill>
                  <a:schemeClr val="bg1"/>
                </a:solidFill>
                <a:latin typeface="Trebuchet MS"/>
                <a:cs typeface="Trebuchet MS"/>
              </a:rPr>
              <a:t>A-5, Sector 26, Noida, 201301, Tel.:0120-4119064</a:t>
            </a:r>
            <a:endParaRPr sz="1100" b="1" spc="10" dirty="0">
              <a:solidFill>
                <a:schemeClr val="bg1"/>
              </a:solidFill>
              <a:latin typeface="Trebuchet MS"/>
              <a:cs typeface="Trebuchet MS"/>
            </a:endParaRPr>
          </a:p>
        </p:txBody>
      </p:sp>
      <p:sp>
        <p:nvSpPr>
          <p:cNvPr id="12" name="object 12"/>
          <p:cNvSpPr txBox="1"/>
          <p:nvPr/>
        </p:nvSpPr>
        <p:spPr>
          <a:xfrm>
            <a:off x="2863850" y="9916055"/>
            <a:ext cx="2480056" cy="551433"/>
          </a:xfrm>
          <a:prstGeom prst="rect">
            <a:avLst/>
          </a:prstGeom>
        </p:spPr>
        <p:txBody>
          <a:bodyPr vert="horz" wrap="square" lIns="0" tIns="30480" rIns="0" bIns="0" rtlCol="0">
            <a:spAutoFit/>
          </a:bodyPr>
          <a:lstStyle/>
          <a:p>
            <a:pPr marL="12700">
              <a:lnSpc>
                <a:spcPct val="100000"/>
              </a:lnSpc>
              <a:spcBef>
                <a:spcPts val="140"/>
              </a:spcBef>
            </a:pPr>
            <a:r>
              <a:rPr lang="en-US" sz="1100" spc="-10" dirty="0" smtClean="0">
                <a:solidFill>
                  <a:schemeClr val="bg1"/>
                </a:solidFill>
                <a:latin typeface="Trebuchet MS"/>
                <a:cs typeface="Trebuchet MS"/>
              </a:rPr>
              <a:t>Email</a:t>
            </a:r>
            <a:r>
              <a:rPr sz="1100" spc="-10" dirty="0">
                <a:solidFill>
                  <a:schemeClr val="bg1"/>
                </a:solidFill>
                <a:latin typeface="Trebuchet MS"/>
                <a:cs typeface="Trebuchet MS"/>
              </a:rPr>
              <a:t>:</a:t>
            </a:r>
            <a:r>
              <a:rPr sz="1100" spc="-25" dirty="0">
                <a:solidFill>
                  <a:schemeClr val="bg1"/>
                </a:solidFill>
                <a:latin typeface="Trebuchet MS"/>
                <a:cs typeface="Trebuchet MS"/>
              </a:rPr>
              <a:t> </a:t>
            </a:r>
            <a:r>
              <a:rPr lang="en-US" sz="1100" spc="30" dirty="0" smtClean="0">
                <a:solidFill>
                  <a:schemeClr val="bg1"/>
                </a:solidFill>
                <a:latin typeface="Tahoma"/>
                <a:cs typeface="Tahoma"/>
              </a:rPr>
              <a:t>coordinator@cpaschooloflearning.org</a:t>
            </a:r>
          </a:p>
          <a:p>
            <a:pPr marL="12700">
              <a:lnSpc>
                <a:spcPct val="100000"/>
              </a:lnSpc>
              <a:spcBef>
                <a:spcPts val="140"/>
              </a:spcBef>
            </a:pPr>
            <a:r>
              <a:rPr lang="en-US" sz="1100" spc="30" dirty="0" smtClean="0">
                <a:solidFill>
                  <a:schemeClr val="bg1"/>
                </a:solidFill>
                <a:latin typeface="Tahoma"/>
                <a:cs typeface="Tahoma"/>
              </a:rPr>
              <a:t>Mobile - +91-7017569315</a:t>
            </a:r>
            <a:endParaRPr sz="1100" dirty="0">
              <a:solidFill>
                <a:schemeClr val="bg1"/>
              </a:solidFill>
              <a:latin typeface="Tahoma"/>
              <a:cs typeface="Tahoma"/>
            </a:endParaRPr>
          </a:p>
        </p:txBody>
      </p:sp>
      <p:sp>
        <p:nvSpPr>
          <p:cNvPr id="13" name="object 13"/>
          <p:cNvSpPr txBox="1"/>
          <p:nvPr/>
        </p:nvSpPr>
        <p:spPr>
          <a:xfrm>
            <a:off x="350379" y="9003253"/>
            <a:ext cx="1490345" cy="182101"/>
          </a:xfrm>
          <a:prstGeom prst="rect">
            <a:avLst/>
          </a:prstGeom>
        </p:spPr>
        <p:txBody>
          <a:bodyPr vert="horz" wrap="square" lIns="0" tIns="12700" rIns="0" bIns="0" rtlCol="0">
            <a:spAutoFit/>
          </a:bodyPr>
          <a:lstStyle/>
          <a:p>
            <a:pPr marL="12700">
              <a:lnSpc>
                <a:spcPct val="100000"/>
              </a:lnSpc>
              <a:spcBef>
                <a:spcPts val="100"/>
              </a:spcBef>
            </a:pPr>
            <a:r>
              <a:rPr lang="en-US" sz="1100" b="1" spc="10" dirty="0">
                <a:solidFill>
                  <a:schemeClr val="bg1"/>
                </a:solidFill>
                <a:latin typeface="Trebuchet MS"/>
                <a:cs typeface="Trebuchet MS"/>
              </a:rPr>
              <a:t>Address</a:t>
            </a:r>
            <a:r>
              <a:rPr sz="1100" b="1" spc="-110" dirty="0">
                <a:solidFill>
                  <a:schemeClr val="bg1"/>
                </a:solidFill>
                <a:latin typeface="Trebuchet MS"/>
                <a:cs typeface="Trebuchet MS"/>
              </a:rPr>
              <a:t>:</a:t>
            </a:r>
            <a:endParaRPr sz="1100" dirty="0">
              <a:solidFill>
                <a:schemeClr val="bg1"/>
              </a:solidFill>
              <a:latin typeface="Trebuchet MS"/>
              <a:cs typeface="Trebuchet MS"/>
            </a:endParaRPr>
          </a:p>
        </p:txBody>
      </p:sp>
      <p:sp>
        <p:nvSpPr>
          <p:cNvPr id="16" name="object 16"/>
          <p:cNvSpPr txBox="1"/>
          <p:nvPr/>
        </p:nvSpPr>
        <p:spPr>
          <a:xfrm>
            <a:off x="5411928" y="8900821"/>
            <a:ext cx="1739016" cy="228268"/>
          </a:xfrm>
          <a:prstGeom prst="rect">
            <a:avLst/>
          </a:prstGeom>
        </p:spPr>
        <p:txBody>
          <a:bodyPr vert="horz" wrap="square" lIns="0" tIns="12700" rIns="0" bIns="0" rtlCol="0">
            <a:spAutoFit/>
          </a:bodyPr>
          <a:lstStyle/>
          <a:p>
            <a:pPr marL="12700">
              <a:lnSpc>
                <a:spcPct val="100000"/>
              </a:lnSpc>
              <a:spcBef>
                <a:spcPts val="100"/>
              </a:spcBef>
            </a:pPr>
            <a:r>
              <a:rPr sz="1400" b="1" spc="35" dirty="0">
                <a:solidFill>
                  <a:schemeClr val="bg1"/>
                </a:solidFill>
                <a:latin typeface="Trebuchet MS"/>
                <a:cs typeface="Trebuchet MS"/>
              </a:rPr>
              <a:t>CONNECT</a:t>
            </a:r>
            <a:r>
              <a:rPr sz="1400" b="1" spc="-65" dirty="0">
                <a:solidFill>
                  <a:schemeClr val="bg1"/>
                </a:solidFill>
                <a:latin typeface="Trebuchet MS"/>
                <a:cs typeface="Trebuchet MS"/>
              </a:rPr>
              <a:t> </a:t>
            </a:r>
            <a:r>
              <a:rPr sz="1400" b="1" spc="75" dirty="0">
                <a:solidFill>
                  <a:schemeClr val="bg1"/>
                </a:solidFill>
                <a:latin typeface="Trebuchet MS"/>
                <a:cs typeface="Trebuchet MS"/>
              </a:rPr>
              <a:t>WITH</a:t>
            </a:r>
            <a:r>
              <a:rPr sz="1400" b="1" spc="-60" dirty="0">
                <a:solidFill>
                  <a:schemeClr val="bg1"/>
                </a:solidFill>
                <a:latin typeface="Trebuchet MS"/>
                <a:cs typeface="Trebuchet MS"/>
              </a:rPr>
              <a:t> </a:t>
            </a:r>
            <a:r>
              <a:rPr sz="1400" b="1" spc="60" dirty="0">
                <a:solidFill>
                  <a:schemeClr val="bg1"/>
                </a:solidFill>
                <a:latin typeface="Trebuchet MS"/>
                <a:cs typeface="Trebuchet MS"/>
              </a:rPr>
              <a:t>US</a:t>
            </a:r>
            <a:endParaRPr sz="1400" dirty="0">
              <a:solidFill>
                <a:schemeClr val="bg1"/>
              </a:solidFill>
              <a:latin typeface="Trebuchet MS"/>
              <a:cs typeface="Trebuchet MS"/>
            </a:endParaRPr>
          </a:p>
        </p:txBody>
      </p:sp>
      <p:pic>
        <p:nvPicPr>
          <p:cNvPr id="23" name="Picture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24382" y="9927118"/>
            <a:ext cx="810463" cy="515384"/>
          </a:xfrm>
          <a:prstGeom prst="rect">
            <a:avLst/>
          </a:prstGeom>
        </p:spPr>
      </p:pic>
      <p:sp>
        <p:nvSpPr>
          <p:cNvPr id="15" name="object 13"/>
          <p:cNvSpPr txBox="1"/>
          <p:nvPr/>
        </p:nvSpPr>
        <p:spPr>
          <a:xfrm>
            <a:off x="340178" y="9691027"/>
            <a:ext cx="1490345" cy="182101"/>
          </a:xfrm>
          <a:prstGeom prst="rect">
            <a:avLst/>
          </a:prstGeom>
        </p:spPr>
        <p:txBody>
          <a:bodyPr vert="horz" wrap="square" lIns="0" tIns="12700" rIns="0" bIns="0" rtlCol="0">
            <a:spAutoFit/>
          </a:bodyPr>
          <a:lstStyle/>
          <a:p>
            <a:pPr marL="12700">
              <a:spcBef>
                <a:spcPts val="100"/>
              </a:spcBef>
            </a:pPr>
            <a:r>
              <a:rPr lang="en-US" sz="1100" b="1" spc="10" dirty="0">
                <a:solidFill>
                  <a:schemeClr val="bg1"/>
                </a:solidFill>
                <a:latin typeface="Trebuchet MS"/>
                <a:cs typeface="Trebuchet MS"/>
              </a:rPr>
              <a:t>Registered Address</a:t>
            </a:r>
            <a:r>
              <a:rPr sz="1100" b="1" spc="10" dirty="0">
                <a:solidFill>
                  <a:schemeClr val="bg1"/>
                </a:solidFill>
                <a:latin typeface="Trebuchet MS"/>
                <a:cs typeface="Trebuchet MS"/>
              </a:rPr>
              <a:t>:</a:t>
            </a:r>
          </a:p>
        </p:txBody>
      </p:sp>
      <p:sp>
        <p:nvSpPr>
          <p:cNvPr id="25" name="object 7"/>
          <p:cNvSpPr txBox="1"/>
          <p:nvPr/>
        </p:nvSpPr>
        <p:spPr>
          <a:xfrm>
            <a:off x="643228" y="2530988"/>
            <a:ext cx="2979562" cy="1859483"/>
          </a:xfrm>
          <a:prstGeom prst="rect">
            <a:avLst/>
          </a:prstGeom>
        </p:spPr>
        <p:txBody>
          <a:bodyPr vert="horz" wrap="square" lIns="0" tIns="12700" rIns="0" bIns="0" rtlCol="0">
            <a:spAutoFit/>
          </a:bodyPr>
          <a:lstStyle/>
          <a:p>
            <a:pPr algn="just"/>
            <a:r>
              <a:rPr lang="en-US" sz="1000" spc="40" dirty="0">
                <a:solidFill>
                  <a:srgbClr val="4C4D4F"/>
                </a:solidFill>
                <a:latin typeface="Georgia" panose="02040502050405020303" pitchFamily="18" charset="0"/>
                <a:ea typeface="Calibri" panose="020F0502020204030204" pitchFamily="34" charset="0"/>
              </a:rPr>
              <a:t>Dr. Sanjay </a:t>
            </a:r>
            <a:r>
              <a:rPr lang="en-US" sz="1000" spc="40" dirty="0" err="1" smtClean="0">
                <a:solidFill>
                  <a:srgbClr val="4C4D4F"/>
                </a:solidFill>
                <a:latin typeface="Georgia" panose="02040502050405020303" pitchFamily="18" charset="0"/>
                <a:ea typeface="Calibri" panose="020F0502020204030204" pitchFamily="34" charset="0"/>
              </a:rPr>
              <a:t>Patra</a:t>
            </a:r>
            <a:r>
              <a:rPr lang="en-US" sz="1000" spc="40" dirty="0" smtClean="0">
                <a:solidFill>
                  <a:srgbClr val="4C4D4F"/>
                </a:solidFill>
                <a:latin typeface="Georgia" panose="02040502050405020303" pitchFamily="18" charset="0"/>
                <a:ea typeface="Calibri" panose="020F0502020204030204" pitchFamily="34" charset="0"/>
              </a:rPr>
              <a:t> (FCA) has an </a:t>
            </a:r>
            <a:r>
              <a:rPr lang="en-US" sz="1000" spc="40" dirty="0">
                <a:solidFill>
                  <a:srgbClr val="4C4D4F"/>
                </a:solidFill>
                <a:latin typeface="Georgia" panose="02040502050405020303" pitchFamily="18" charset="0"/>
                <a:ea typeface="Calibri" panose="020F0502020204030204" pitchFamily="34" charset="0"/>
              </a:rPr>
              <a:t>experience of more than </a:t>
            </a:r>
            <a:r>
              <a:rPr lang="en-US" sz="1000" spc="40" dirty="0" smtClean="0">
                <a:solidFill>
                  <a:srgbClr val="4C4D4F"/>
                </a:solidFill>
                <a:latin typeface="Georgia" panose="02040502050405020303" pitchFamily="18" charset="0"/>
                <a:ea typeface="Calibri" panose="020F0502020204030204" pitchFamily="34" charset="0"/>
              </a:rPr>
              <a:t>30 </a:t>
            </a:r>
            <a:r>
              <a:rPr lang="en-US" sz="1000" spc="40" dirty="0">
                <a:solidFill>
                  <a:srgbClr val="4C4D4F"/>
                </a:solidFill>
                <a:latin typeface="Georgia" panose="02040502050405020303" pitchFamily="18" charset="0"/>
                <a:ea typeface="Calibri" panose="020F0502020204030204" pitchFamily="34" charset="0"/>
              </a:rPr>
              <a:t>years in the voluntary sector and has been actively</a:t>
            </a:r>
            <a:r>
              <a:rPr lang="en-US" sz="1000" spc="40" dirty="0">
                <a:solidFill>
                  <a:srgbClr val="4C4D4F"/>
                </a:solidFill>
                <a:latin typeface="Georgia" panose="02040502050405020303" pitchFamily="18" charset="0"/>
                <a:ea typeface="Times New Roman" panose="02020603050405020304" pitchFamily="18" charset="0"/>
              </a:rPr>
              <a:t> </a:t>
            </a:r>
            <a:r>
              <a:rPr lang="en-US" sz="1000" spc="40" dirty="0">
                <a:solidFill>
                  <a:srgbClr val="4C4D4F"/>
                </a:solidFill>
                <a:latin typeface="Georgia" panose="02040502050405020303" pitchFamily="18" charset="0"/>
                <a:ea typeface="Calibri" panose="020F0502020204030204" pitchFamily="34" charset="0"/>
              </a:rPr>
              <a:t>engaged with many national and international voluntary organizations in the areas of financial management, legal compliances, governance, transparency and accountability. He has also</a:t>
            </a:r>
            <a:r>
              <a:rPr lang="en-US" sz="1000" spc="40" dirty="0">
                <a:solidFill>
                  <a:srgbClr val="4C4D4F"/>
                </a:solidFill>
                <a:latin typeface="Georgia" panose="02040502050405020303" pitchFamily="18" charset="0"/>
                <a:ea typeface="Times New Roman" panose="02020603050405020304" pitchFamily="18" charset="0"/>
              </a:rPr>
              <a:t> </a:t>
            </a:r>
            <a:r>
              <a:rPr lang="en-US" sz="1000" spc="40" dirty="0">
                <a:solidFill>
                  <a:srgbClr val="4C4D4F"/>
                </a:solidFill>
                <a:latin typeface="Georgia" panose="02040502050405020303" pitchFamily="18" charset="0"/>
                <a:ea typeface="Calibri" panose="020F0502020204030204" pitchFamily="34" charset="0"/>
              </a:rPr>
              <a:t>authored books on Governance and finance in NPOs. He is also a visiting faculty for several</a:t>
            </a:r>
            <a:r>
              <a:rPr lang="en-US" sz="1000" spc="40" dirty="0">
                <a:solidFill>
                  <a:srgbClr val="4C4D4F"/>
                </a:solidFill>
                <a:latin typeface="Georgia" panose="02040502050405020303" pitchFamily="18" charset="0"/>
                <a:ea typeface="Times New Roman" panose="02020603050405020304" pitchFamily="18" charset="0"/>
              </a:rPr>
              <a:t> </a:t>
            </a:r>
            <a:r>
              <a:rPr lang="en-US" sz="1000" spc="40" dirty="0">
                <a:solidFill>
                  <a:srgbClr val="4C4D4F"/>
                </a:solidFill>
                <a:latin typeface="Georgia" panose="02040502050405020303" pitchFamily="18" charset="0"/>
                <a:ea typeface="Calibri" panose="020F0502020204030204" pitchFamily="34" charset="0"/>
              </a:rPr>
              <a:t>institutions in India, Singapore and </a:t>
            </a:r>
            <a:r>
              <a:rPr lang="en-US" sz="1000" spc="40" dirty="0" smtClean="0">
                <a:solidFill>
                  <a:srgbClr val="4C4D4F"/>
                </a:solidFill>
                <a:latin typeface="Georgia" panose="02040502050405020303" pitchFamily="18" charset="0"/>
                <a:ea typeface="Calibri" panose="020F0502020204030204" pitchFamily="34" charset="0"/>
              </a:rPr>
              <a:t>Hawaii. He </a:t>
            </a:r>
            <a:r>
              <a:rPr lang="en-US" sz="1000" spc="40" dirty="0">
                <a:solidFill>
                  <a:srgbClr val="4C4D4F"/>
                </a:solidFill>
                <a:latin typeface="Georgia" panose="02040502050405020303" pitchFamily="18" charset="0"/>
                <a:ea typeface="Calibri" panose="020F0502020204030204" pitchFamily="34" charset="0"/>
              </a:rPr>
              <a:t>has undertaken various evaluation assignments</a:t>
            </a:r>
            <a:r>
              <a:rPr lang="en-US" sz="1000" spc="40" dirty="0">
                <a:solidFill>
                  <a:srgbClr val="4C4D4F"/>
                </a:solidFill>
                <a:latin typeface="Georgia" panose="02040502050405020303" pitchFamily="18" charset="0"/>
                <a:ea typeface="Times New Roman" panose="02020603050405020304" pitchFamily="18" charset="0"/>
              </a:rPr>
              <a:t> </a:t>
            </a:r>
            <a:r>
              <a:rPr lang="en-US" sz="1000" spc="40" dirty="0">
                <a:solidFill>
                  <a:srgbClr val="4C4D4F"/>
                </a:solidFill>
                <a:latin typeface="Georgia" panose="02040502050405020303" pitchFamily="18" charset="0"/>
                <a:ea typeface="Calibri" panose="020F0502020204030204" pitchFamily="34" charset="0"/>
              </a:rPr>
              <a:t>of development projects across the world</a:t>
            </a:r>
            <a:endParaRPr lang="en-IN" sz="1000" spc="40" dirty="0">
              <a:solidFill>
                <a:srgbClr val="4C4D4F"/>
              </a:solidFill>
              <a:latin typeface="Georgia" panose="02040502050405020303" pitchFamily="18" charset="0"/>
              <a:cs typeface="Tahoma"/>
            </a:endParaRPr>
          </a:p>
        </p:txBody>
      </p:sp>
      <p:sp>
        <p:nvSpPr>
          <p:cNvPr id="3" name="Rectangle 2"/>
          <p:cNvSpPr/>
          <p:nvPr/>
        </p:nvSpPr>
        <p:spPr>
          <a:xfrm>
            <a:off x="4464050" y="1115755"/>
            <a:ext cx="2265564" cy="246221"/>
          </a:xfrm>
          <a:prstGeom prst="rect">
            <a:avLst/>
          </a:prstGeom>
        </p:spPr>
        <p:txBody>
          <a:bodyPr wrap="square">
            <a:spAutoFit/>
          </a:bodyPr>
          <a:lstStyle/>
          <a:p>
            <a:pPr algn="just"/>
            <a:r>
              <a:rPr lang="en-US" sz="1000" spc="40" dirty="0">
                <a:solidFill>
                  <a:srgbClr val="4C4D4F"/>
                </a:solidFill>
                <a:latin typeface="Tahoma"/>
                <a:cs typeface="Tahoma"/>
              </a:rPr>
              <a:t>  </a:t>
            </a:r>
            <a:endParaRPr lang="en-IN" sz="1000" spc="40" dirty="0">
              <a:solidFill>
                <a:srgbClr val="4C4D4F"/>
              </a:solidFill>
              <a:latin typeface="Tahoma"/>
              <a:cs typeface="Tahoma"/>
            </a:endParaRPr>
          </a:p>
        </p:txBody>
      </p:sp>
      <p:sp>
        <p:nvSpPr>
          <p:cNvPr id="26" name="object 19"/>
          <p:cNvSpPr txBox="1"/>
          <p:nvPr/>
        </p:nvSpPr>
        <p:spPr>
          <a:xfrm>
            <a:off x="2707651" y="392339"/>
            <a:ext cx="2213600" cy="268021"/>
          </a:xfrm>
          <a:prstGeom prst="rect">
            <a:avLst/>
          </a:prstGeom>
        </p:spPr>
        <p:txBody>
          <a:bodyPr vert="horz" wrap="square" lIns="0" tIns="52069" rIns="0" bIns="0" rtlCol="0">
            <a:spAutoFit/>
          </a:bodyPr>
          <a:lstStyle/>
          <a:p>
            <a:pPr algn="ctr">
              <a:spcBef>
                <a:spcPts val="409"/>
              </a:spcBef>
            </a:pPr>
            <a:r>
              <a:rPr lang="en-US" sz="1400" b="1" spc="25" dirty="0">
                <a:solidFill>
                  <a:srgbClr val="0D2C6C"/>
                </a:solidFill>
                <a:latin typeface="Georgia" panose="02040502050405020303" pitchFamily="18" charset="0"/>
                <a:cs typeface="Tahoma"/>
              </a:rPr>
              <a:t>Our Eminent Faculties</a:t>
            </a:r>
          </a:p>
        </p:txBody>
      </p:sp>
      <p:sp>
        <p:nvSpPr>
          <p:cNvPr id="4" name="Rectangle 3"/>
          <p:cNvSpPr/>
          <p:nvPr/>
        </p:nvSpPr>
        <p:spPr>
          <a:xfrm>
            <a:off x="570909" y="6450900"/>
            <a:ext cx="3124200" cy="1574277"/>
          </a:xfrm>
          <a:prstGeom prst="rect">
            <a:avLst/>
          </a:prstGeom>
        </p:spPr>
        <p:txBody>
          <a:bodyPr wrap="square">
            <a:spAutoFit/>
          </a:bodyPr>
          <a:lstStyle/>
          <a:p>
            <a:pPr algn="just">
              <a:lnSpc>
                <a:spcPct val="107000"/>
              </a:lnSpc>
            </a:pPr>
            <a:r>
              <a:rPr lang="en-US" sz="1000" spc="40" dirty="0">
                <a:solidFill>
                  <a:srgbClr val="4C4D4F"/>
                </a:solidFill>
                <a:latin typeface="Georgia" panose="02040502050405020303" pitchFamily="18" charset="0"/>
                <a:ea typeface="Calibri" panose="020F0502020204030204" pitchFamily="34" charset="0"/>
              </a:rPr>
              <a:t>Mr. Rajesh </a:t>
            </a:r>
            <a:r>
              <a:rPr lang="en-US" sz="1000" spc="40" dirty="0" err="1">
                <a:solidFill>
                  <a:srgbClr val="4C4D4F"/>
                </a:solidFill>
                <a:latin typeface="Georgia" panose="02040502050405020303" pitchFamily="18" charset="0"/>
                <a:ea typeface="Calibri" panose="020F0502020204030204" pitchFamily="34" charset="0"/>
              </a:rPr>
              <a:t>Balani</a:t>
            </a:r>
            <a:r>
              <a:rPr lang="en-US" sz="1000" spc="40" dirty="0">
                <a:solidFill>
                  <a:srgbClr val="4C4D4F"/>
                </a:solidFill>
                <a:latin typeface="Georgia" panose="02040502050405020303" pitchFamily="18" charset="0"/>
                <a:ea typeface="Calibri" panose="020F0502020204030204" pitchFamily="34" charset="0"/>
              </a:rPr>
              <a:t> is a Chartered Accountant and his specialization lies in providing legal advisory services in Income Tax and foreign funding laws to many NGOs &amp; INGOs working in India. As a part of the vision for promoting accountability and transparency in the Voluntary Sector, he has been involved in more than 100 workshops across India in the areas of Income Tax, GST and FCRA.</a:t>
            </a:r>
            <a:endParaRPr lang="en-IN" sz="1000" spc="40" dirty="0">
              <a:solidFill>
                <a:srgbClr val="4C4D4F"/>
              </a:solidFill>
              <a:latin typeface="Georgia" panose="02040502050405020303" pitchFamily="18" charset="0"/>
              <a:ea typeface="Calibri" panose="020F0502020204030204" pitchFamily="34" charset="0"/>
            </a:endParaRPr>
          </a:p>
        </p:txBody>
      </p:sp>
      <p:sp>
        <p:nvSpPr>
          <p:cNvPr id="27" name="object 21"/>
          <p:cNvSpPr txBox="1"/>
          <p:nvPr/>
        </p:nvSpPr>
        <p:spPr>
          <a:xfrm>
            <a:off x="1339850" y="2146300"/>
            <a:ext cx="1255422" cy="333425"/>
          </a:xfrm>
          <a:prstGeom prst="rect">
            <a:avLst/>
          </a:prstGeom>
        </p:spPr>
        <p:txBody>
          <a:bodyPr vert="horz" wrap="square" lIns="0" tIns="12700" rIns="0" bIns="0" rtlCol="0">
            <a:spAutoFit/>
          </a:bodyPr>
          <a:lstStyle/>
          <a:p>
            <a:pPr marL="12700" algn="ctr">
              <a:lnSpc>
                <a:spcPct val="100000"/>
              </a:lnSpc>
              <a:spcBef>
                <a:spcPts val="100"/>
              </a:spcBef>
            </a:pPr>
            <a:r>
              <a:rPr lang="en-US" sz="1000" dirty="0">
                <a:solidFill>
                  <a:srgbClr val="0D2C6C"/>
                </a:solidFill>
                <a:effectLst>
                  <a:outerShdw blurRad="38100" dist="38100" dir="2700000" algn="tl">
                    <a:srgbClr val="000000">
                      <a:alpha val="43137"/>
                    </a:srgbClr>
                  </a:outerShdw>
                </a:effectLst>
                <a:latin typeface="Georgia" panose="02040502050405020303" pitchFamily="18" charset="0"/>
                <a:cs typeface="Tahoma"/>
              </a:rPr>
              <a:t>Dr</a:t>
            </a:r>
            <a:r>
              <a:rPr lang="en-US" sz="1000" dirty="0" smtClean="0">
                <a:solidFill>
                  <a:srgbClr val="0D2C6C"/>
                </a:solidFill>
                <a:effectLst>
                  <a:outerShdw blurRad="38100" dist="38100" dir="2700000" algn="tl">
                    <a:srgbClr val="000000">
                      <a:alpha val="43137"/>
                    </a:srgbClr>
                  </a:outerShdw>
                </a:effectLst>
                <a:latin typeface="Georgia" panose="02040502050405020303" pitchFamily="18" charset="0"/>
                <a:cs typeface="Tahoma"/>
              </a:rPr>
              <a:t>.(CA) </a:t>
            </a:r>
            <a:r>
              <a:rPr lang="en-US" sz="1000" dirty="0">
                <a:solidFill>
                  <a:srgbClr val="0D2C6C"/>
                </a:solidFill>
                <a:effectLst>
                  <a:outerShdw blurRad="38100" dist="38100" dir="2700000" algn="tl">
                    <a:srgbClr val="000000">
                      <a:alpha val="43137"/>
                    </a:srgbClr>
                  </a:outerShdw>
                </a:effectLst>
                <a:latin typeface="Georgia" panose="02040502050405020303" pitchFamily="18" charset="0"/>
                <a:cs typeface="Tahoma"/>
              </a:rPr>
              <a:t>Sanjay </a:t>
            </a:r>
            <a:r>
              <a:rPr lang="en-US" sz="1000" dirty="0" err="1">
                <a:solidFill>
                  <a:srgbClr val="0D2C6C"/>
                </a:solidFill>
                <a:effectLst>
                  <a:outerShdw blurRad="38100" dist="38100" dir="2700000" algn="tl">
                    <a:srgbClr val="000000">
                      <a:alpha val="43137"/>
                    </a:srgbClr>
                  </a:outerShdw>
                </a:effectLst>
                <a:latin typeface="Georgia" panose="02040502050405020303" pitchFamily="18" charset="0"/>
                <a:cs typeface="Tahoma"/>
              </a:rPr>
              <a:t>Patra</a:t>
            </a:r>
            <a:endParaRPr lang="en-US" sz="1000" dirty="0">
              <a:solidFill>
                <a:srgbClr val="0D2C6C"/>
              </a:solidFill>
              <a:effectLst>
                <a:outerShdw blurRad="38100" dist="38100" dir="2700000" algn="tl">
                  <a:srgbClr val="000000">
                    <a:alpha val="43137"/>
                  </a:srgbClr>
                </a:outerShdw>
              </a:effectLst>
              <a:latin typeface="Georgia" panose="02040502050405020303" pitchFamily="18" charset="0"/>
              <a:cs typeface="Tahoma"/>
            </a:endParaRPr>
          </a:p>
          <a:p>
            <a:pPr marL="12700" algn="ctr">
              <a:lnSpc>
                <a:spcPct val="100000"/>
              </a:lnSpc>
              <a:spcBef>
                <a:spcPts val="100"/>
              </a:spcBef>
            </a:pPr>
            <a:r>
              <a:rPr lang="en-US" sz="1000" dirty="0">
                <a:solidFill>
                  <a:srgbClr val="0D2C6C"/>
                </a:solidFill>
                <a:effectLst>
                  <a:outerShdw blurRad="38100" dist="38100" dir="2700000" algn="tl">
                    <a:srgbClr val="000000">
                      <a:alpha val="43137"/>
                    </a:srgbClr>
                  </a:outerShdw>
                </a:effectLst>
                <a:latin typeface="Georgia" panose="02040502050405020303" pitchFamily="18" charset="0"/>
                <a:cs typeface="Tahoma"/>
              </a:rPr>
              <a:t>Principal Faculty</a:t>
            </a:r>
            <a:endParaRPr sz="1000" dirty="0">
              <a:solidFill>
                <a:srgbClr val="0D2C6C"/>
              </a:solidFill>
              <a:effectLst>
                <a:outerShdw blurRad="38100" dist="38100" dir="2700000" algn="tl">
                  <a:srgbClr val="000000">
                    <a:alpha val="43137"/>
                  </a:srgbClr>
                </a:outerShdw>
              </a:effectLst>
              <a:latin typeface="Georgia" panose="02040502050405020303" pitchFamily="18" charset="0"/>
              <a:cs typeface="Tahoma"/>
            </a:endParaRPr>
          </a:p>
        </p:txBody>
      </p:sp>
      <p:sp>
        <p:nvSpPr>
          <p:cNvPr id="28" name="object 21"/>
          <p:cNvSpPr txBox="1"/>
          <p:nvPr/>
        </p:nvSpPr>
        <p:spPr>
          <a:xfrm>
            <a:off x="4933830" y="2146581"/>
            <a:ext cx="1312942" cy="333425"/>
          </a:xfrm>
          <a:prstGeom prst="rect">
            <a:avLst/>
          </a:prstGeom>
        </p:spPr>
        <p:txBody>
          <a:bodyPr vert="horz" wrap="square" lIns="0" tIns="12700" rIns="0" bIns="0" rtlCol="0">
            <a:spAutoFit/>
          </a:bodyPr>
          <a:lstStyle/>
          <a:p>
            <a:pPr marL="12700" algn="ctr">
              <a:lnSpc>
                <a:spcPct val="100000"/>
              </a:lnSpc>
              <a:spcBef>
                <a:spcPts val="100"/>
              </a:spcBef>
            </a:pPr>
            <a:r>
              <a:rPr lang="en-US" sz="1000" dirty="0">
                <a:solidFill>
                  <a:srgbClr val="0D2C6C"/>
                </a:solidFill>
                <a:effectLst>
                  <a:outerShdw blurRad="38100" dist="38100" dir="2700000" algn="tl">
                    <a:srgbClr val="000000">
                      <a:alpha val="43137"/>
                    </a:srgbClr>
                  </a:outerShdw>
                </a:effectLst>
                <a:latin typeface="Georgia" panose="02040502050405020303" pitchFamily="18" charset="0"/>
                <a:cs typeface="Tahoma"/>
              </a:rPr>
              <a:t>Mr. Sandeep Sharma</a:t>
            </a:r>
          </a:p>
          <a:p>
            <a:pPr marL="12700" algn="ctr">
              <a:lnSpc>
                <a:spcPct val="100000"/>
              </a:lnSpc>
              <a:spcBef>
                <a:spcPts val="100"/>
              </a:spcBef>
            </a:pPr>
            <a:r>
              <a:rPr lang="en-US" sz="1000" dirty="0">
                <a:solidFill>
                  <a:srgbClr val="0D2C6C"/>
                </a:solidFill>
                <a:effectLst>
                  <a:outerShdw blurRad="38100" dist="38100" dir="2700000" algn="tl">
                    <a:srgbClr val="000000">
                      <a:alpha val="43137"/>
                    </a:srgbClr>
                  </a:outerShdw>
                </a:effectLst>
                <a:latin typeface="Georgia" panose="02040502050405020303" pitchFamily="18" charset="0"/>
                <a:cs typeface="Tahoma"/>
              </a:rPr>
              <a:t>Principal Faculty</a:t>
            </a:r>
            <a:endParaRPr sz="1000" dirty="0">
              <a:solidFill>
                <a:srgbClr val="0D2C6C"/>
              </a:solidFill>
              <a:effectLst>
                <a:outerShdw blurRad="38100" dist="38100" dir="2700000" algn="tl">
                  <a:srgbClr val="000000">
                    <a:alpha val="43137"/>
                  </a:srgbClr>
                </a:outerShdw>
              </a:effectLst>
              <a:latin typeface="Georgia" panose="02040502050405020303" pitchFamily="18" charset="0"/>
              <a:cs typeface="Tahoma"/>
            </a:endParaRPr>
          </a:p>
        </p:txBody>
      </p:sp>
      <p:sp>
        <p:nvSpPr>
          <p:cNvPr id="30" name="object 21"/>
          <p:cNvSpPr txBox="1"/>
          <p:nvPr/>
        </p:nvSpPr>
        <p:spPr>
          <a:xfrm>
            <a:off x="1585761" y="6080075"/>
            <a:ext cx="1049489" cy="333425"/>
          </a:xfrm>
          <a:prstGeom prst="rect">
            <a:avLst/>
          </a:prstGeom>
        </p:spPr>
        <p:txBody>
          <a:bodyPr vert="horz" wrap="square" lIns="0" tIns="12700" rIns="0" bIns="0" rtlCol="0">
            <a:spAutoFit/>
          </a:bodyPr>
          <a:lstStyle/>
          <a:p>
            <a:pPr marL="12700" algn="ctr">
              <a:lnSpc>
                <a:spcPct val="100000"/>
              </a:lnSpc>
              <a:spcBef>
                <a:spcPts val="100"/>
              </a:spcBef>
            </a:pPr>
            <a:r>
              <a:rPr lang="en-US" sz="1000" dirty="0" smtClean="0">
                <a:solidFill>
                  <a:srgbClr val="0D2C6C"/>
                </a:solidFill>
                <a:effectLst>
                  <a:outerShdw blurRad="38100" dist="38100" dir="2700000" algn="tl">
                    <a:srgbClr val="000000">
                      <a:alpha val="43137"/>
                    </a:srgbClr>
                  </a:outerShdw>
                </a:effectLst>
                <a:latin typeface="Georgia" panose="02040502050405020303" pitchFamily="18" charset="0"/>
                <a:cs typeface="Tahoma"/>
              </a:rPr>
              <a:t>CA </a:t>
            </a:r>
            <a:r>
              <a:rPr lang="en-US" sz="1000" dirty="0">
                <a:solidFill>
                  <a:srgbClr val="0D2C6C"/>
                </a:solidFill>
                <a:effectLst>
                  <a:outerShdw blurRad="38100" dist="38100" dir="2700000" algn="tl">
                    <a:srgbClr val="000000">
                      <a:alpha val="43137"/>
                    </a:srgbClr>
                  </a:outerShdw>
                </a:effectLst>
                <a:latin typeface="Georgia" panose="02040502050405020303" pitchFamily="18" charset="0"/>
                <a:cs typeface="Tahoma"/>
              </a:rPr>
              <a:t>Rajesh </a:t>
            </a:r>
            <a:r>
              <a:rPr lang="en-US" sz="1000" dirty="0" err="1">
                <a:solidFill>
                  <a:srgbClr val="0D2C6C"/>
                </a:solidFill>
                <a:effectLst>
                  <a:outerShdw blurRad="38100" dist="38100" dir="2700000" algn="tl">
                    <a:srgbClr val="000000">
                      <a:alpha val="43137"/>
                    </a:srgbClr>
                  </a:outerShdw>
                </a:effectLst>
                <a:latin typeface="Georgia" panose="02040502050405020303" pitchFamily="18" charset="0"/>
                <a:cs typeface="Tahoma"/>
              </a:rPr>
              <a:t>Balani</a:t>
            </a:r>
            <a:endParaRPr lang="en-US" sz="1000" dirty="0">
              <a:solidFill>
                <a:srgbClr val="0D2C6C"/>
              </a:solidFill>
              <a:effectLst>
                <a:outerShdw blurRad="38100" dist="38100" dir="2700000" algn="tl">
                  <a:srgbClr val="000000">
                    <a:alpha val="43137"/>
                  </a:srgbClr>
                </a:outerShdw>
              </a:effectLst>
              <a:latin typeface="Georgia" panose="02040502050405020303" pitchFamily="18" charset="0"/>
              <a:cs typeface="Tahoma"/>
            </a:endParaRPr>
          </a:p>
          <a:p>
            <a:pPr marL="12700" algn="ctr">
              <a:lnSpc>
                <a:spcPct val="100000"/>
              </a:lnSpc>
              <a:spcBef>
                <a:spcPts val="100"/>
              </a:spcBef>
            </a:pPr>
            <a:r>
              <a:rPr lang="en-US" sz="1000" dirty="0">
                <a:solidFill>
                  <a:srgbClr val="0D2C6C"/>
                </a:solidFill>
                <a:effectLst>
                  <a:outerShdw blurRad="38100" dist="38100" dir="2700000" algn="tl">
                    <a:srgbClr val="000000">
                      <a:alpha val="43137"/>
                    </a:srgbClr>
                  </a:outerShdw>
                </a:effectLst>
                <a:latin typeface="Georgia" panose="02040502050405020303" pitchFamily="18" charset="0"/>
                <a:cs typeface="Tahoma"/>
              </a:rPr>
              <a:t>Associate Faculty</a:t>
            </a:r>
            <a:endParaRPr sz="1000" dirty="0">
              <a:solidFill>
                <a:srgbClr val="0D2C6C"/>
              </a:solidFill>
              <a:effectLst>
                <a:outerShdw blurRad="38100" dist="38100" dir="2700000" algn="tl">
                  <a:srgbClr val="000000">
                    <a:alpha val="43137"/>
                  </a:srgbClr>
                </a:outerShdw>
              </a:effectLst>
              <a:latin typeface="Georgia" panose="02040502050405020303" pitchFamily="18" charset="0"/>
              <a:cs typeface="Tahoma"/>
            </a:endParaRPr>
          </a:p>
        </p:txBody>
      </p:sp>
      <p:sp>
        <p:nvSpPr>
          <p:cNvPr id="31" name="object 21"/>
          <p:cNvSpPr txBox="1"/>
          <p:nvPr/>
        </p:nvSpPr>
        <p:spPr>
          <a:xfrm>
            <a:off x="4997450" y="6071584"/>
            <a:ext cx="1048136" cy="333425"/>
          </a:xfrm>
          <a:prstGeom prst="rect">
            <a:avLst/>
          </a:prstGeom>
        </p:spPr>
        <p:txBody>
          <a:bodyPr vert="horz" wrap="square" lIns="0" tIns="12700" rIns="0" bIns="0" rtlCol="0">
            <a:spAutoFit/>
          </a:bodyPr>
          <a:lstStyle/>
          <a:p>
            <a:pPr marL="12700" algn="ctr">
              <a:lnSpc>
                <a:spcPct val="100000"/>
              </a:lnSpc>
              <a:spcBef>
                <a:spcPts val="100"/>
              </a:spcBef>
            </a:pPr>
            <a:r>
              <a:rPr lang="en-US" sz="1000" dirty="0">
                <a:solidFill>
                  <a:srgbClr val="0D2C6C"/>
                </a:solidFill>
                <a:effectLst>
                  <a:outerShdw blurRad="38100" dist="38100" dir="2700000" algn="tl">
                    <a:srgbClr val="000000">
                      <a:alpha val="43137"/>
                    </a:srgbClr>
                  </a:outerShdw>
                </a:effectLst>
                <a:latin typeface="Georgia" panose="02040502050405020303" pitchFamily="18" charset="0"/>
                <a:cs typeface="Tahoma"/>
              </a:rPr>
              <a:t>Mr. </a:t>
            </a:r>
            <a:r>
              <a:rPr lang="en-US" sz="1000" dirty="0" err="1">
                <a:solidFill>
                  <a:srgbClr val="0D2C6C"/>
                </a:solidFill>
                <a:effectLst>
                  <a:outerShdw blurRad="38100" dist="38100" dir="2700000" algn="tl">
                    <a:srgbClr val="000000">
                      <a:alpha val="43137"/>
                    </a:srgbClr>
                  </a:outerShdw>
                </a:effectLst>
                <a:latin typeface="Georgia" panose="02040502050405020303" pitchFamily="18" charset="0"/>
                <a:cs typeface="Tahoma"/>
              </a:rPr>
              <a:t>Puran</a:t>
            </a:r>
            <a:r>
              <a:rPr lang="en-US" sz="1000" dirty="0">
                <a:solidFill>
                  <a:srgbClr val="0D2C6C"/>
                </a:solidFill>
                <a:effectLst>
                  <a:outerShdw blurRad="38100" dist="38100" dir="2700000" algn="tl">
                    <a:srgbClr val="000000">
                      <a:alpha val="43137"/>
                    </a:srgbClr>
                  </a:outerShdw>
                </a:effectLst>
                <a:latin typeface="Georgia" panose="02040502050405020303" pitchFamily="18" charset="0"/>
                <a:cs typeface="Tahoma"/>
              </a:rPr>
              <a:t> </a:t>
            </a:r>
            <a:r>
              <a:rPr lang="en-US" sz="1000" dirty="0" err="1">
                <a:solidFill>
                  <a:srgbClr val="0D2C6C"/>
                </a:solidFill>
                <a:effectLst>
                  <a:outerShdw blurRad="38100" dist="38100" dir="2700000" algn="tl">
                    <a:srgbClr val="000000">
                      <a:alpha val="43137"/>
                    </a:srgbClr>
                  </a:outerShdw>
                </a:effectLst>
                <a:latin typeface="Georgia" panose="02040502050405020303" pitchFamily="18" charset="0"/>
                <a:cs typeface="Tahoma"/>
              </a:rPr>
              <a:t>Jha</a:t>
            </a:r>
            <a:endParaRPr lang="en-US" sz="1000" dirty="0">
              <a:solidFill>
                <a:srgbClr val="0D2C6C"/>
              </a:solidFill>
              <a:effectLst>
                <a:outerShdw blurRad="38100" dist="38100" dir="2700000" algn="tl">
                  <a:srgbClr val="000000">
                    <a:alpha val="43137"/>
                  </a:srgbClr>
                </a:outerShdw>
              </a:effectLst>
              <a:latin typeface="Georgia" panose="02040502050405020303" pitchFamily="18" charset="0"/>
              <a:cs typeface="Tahoma"/>
            </a:endParaRPr>
          </a:p>
          <a:p>
            <a:pPr marL="12700" algn="ctr">
              <a:lnSpc>
                <a:spcPct val="100000"/>
              </a:lnSpc>
              <a:spcBef>
                <a:spcPts val="100"/>
              </a:spcBef>
            </a:pPr>
            <a:r>
              <a:rPr lang="en-US" sz="1000" dirty="0">
                <a:solidFill>
                  <a:srgbClr val="0D2C6C"/>
                </a:solidFill>
                <a:effectLst>
                  <a:outerShdw blurRad="38100" dist="38100" dir="2700000" algn="tl">
                    <a:srgbClr val="000000">
                      <a:alpha val="43137"/>
                    </a:srgbClr>
                  </a:outerShdw>
                </a:effectLst>
                <a:latin typeface="Georgia" panose="02040502050405020303" pitchFamily="18" charset="0"/>
                <a:cs typeface="Tahoma"/>
              </a:rPr>
              <a:t>Associate Faculty</a:t>
            </a:r>
            <a:endParaRPr sz="1000" dirty="0">
              <a:solidFill>
                <a:srgbClr val="0D2C6C"/>
              </a:solidFill>
              <a:effectLst>
                <a:outerShdw blurRad="38100" dist="38100" dir="2700000" algn="tl">
                  <a:srgbClr val="000000">
                    <a:alpha val="43137"/>
                  </a:srgbClr>
                </a:outerShdw>
              </a:effectLst>
              <a:latin typeface="Georgia" panose="02040502050405020303" pitchFamily="18" charset="0"/>
              <a:cs typeface="Tahoma"/>
            </a:endParaRPr>
          </a:p>
        </p:txBody>
      </p:sp>
      <p:sp>
        <p:nvSpPr>
          <p:cNvPr id="32" name="object 11"/>
          <p:cNvSpPr txBox="1"/>
          <p:nvPr/>
        </p:nvSpPr>
        <p:spPr>
          <a:xfrm>
            <a:off x="357370" y="9943063"/>
            <a:ext cx="2296351" cy="702756"/>
          </a:xfrm>
          <a:prstGeom prst="rect">
            <a:avLst/>
          </a:prstGeom>
        </p:spPr>
        <p:txBody>
          <a:bodyPr vert="horz" wrap="square" lIns="0" tIns="12700" rIns="0" bIns="0" rtlCol="0">
            <a:spAutoFit/>
          </a:bodyPr>
          <a:lstStyle/>
          <a:p>
            <a:pPr marL="12700" marR="241300">
              <a:spcBef>
                <a:spcPts val="100"/>
              </a:spcBef>
            </a:pPr>
            <a:r>
              <a:rPr lang="en-IN" sz="1100" b="1" spc="10" dirty="0">
                <a:solidFill>
                  <a:schemeClr val="bg1"/>
                </a:solidFill>
                <a:latin typeface="Trebuchet MS"/>
                <a:cs typeface="Trebuchet MS"/>
              </a:rPr>
              <a:t>233, </a:t>
            </a:r>
            <a:r>
              <a:rPr lang="en-IN" sz="1100" b="1" spc="10" dirty="0" err="1">
                <a:solidFill>
                  <a:schemeClr val="bg1"/>
                </a:solidFill>
                <a:latin typeface="Trebuchet MS"/>
                <a:cs typeface="Trebuchet MS"/>
              </a:rPr>
              <a:t>IInd</a:t>
            </a:r>
            <a:r>
              <a:rPr lang="en-IN" sz="1100" b="1" spc="10" dirty="0">
                <a:solidFill>
                  <a:schemeClr val="bg1"/>
                </a:solidFill>
                <a:latin typeface="Trebuchet MS"/>
                <a:cs typeface="Trebuchet MS"/>
              </a:rPr>
              <a:t> Floor, </a:t>
            </a:r>
            <a:r>
              <a:rPr lang="en-IN" sz="1100" b="1" spc="10" dirty="0" err="1">
                <a:solidFill>
                  <a:schemeClr val="bg1"/>
                </a:solidFill>
                <a:latin typeface="Trebuchet MS"/>
                <a:cs typeface="Trebuchet MS"/>
              </a:rPr>
              <a:t>Vardhman</a:t>
            </a:r>
            <a:r>
              <a:rPr lang="en-IN" sz="1100" b="1" spc="10" dirty="0">
                <a:solidFill>
                  <a:schemeClr val="bg1"/>
                </a:solidFill>
                <a:latin typeface="Trebuchet MS"/>
                <a:cs typeface="Trebuchet MS"/>
              </a:rPr>
              <a:t> Sunrise Plaza, </a:t>
            </a:r>
            <a:r>
              <a:rPr lang="en-IN" sz="1100" b="1" spc="10" dirty="0" err="1">
                <a:solidFill>
                  <a:schemeClr val="bg1"/>
                </a:solidFill>
                <a:latin typeface="Trebuchet MS"/>
                <a:cs typeface="Trebuchet MS"/>
              </a:rPr>
              <a:t>Vasundhara</a:t>
            </a:r>
            <a:r>
              <a:rPr lang="en-IN" sz="1100" b="1" spc="10" dirty="0">
                <a:solidFill>
                  <a:schemeClr val="bg1"/>
                </a:solidFill>
                <a:latin typeface="Trebuchet MS"/>
                <a:cs typeface="Trebuchet MS"/>
              </a:rPr>
              <a:t> Enclave, Delhi- 110096</a:t>
            </a:r>
          </a:p>
          <a:p>
            <a:pPr marL="12700" marR="241300">
              <a:spcBef>
                <a:spcPts val="100"/>
              </a:spcBef>
            </a:pPr>
            <a:endParaRPr sz="1100" b="1" spc="10" dirty="0">
              <a:solidFill>
                <a:schemeClr val="bg1"/>
              </a:solidFill>
              <a:latin typeface="Trebuchet MS"/>
              <a:cs typeface="Trebuchet MS"/>
            </a:endParaRPr>
          </a:p>
        </p:txBody>
      </p:sp>
      <p:sp>
        <p:nvSpPr>
          <p:cNvPr id="5" name="Rectangle 4"/>
          <p:cNvSpPr/>
          <p:nvPr/>
        </p:nvSpPr>
        <p:spPr>
          <a:xfrm>
            <a:off x="3968366" y="2522648"/>
            <a:ext cx="3256931" cy="1692771"/>
          </a:xfrm>
          <a:prstGeom prst="rect">
            <a:avLst/>
          </a:prstGeom>
        </p:spPr>
        <p:txBody>
          <a:bodyPr wrap="square">
            <a:spAutoFit/>
          </a:bodyPr>
          <a:lstStyle/>
          <a:p>
            <a:pPr algn="just"/>
            <a:r>
              <a:rPr lang="en-US" sz="1000" spc="40" dirty="0">
                <a:solidFill>
                  <a:srgbClr val="4C4D4F"/>
                </a:solidFill>
                <a:latin typeface="Georgia" panose="02040502050405020303" pitchFamily="18" charset="0"/>
                <a:ea typeface="Calibri" panose="020F0502020204030204" pitchFamily="34" charset="0"/>
              </a:rPr>
              <a:t>Mr. Sandeep Sharma has an extensive experience of working for the development sector. He has been involved in several organizational development processes for various national and international organizations. He has co-authored books on NPO governance and financial management. One of his core competencies is in the area of training and facilitation. He has also conducted more than 200 trainings &amp; workshops for development organizations</a:t>
            </a:r>
            <a:endParaRPr lang="en-IN" sz="1000" spc="40" dirty="0">
              <a:solidFill>
                <a:srgbClr val="4C4D4F"/>
              </a:solidFill>
              <a:latin typeface="Georgia" panose="02040502050405020303" pitchFamily="18" charset="0"/>
              <a:ea typeface="Calibri" panose="020F0502020204030204" pitchFamily="34" charset="0"/>
            </a:endParaRPr>
          </a:p>
        </p:txBody>
      </p:sp>
      <p:sp>
        <p:nvSpPr>
          <p:cNvPr id="29" name="Rectangle 28"/>
          <p:cNvSpPr/>
          <p:nvPr/>
        </p:nvSpPr>
        <p:spPr>
          <a:xfrm>
            <a:off x="3943666" y="6461661"/>
            <a:ext cx="3166903" cy="1785104"/>
          </a:xfrm>
          <a:prstGeom prst="rect">
            <a:avLst/>
          </a:prstGeom>
        </p:spPr>
        <p:txBody>
          <a:bodyPr wrap="square">
            <a:spAutoFit/>
          </a:bodyPr>
          <a:lstStyle/>
          <a:p>
            <a:pPr algn="just">
              <a:spcAft>
                <a:spcPts val="0"/>
              </a:spcAft>
            </a:pPr>
            <a:r>
              <a:rPr lang="en-US" sz="1000" spc="40" dirty="0">
                <a:solidFill>
                  <a:srgbClr val="4C4D4F"/>
                </a:solidFill>
                <a:latin typeface="Georgia" panose="02040502050405020303" pitchFamily="18" charset="0"/>
                <a:ea typeface="Calibri" panose="020F0502020204030204" pitchFamily="34" charset="0"/>
              </a:rPr>
              <a:t>Mr. </a:t>
            </a:r>
            <a:r>
              <a:rPr lang="en-US" sz="1000" spc="40" dirty="0" err="1">
                <a:solidFill>
                  <a:srgbClr val="4C4D4F"/>
                </a:solidFill>
                <a:latin typeface="Georgia" panose="02040502050405020303" pitchFamily="18" charset="0"/>
                <a:ea typeface="Calibri" panose="020F0502020204030204" pitchFamily="34" charset="0"/>
              </a:rPr>
              <a:t>Puran</a:t>
            </a:r>
            <a:r>
              <a:rPr lang="en-US" sz="1000" spc="40" dirty="0">
                <a:solidFill>
                  <a:srgbClr val="4C4D4F"/>
                </a:solidFill>
                <a:latin typeface="Georgia" panose="02040502050405020303" pitchFamily="18" charset="0"/>
                <a:ea typeface="Calibri" panose="020F0502020204030204" pitchFamily="34" charset="0"/>
              </a:rPr>
              <a:t> </a:t>
            </a:r>
            <a:r>
              <a:rPr lang="en-US" sz="1000" spc="40" dirty="0" err="1">
                <a:solidFill>
                  <a:srgbClr val="4C4D4F"/>
                </a:solidFill>
                <a:latin typeface="Georgia" panose="02040502050405020303" pitchFamily="18" charset="0"/>
                <a:ea typeface="Calibri" panose="020F0502020204030204" pitchFamily="34" charset="0"/>
              </a:rPr>
              <a:t>Jha</a:t>
            </a:r>
            <a:r>
              <a:rPr lang="en-US" sz="1000" spc="40" dirty="0">
                <a:solidFill>
                  <a:srgbClr val="4C4D4F"/>
                </a:solidFill>
                <a:latin typeface="Georgia" panose="02040502050405020303" pitchFamily="18" charset="0"/>
                <a:ea typeface="Calibri" panose="020F0502020204030204" pitchFamily="34" charset="0"/>
              </a:rPr>
              <a:t> is Financial Management Professional with more than 14 years of experience in Grant Management, Accounting, Monitoring, Financial Review, Control System, Good Governance, Project Implementation, Systems Development and Legal Compliance. He has also been involved in training and system development of various charitable organizations. He has conducted 100+ workshops &amp; training </a:t>
            </a:r>
            <a:r>
              <a:rPr lang="en-US" sz="1000" spc="40" dirty="0" err="1">
                <a:solidFill>
                  <a:srgbClr val="4C4D4F"/>
                </a:solidFill>
                <a:latin typeface="Georgia" panose="02040502050405020303" pitchFamily="18" charset="0"/>
                <a:ea typeface="Calibri" panose="020F0502020204030204" pitchFamily="34" charset="0"/>
              </a:rPr>
              <a:t>programme</a:t>
            </a:r>
            <a:r>
              <a:rPr lang="en-US" sz="1000" spc="40" dirty="0">
                <a:solidFill>
                  <a:srgbClr val="4C4D4F"/>
                </a:solidFill>
                <a:latin typeface="Georgia" panose="02040502050405020303" pitchFamily="18" charset="0"/>
                <a:ea typeface="Calibri" panose="020F0502020204030204" pitchFamily="34" charset="0"/>
              </a:rPr>
              <a:t> for many organizations across South East Asian countries. </a:t>
            </a:r>
            <a:endParaRPr lang="en-IN" sz="1000" spc="40" dirty="0">
              <a:solidFill>
                <a:srgbClr val="4C4D4F"/>
              </a:solidFill>
              <a:latin typeface="Georgia" panose="02040502050405020303" pitchFamily="18" charset="0"/>
              <a:ea typeface="Calibri" panose="020F0502020204030204" pitchFamily="34" charset="0"/>
            </a:endParaRPr>
          </a:p>
        </p:txBody>
      </p:sp>
      <p:pic>
        <p:nvPicPr>
          <p:cNvPr id="36" name="Picture 3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21250" y="833636"/>
            <a:ext cx="1290186" cy="1296419"/>
          </a:xfrm>
          <a:prstGeom prst="rect">
            <a:avLst/>
          </a:prstGeom>
        </p:spPr>
      </p:pic>
      <p:pic>
        <p:nvPicPr>
          <p:cNvPr id="37" name="Picture 3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27002" y="813071"/>
            <a:ext cx="1280648" cy="1260887"/>
          </a:xfrm>
          <a:prstGeom prst="rect">
            <a:avLst/>
          </a:prstGeom>
        </p:spPr>
      </p:pic>
      <p:pic>
        <p:nvPicPr>
          <p:cNvPr id="38" name="Picture 3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921250" y="4841667"/>
            <a:ext cx="1311239" cy="1114633"/>
          </a:xfrm>
          <a:prstGeom prst="ellipse">
            <a:avLst/>
          </a:prstGeom>
          <a:ln w="19050">
            <a:solidFill>
              <a:srgbClr val="24748D"/>
            </a:solidFill>
          </a:ln>
        </p:spPr>
        <p:style>
          <a:lnRef idx="3">
            <a:schemeClr val="lt1"/>
          </a:lnRef>
          <a:fillRef idx="1">
            <a:schemeClr val="accent1"/>
          </a:fillRef>
          <a:effectRef idx="1">
            <a:schemeClr val="accent1"/>
          </a:effectRef>
          <a:fontRef idx="minor">
            <a:schemeClr val="lt1"/>
          </a:fontRef>
        </p:style>
      </p:pic>
      <p:pic>
        <p:nvPicPr>
          <p:cNvPr id="2" name="Picture 1">
            <a:hlinkClick r:id="rId7"/>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454650" y="9232900"/>
            <a:ext cx="314846" cy="325241"/>
          </a:xfrm>
          <a:prstGeom prst="rect">
            <a:avLst/>
          </a:prstGeom>
        </p:spPr>
      </p:pic>
      <p:pic>
        <p:nvPicPr>
          <p:cNvPr id="19" name="Picture 18">
            <a:hlinkClick r:id="rId9"/>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369050" y="9232900"/>
            <a:ext cx="329198" cy="325241"/>
          </a:xfrm>
          <a:prstGeom prst="rect">
            <a:avLst/>
          </a:prstGeom>
        </p:spPr>
      </p:pic>
      <p:pic>
        <p:nvPicPr>
          <p:cNvPr id="24" name="Picture 23">
            <a:hlinkClick r:id="rId11"/>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911850" y="9232900"/>
            <a:ext cx="321549" cy="325241"/>
          </a:xfrm>
          <a:prstGeom prst="rect">
            <a:avLst/>
          </a:prstGeom>
        </p:spPr>
      </p:pic>
      <p:pic>
        <p:nvPicPr>
          <p:cNvPr id="33" name="Picture 32">
            <a:hlinkClick r:id="rId13"/>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6795353" y="9156700"/>
            <a:ext cx="335697" cy="486884"/>
          </a:xfrm>
          <a:prstGeom prst="rect">
            <a:avLst/>
          </a:prstGeom>
        </p:spPr>
      </p:pic>
      <p:pic>
        <p:nvPicPr>
          <p:cNvPr id="34" name="Picture 33"/>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1479602" y="4853189"/>
            <a:ext cx="1306813" cy="1156466"/>
          </a:xfrm>
          <a:prstGeom prst="ellipse">
            <a:avLst/>
          </a:prstGeom>
          <a:ln w="3175" cap="rnd">
            <a:solidFill>
              <a:schemeClr val="accent5">
                <a:lumMod val="75000"/>
              </a:schemeClr>
            </a:solidFill>
          </a:ln>
          <a:effectLst/>
          <a:scene3d>
            <a:camera prst="orthographicFront"/>
            <a:lightRig rig="contrasting" dir="t">
              <a:rot lat="0" lon="0" rev="3000000"/>
            </a:lightRig>
          </a:scene3d>
          <a:sp3d contourW="7620">
            <a:bevelT w="95250" h="31750"/>
            <a:contourClr>
              <a:srgbClr val="333333"/>
            </a:contourClr>
          </a:sp3d>
        </p:spPr>
      </p:pic>
      <p:sp>
        <p:nvSpPr>
          <p:cNvPr id="6" name="Rectangle 5"/>
          <p:cNvSpPr/>
          <p:nvPr/>
        </p:nvSpPr>
        <p:spPr>
          <a:xfrm>
            <a:off x="2563188" y="8475076"/>
            <a:ext cx="2101920" cy="369332"/>
          </a:xfrm>
          <a:prstGeom prst="rect">
            <a:avLst/>
          </a:prstGeom>
        </p:spPr>
        <p:txBody>
          <a:bodyPr wrap="square">
            <a:spAutoFit/>
          </a:bodyPr>
          <a:lstStyle/>
          <a:p>
            <a:r>
              <a:rPr lang="en-IN" dirty="0" smtClean="0">
                <a:solidFill>
                  <a:schemeClr val="bg1"/>
                </a:solidFill>
                <a:hlinkClick r:id="rId16"/>
              </a:rPr>
              <a:t>Click here to register</a:t>
            </a:r>
            <a:endParaRPr lang="en-IN" dirty="0">
              <a:solidFill>
                <a:schemeClr val="bg1"/>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8655</TotalTime>
  <Words>1232</Words>
  <Application>Microsoft Office PowerPoint</Application>
  <PresentationFormat>Custom</PresentationFormat>
  <Paragraphs>184</Paragraphs>
  <Slides>4</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vt:i4>
      </vt:variant>
    </vt:vector>
  </HeadingPairs>
  <TitlesOfParts>
    <vt:vector size="13" baseType="lpstr">
      <vt:lpstr>Arial</vt:lpstr>
      <vt:lpstr>Bahnschrift SemiBold Condensed</vt:lpstr>
      <vt:lpstr>Calibri</vt:lpstr>
      <vt:lpstr>Georgia</vt:lpstr>
      <vt:lpstr>Lucida Sans</vt:lpstr>
      <vt:lpstr>Tahoma</vt:lpstr>
      <vt:lpstr>Times New Roman</vt:lpstr>
      <vt:lpstr>Trebuchet MS</vt:lpstr>
      <vt:lpstr>Office Theme</vt:lpstr>
      <vt:lpstr>CERTIFICATE COURSE  IN  FINANCIAL MANAGEMENT &amp; ACCOUNTABILITY  (CFMA)</vt:lpstr>
      <vt:lpstr>Certificate Course in Financial Management &amp; Accountability (CFMA)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Certificate in Financial Management &amp; Accountability</dc:title>
  <dc:creator>shubham Mishra</dc:creator>
  <cp:lastModifiedBy>Windows User</cp:lastModifiedBy>
  <cp:revision>200</cp:revision>
  <cp:lastPrinted>2021-06-18T10:19:34Z</cp:lastPrinted>
  <dcterms:created xsi:type="dcterms:W3CDTF">2021-04-23T05:21:45Z</dcterms:created>
  <dcterms:modified xsi:type="dcterms:W3CDTF">2021-07-05T08:13:36Z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2020-09-03T00:00:00Z</vt:filetime>
  </property>
  <property fmtid="{D5CDD505-2E9C-101B-9397-08002B2CF9AE}" pid="3" name="Creator">
    <vt:lpwstr>Adobe InDesign 15.1 (Macintosh)</vt:lpwstr>
  </property>
  <property fmtid="{D5CDD505-2E9C-101B-9397-08002B2CF9AE}" pid="4" name="LastSaved">
    <vt:filetime>2021-04-23T00:00:00Z</vt:filetime>
  </property>
</Properties>
</file>