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23" r:id="rId7"/>
    <p:sldId id="328" r:id="rId8"/>
    <p:sldId id="282" r:id="rId9"/>
    <p:sldId id="314" r:id="rId10"/>
    <p:sldId id="329" r:id="rId11"/>
    <p:sldId id="330" r:id="rId12"/>
    <p:sldId id="325" r:id="rId13"/>
    <p:sldId id="324" r:id="rId14"/>
    <p:sldId id="331" r:id="rId15"/>
    <p:sldId id="327" r:id="rId16"/>
    <p:sldId id="332" r:id="rId17"/>
    <p:sldId id="333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704" y="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CSE440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1:35.22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02.8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24575,'0'0'0,"18"3"0,-9 2 0,0 1 0,0 0 0,-1 0 0,1 0 0,-1 1 0,-1 1 0,0-1 0,0 1 0,11 16 0,2 1 0,131 143 0,33 40 0,166 250-438,197 245-405,201 127 586,-621-696 242,293 309 1568,-312-320-1553,-101-100-1365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05.9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919 1 24575,'-3'1'0,"0"-1"0,0 1 0,0-1 0,0 1 0,0-1 0,0 0 0,-5-1 0,-15 2 0,-3 5 0,0 2 0,0 0 0,1 2 0,0 1 0,1 1 0,-25 16 0,-4 7 0,-71 61 0,86-61 0,2 2 0,1 1 0,1 2 0,3 1 0,1 1 0,3 2 0,1 1 0,2 0 0,-23 64 0,12-10 0,4 2 0,5 1 0,-22 165 0,37-176 0,4 1 0,4 0 0,4 0 0,14 100 0,-6-128 0,4 0 0,2 0 0,3-1 0,2-1 0,3-1 0,49 90 0,-38-91 0,60 81 0,-71-111 0,2-2 0,0-1 0,2-1 0,42 31 0,-32-30 0,1-2 0,1-2 0,1-2 0,1-1 0,0-2 0,75 20 0,-79-29 0,0-1 0,1-2 0,-1-2 0,1-2 0,0-1 0,0-2 0,0-1 0,52-11 0,-18-3 0,130-49 0,60-50 0,-211 90 0,-1-3 0,-1-1 0,-2-3 0,-1-2 0,73-70 0,-92 77 0,-1-2 0,-2-2 0,0 0 0,-2-1 0,-2-1 0,-1-1 0,-2-1 0,-1 0 0,16-53 0,-14 20 0,-4-1 0,-2 0 0,-3-1 0,-4 0 0,-2-1 0,-9-87 0,0 104 0,-2 1 0,-3 1 0,-1 0 0,-34-84 0,-102-187 0,125 277 0,-14-26 0,-55-80 0,63 111 0,-1 2 0,-3 0 0,-42-38 0,18 24 0,-3 3 0,-109-72 0,149 112 0,0 0 0,0 2 0,-42-12 0,2 1 0,43 11-1365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12.0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1708 1 24575,'0'0'0,"-17"2"0,-178 82 0,145-63 0,2 2 0,0 3 0,2 2 0,1 1 0,-69 60 0,-187 202 0,275-263 0,-426 492 0,408-457 0,3 2 0,3 1 0,2 2 0,4 2 0,3 0 0,-35 133 0,38-92 0,5 1 0,5 1 0,-3 215 0,19-279 0,3 0 0,1-1 0,3 1 0,1-1 0,3 0 0,2-1 0,2 0 0,2-2 0,2 1 0,43 74 0,-32-72 0,1-1 0,3-2 0,2-1 0,66 62 0,-74-80 0,2-3 0,0 0 0,1-2 0,1-1 0,1-2 0,1-1 0,65 23 0,-55-28 0,0-1 0,1-2 0,-1-2 0,63 1 0,-49-8 0,1-2 0,110-18 0,-128 11 0,0-3 0,0-1 0,-1-2 0,67-35 0,141-99 0,-216 128 0,29-19 0,-1-4 0,77-73 0,-97 78 0,-2-2 0,-3-1 0,58-90 0,-59 76 0,-4-2 0,-1-1 0,-4-1 0,-2-1 0,22-93 0,-23 54 0,12-130 0,-30 167 0,-2-1 0,-3 0 0,-11-79 0,-3 41 0,-43-147 0,42 198 0,-2 1 0,-2 0 0,-2 2 0,-49-78 0,-38-26 0,93 133 0,-1 0 0,-1 2 0,0 0 0,-1 1 0,-31-20 0,-385-198 0,432 233-85,0-1 0,0 1-1,0-1 1,0 1 0,0 0-1,-1 0 1,1 1 0,0-1-1,-1 1 1,1-1 0,0 1-1,-1 0 1,1 1 0,-1-1-1,-5 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12.8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1932 0 24575,'-2'20'0,"-8"5"0,-1 0 0,-1-1 0,-1 0 0,-1-1 0,-27 35 0,19-28 0,-989 1490-2629,340-489 2076,651-1003 813,1 1-1,1 2 1,2-1-1,1 2 1,2 0-1,-11 35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13.47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24575,'0'0'0,"0"0"0,0 0 0,0 0 0,0 0 0,0 0 0,3 9 0,37 72 0,31 71 0,231 494 0,62 80-1849,-295-584 1711,362 620-722,-30-14-426,-177-309 4055,-202-398-2339,88 177 504,-108-215-934,-1 0 0,0 0 0,1 0 0,-1 0 0,0 0 0,0 0 0,-1 0 0,1 0 0,-1 0 0,1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1:37.1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0,'0'18,"7"73,-1-12,15 263,0 28,-12 298,-6-337,-20 1547,9-1488,-18 640,4-207,35 392,57-1,55-101,-98-906,12 81,53 490,-86-706,41 805,-40-565,-1 7,-6 321,0-640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1:38.0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1,'0'0,"-2"31,-1-1,-2 1,-10 37,-6 34,-81 1153,91 8,12-743,-7 556,-1 360,7-789,1 846,92 164,-62-1346,70 617,-82-743,-19-177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1:38.47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2:13.832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1,'0'0,"0"17,0 16520,0-16537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2:17.6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315 0 24575,'0'24'0,"1"-15"0,-1 1 0,0-1 0,0 0 0,-4 17 0,-21 73 0,0-6 0,6-27 0,-4 30 0,-17 150 0,11 15 0,-6 72 0,11-33 0,-17 239 0,32-387 0,-20 528 0,31-187 0,-3 277 0,-5-473 0,-2 170 0,20 720 0,-12-769 0,0-64 0,35 680 0,-12-459 0,-3 49 0,-1-324 0,2 35 0,6 20 0,-7-132 0,-7 51 0,-2-13 0,7 229 0,-11-227 0,7 408 0,-9 61 0,-7-415 0,3-148 0,-2 187 0,-3-309 0,-14 66 0,9-65 0,-3 59 0,19 137 0,-2-167 0,-2 0 0,-10 92 0,-17 108 0,19-179 0,-3 120 0,7-200 0,-1 0 0,-1 0 0,0-1 0,-9 23 0,4-10 0,0 0 0,1 1 0,1 0 0,-2 60 0,2 45 0,-1 20 0,8-133 0,-1 18 0,-1-29 0,1-12 0,0 0 0,0 0 0,0 0 0,0 0 0,0 0 0,0 0 0,0 0 0,0 0 0,0 0 0,0 0 0,0 0 0,0 0 0,0 0 0,0 0 0,0 0 0,0 0 0,0 0 0,-1 0 0,1-1 0,0 1 0,0 0 0,0 0 0,0 0 0,0 0 0,0 0 0,0 0 0,0 0 0,0 0 0,0 0 0,0 0 0,0 0 0,0 0 0,0 0 0,-1 0 0,1 1 0,0-1 0,0 0 0,0 0 0,0 0 0,0 0 0,0 0 0,0 0 0,0 0 0,0 0 0,0 0 0,0 0 0,0 0 0,0 0 0,0 0 0,0 0 0,0 0 0,0 0 0,0 0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2:54.089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0 0,'25230'0,"-25228"0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8T18:53:05.041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0,'23979'0,"-23975"0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18:54:02.17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2963 1 24575,'-2'2'0,"1"0"0,0 0 0,-1-1 0,0 1 0,1 0 0,-1-1 0,0 1 0,0-1 0,0 1 0,-4 1 0,1 0 0,-51 44 0,-68 71 0,66-61 0,-428 427-1066,18 18 1,351-369 1065,-518 624 0,-146 295 0,572-760 738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7205-3C91-2924-E3E8-DD48AB7F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3F50-0405-8D91-8946-E4D8F2DE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9B65-FF77-FF97-65CC-03319C2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D459-54C8-9742-EF9D-BE8D884F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CCD6-41AC-7D7C-35B4-AC3545A0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9CF3-D970-FB96-ABDD-8B3424C1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52668-33C6-5E71-36BD-96DA3DA2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936-A73D-8084-621B-A474A1B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DBD5-E651-6A51-C9C1-233F7878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E3FA-1D0C-5DC1-12E7-5093763E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09A0E-9DA5-C59A-B286-5988A865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AC124-D1F5-2F3C-2693-B8B11CC0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B088-E635-8EE4-00F0-D9765A29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9238-74F0-6917-BACB-C55A7887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DA4-9118-A76F-3EA9-F09CCA2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3471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451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7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024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2042-0A7C-218B-6A54-5A4EEFE9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F88A-6D0B-A1CB-AB05-9DD89659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8B5D-F3DA-EE23-31DD-7883D31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CD97-8DBE-60CE-C7ED-9EE45D6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119-258C-0D81-661C-3389B25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3F35-C6BD-1E00-2F8D-23D8BEFC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EA8D-F07D-7E42-00B1-9EEBAA12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AB7-99D9-7274-F08D-ED19AFE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5FB7-7FB4-EAD3-3EDE-069ADEB9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0C61-ED3B-F70A-B4BA-1F53ABBB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301-B12B-2D92-5ACD-663DD5FB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B4AC-EBEB-3D3D-75F5-D5931B45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D07E-9DA5-5D0D-0EA2-F340B32F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50A6-C45D-C4E4-C7C5-8B7DA5AF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A67A-F017-6C7B-4AC7-3BC00F06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F852-5225-D7E1-D174-92B10B9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0BA0-3D3F-8E70-B46C-D549C21D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C3A7-047A-BBA8-0F5F-9119D010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783F-F3CC-9B4C-F8EC-ACE0F084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C31E-40B4-0299-1184-9B97B4DF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563C6-81DE-9725-3EFA-83D84A85D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0472-2FE0-6D46-346B-0173440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906B4-C650-2DEA-8391-EC26B0DF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F04AA-94FE-E643-3798-985D681D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5F1D-EC39-BEF3-7D6C-3875A6A5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535-2216-3DB2-48FB-DCF5DA72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64098-761E-11FF-2585-4B131B38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026BE-09DD-1920-6B9B-C2EA01CD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404734-E158-7FB1-79C1-D11E468D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648BEB-FF15-4F8D-D810-714C4187D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19C37-1882-C34A-3FB7-F72040E0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0819-FF2D-0427-67BB-B3BDA308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1E791-26E8-E5E0-13E7-2A5EF096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72B675-A1EE-0BED-23C6-DA460C47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25D22D-EFF7-8D66-9415-C28AD60B9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1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3A28-CA97-EF9D-E828-4A917760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4AAD-EFA4-DD05-9CC5-2C0B214D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21EF-FD38-0105-4EAB-84BAB0C0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DEED-C53B-76B4-B913-14F5D2C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46D9-0051-63D3-B919-CEA79377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6D3A-C422-17FB-CE7A-8945D1DA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3F6C22-43B0-7DB2-6FD5-EBB08FAF6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064F-D671-DB5B-39FC-CCEE721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C30B-5786-0A03-F880-1695830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3786-9A04-DA3A-5D12-66F88587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8A16-32CF-3B11-BC4E-C226FC57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4BDA-CDB7-05EB-8FA2-09C01DCB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6FEB-7787-FC4C-BDE9-9748F44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8D3FC1-E67E-0D41-6698-4C32BC18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7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8905B-CA84-4094-B8DE-336BCCE8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F035-B073-72AF-D6E9-F910277B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FECD-C65D-A4C9-F564-E98BF4E4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CF9-6F70-BAE4-4B9E-411357C2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C0FB-6BB6-1B25-545A-49725EE3B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51" r:id="rId18"/>
    <p:sldLayoutId id="2147483686" r:id="rId19"/>
    <p:sldLayoutId id="2147483687" r:id="rId20"/>
    <p:sldLayoutId id="2147483688" r:id="rId21"/>
    <p:sldLayoutId id="2147483689" r:id="rId22"/>
    <p:sldLayoutId id="2147483691" r:id="rId23"/>
    <p:sldLayoutId id="2147483692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gif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slide" Target="slide5.xml"/><Relationship Id="rId21" Type="http://schemas.openxmlformats.org/officeDocument/2006/relationships/customXml" Target="../ink/ink7.xml"/><Relationship Id="rId34" Type="http://schemas.openxmlformats.org/officeDocument/2006/relationships/image" Target="../media/image31.png"/><Relationship Id="rId7" Type="http://schemas.openxmlformats.org/officeDocument/2006/relationships/slide" Target="slide7.xml"/><Relationship Id="rId12" Type="http://schemas.openxmlformats.org/officeDocument/2006/relationships/customXml" Target="../ink/ink2.xml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2" Type="http://schemas.openxmlformats.org/officeDocument/2006/relationships/image" Target="../media/image16.png"/><Relationship Id="rId16" Type="http://schemas.openxmlformats.org/officeDocument/2006/relationships/customXml" Target="../ink/ink4.xml"/><Relationship Id="rId20" Type="http://schemas.openxmlformats.org/officeDocument/2006/relationships/image" Target="../media/image24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5" Type="http://schemas.openxmlformats.org/officeDocument/2006/relationships/slide" Target="slide6.xml"/><Relationship Id="rId15" Type="http://schemas.openxmlformats.org/officeDocument/2006/relationships/image" Target="../media/image22.png"/><Relationship Id="rId23" Type="http://schemas.openxmlformats.org/officeDocument/2006/relationships/customXml" Target="../ink/ink8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10" Type="http://schemas.openxmlformats.org/officeDocument/2006/relationships/customXml" Target="../ink/ink1.xml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17.png"/><Relationship Id="rId9" Type="http://schemas.openxmlformats.org/officeDocument/2006/relationships/slide" Target="slide8.xml"/><Relationship Id="rId14" Type="http://schemas.openxmlformats.org/officeDocument/2006/relationships/customXml" Target="../ink/ink3.xml"/><Relationship Id="rId22" Type="http://schemas.openxmlformats.org/officeDocument/2006/relationships/image" Target="../media/image25.png"/><Relationship Id="rId27" Type="http://schemas.openxmlformats.org/officeDocument/2006/relationships/customXml" Target="../ink/ink10.xml"/><Relationship Id="rId30" Type="http://schemas.openxmlformats.org/officeDocument/2006/relationships/image" Target="../media/image29.png"/><Relationship Id="rId35" Type="http://schemas.openxmlformats.org/officeDocument/2006/relationships/customXml" Target="../ink/ink14.xml"/><Relationship Id="rId8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BC087DA-ABDF-A255-081D-AFA9924BB6F6}"/>
              </a:ext>
            </a:extLst>
          </p:cNvPr>
          <p:cNvSpPr/>
          <p:nvPr/>
        </p:nvSpPr>
        <p:spPr>
          <a:xfrm>
            <a:off x="4030167" y="1063416"/>
            <a:ext cx="4998719" cy="516636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Tic-Tac-Toe AI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7077591" y="472708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22" y="1424290"/>
            <a:ext cx="8189978" cy="1400530"/>
          </a:xfrm>
        </p:spPr>
        <p:txBody>
          <a:bodyPr anchor="ctr">
            <a:normAutofit fontScale="90000"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Tic-Tac-Toe AI Using Minimax Algorithm and Alpha-Beta Pruning for Optimal Decision-Making</a:t>
            </a:r>
            <a:br>
              <a:rPr lang="en-US" sz="40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72" y="3386478"/>
            <a:ext cx="5162945" cy="2075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Group 01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Miwan Sariana Saquib – 2131200042</a:t>
            </a:r>
            <a:b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Mubtasim Fuad Arnob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2022122042</a:t>
            </a:r>
            <a:b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Redwan Hossain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2121025642</a:t>
            </a:r>
            <a:b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Naimul Hasan Munna – 2122119642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EB498F5-8C8E-62A0-8F99-E984E7C4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Group 1 | Miwan | Mubtasim | Redwan | Munna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7CF69F8-F1B9-4C1E-EDD2-202FFA9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-56581" y="5195835"/>
            <a:ext cx="3065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CSE440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Section 1</a:t>
            </a:r>
          </a:p>
          <a:p>
            <a:pPr lvl="1"/>
            <a:r>
              <a:rPr lang="en-US" sz="1400" b="1" i="0" u="sng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Supervisor: 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Mohammad Shifat-E-Rabbi (MSRb)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8FBC4-A6D4-FEDE-ECBC-F40ABF1C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D4F6-9628-412C-7C57-CD7CBF7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7400" y="446088"/>
            <a:ext cx="5627688" cy="1100137"/>
          </a:xfrm>
        </p:spPr>
        <p:txBody>
          <a:bodyPr/>
          <a:lstStyle/>
          <a:p>
            <a:r>
              <a:rPr lang="en-US" b="1" kern="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EDD615-FAF4-5298-1CCB-0BD4D6D4D5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70024" y="2565674"/>
            <a:ext cx="5181600" cy="212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never lost when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full-depth 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consistently blocked threats and chose winning moves.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would force a draw if a win was not an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5" b="1799"/>
          <a:stretch/>
        </p:blipFill>
        <p:spPr>
          <a:xfrm>
            <a:off x="5139411" y="378711"/>
            <a:ext cx="4995189" cy="5781457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08E8736-EF1D-4A56-95BC-3A0B2759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9682866" y="0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65D9-77DB-5011-2B9A-1EA4DDF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F6A4-1ECE-C4EB-3AD0-20344C4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6485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302D6-EEA6-73F3-82CD-76DB028A5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0045" y="231928"/>
            <a:ext cx="7043737" cy="673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Performance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CCAD-BA2E-F69B-918E-86847027E7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7766" y="843339"/>
            <a:ext cx="7246937" cy="49974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Alpha-Beta Pruning Impact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Up to 75% fewer nodes, much faster response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Heuristic Evaluation 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44EF-D3BE-5453-32F2-B8C2200D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51249"/>
              </p:ext>
            </p:extLst>
          </p:nvPr>
        </p:nvGraphicFramePr>
        <p:xfrm>
          <a:off x="2287729" y="1438928"/>
          <a:ext cx="7246974" cy="17494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5658">
                  <a:extLst>
                    <a:ext uri="{9D8B030D-6E8A-4147-A177-3AD203B41FA5}">
                      <a16:colId xmlns:a16="http://schemas.microsoft.com/office/drawing/2014/main" val="379790201"/>
                    </a:ext>
                  </a:extLst>
                </a:gridCol>
                <a:gridCol w="2415658">
                  <a:extLst>
                    <a:ext uri="{9D8B030D-6E8A-4147-A177-3AD203B41FA5}">
                      <a16:colId xmlns:a16="http://schemas.microsoft.com/office/drawing/2014/main" val="404077441"/>
                    </a:ext>
                  </a:extLst>
                </a:gridCol>
                <a:gridCol w="2415658">
                  <a:extLst>
                    <a:ext uri="{9D8B030D-6E8A-4147-A177-3AD203B41FA5}">
                      <a16:colId xmlns:a16="http://schemas.microsoft.com/office/drawing/2014/main" val="139159997"/>
                    </a:ext>
                  </a:extLst>
                </a:gridCol>
              </a:tblGrid>
              <a:tr h="5831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Avg. Nodes Evaluated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per Move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3335"/>
                  </a:ext>
                </a:extLst>
              </a:tr>
              <a:tr h="583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Minimax (no pruning)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~5350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65–90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459394"/>
                  </a:ext>
                </a:extLst>
              </a:tr>
              <a:tr h="583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Minimax + Pruning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~1180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15–25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636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FA2CB-002E-C536-6E56-502EBCF6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91161"/>
              </p:ext>
            </p:extLst>
          </p:nvPr>
        </p:nvGraphicFramePr>
        <p:xfrm>
          <a:off x="2520140" y="4573252"/>
          <a:ext cx="714587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2383708815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756180033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6131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Depth Limit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 Rate vs Random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Full 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Always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Strong, may miss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Defensive, blocks 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5826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D2BAED94-BC10-419B-B62D-042D66FF4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0" y="4782550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883C760-E2DB-4DCA-91AE-EB5F62CD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9702101" y="-5179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1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E91A-9F7B-4EF3-790A-9BD677FC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4BEEB-A8BA-AD3D-ACE4-1820A67A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520292"/>
            <a:ext cx="5222875" cy="6842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0815BB-ABF3-14F6-F47F-6881427C53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532587" y="1621296"/>
            <a:ext cx="8085137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AI,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full-depth 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proved unbeatable.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consistently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blocked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took winning moves.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would force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when a win was not possible.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made the AI's response time much faster.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Heuristic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system allowed for strong play even in situations with limited search.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modular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made the project easy to test and update.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D9C4BF6-85D6-40CC-AA20-E18028258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9450283" y="0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8FE2-811F-3431-F250-202A6B87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0EC69-52FF-E5F8-9CD8-77FD8A2B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3458A-DA19-7F7E-33BB-A444079CA7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478820"/>
            <a:ext cx="7043737" cy="7810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Drawbacks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73EB3A-FF2B-FC8B-3FA9-E33FC026999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466181" y="1443512"/>
            <a:ext cx="7259637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AI doesn't learn or improve on its own.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Fixed Board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only works for a standard 3x3 grid and can't scale to larger boards.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GUI: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game is text-based, lacking a graphical interface.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Static Behavior: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AI plays perfectly every time, offering no difficulty variation without manual adjustments.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Limited Challenge: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perfect play can become predictable for experienced players.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C9B1970-C020-4E07-B590-89CF81FC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-97300" y="4782550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4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59EB-65B2-2906-002D-86B59ACD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691BF-D06D-4896-36A8-97BE9AC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8E24-00C3-B64F-69EB-5CE726825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0063" y="583216"/>
            <a:ext cx="7043737" cy="708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Future Plan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4C0F71-8ED3-2774-A367-9D4CAD0E1E2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648932" y="1358997"/>
            <a:ext cx="7418388" cy="445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 a GUI: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frameworks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Pygame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create a visual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interface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for click-based gameplay and highlighting of moves.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 Learning &amp; Adaptation: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Implement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Q-learning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Reinforcement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enable the AI to learn from its past games and improve its strategy over time.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Support Larger Boards: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Extend the game to support larger grids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4x4 or 5x5 </a:t>
            </a:r>
            <a:r>
              <a:rPr lang="en-US" altLang="en-US" sz="1600" dirty="0">
                <a:solidFill>
                  <a:schemeClr val="bg1"/>
                </a:solidFill>
              </a:rPr>
              <a:t>to </a:t>
            </a:r>
            <a:r>
              <a:rPr lang="en-US" altLang="en-US" sz="1600" b="1" dirty="0">
                <a:solidFill>
                  <a:schemeClr val="bg1"/>
                </a:solidFill>
              </a:rPr>
              <a:t>Optimize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algorithm using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Iterative Deepening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Monte Carlo Tree Search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Performance Profiling: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cProfile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analyze the code, find bottlenecks, and optimize the AI's performance.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B312FB9-30D6-4AFF-BD95-4B8F2B5A4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9596050" y="51636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0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B3939-B20C-3CD3-618A-517FCD1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B96A-2C91-911F-C00B-1BDBB1A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8850" y="336550"/>
            <a:ext cx="6583363" cy="1531938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9382" y="1570153"/>
            <a:ext cx="6743700" cy="443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goal is to develop and optimal Tic-Tac-Toe AI.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It makes optimal moves using the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Minimax algorithm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800" kern="100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Efficiency is achieved through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Alpha-Beta Pruning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800" kern="100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A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heuristic evaluation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system allows for fast, limited-depth play.</a:t>
            </a: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The AI's primary directive is to always win or draw, ensuring it's never defeated.</a:t>
            </a:r>
            <a:endParaRPr lang="en-US" sz="1800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135B95E-523E-47E7-8B35-2CF5E268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-167793" y="4963140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id of white squares">
            <a:extLst>
              <a:ext uri="{FF2B5EF4-FFF2-40B4-BE49-F238E27FC236}">
                <a16:creationId xmlns:a16="http://schemas.microsoft.com/office/drawing/2014/main" id="{59207C94-2634-4868-895E-25AA8FD5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310" y="1761541"/>
            <a:ext cx="3334917" cy="3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18C4-5027-5119-AEBD-2B3CB1DB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844E-D698-CE47-BF81-C85EDD6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0112" y="344426"/>
            <a:ext cx="6583363" cy="1531938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Significance of</a:t>
            </a:r>
            <a:r>
              <a:rPr lang="en-US" b="1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Tic-Tac-Toe</a:t>
            </a:r>
            <a:br>
              <a:rPr lang="en-US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2809B4-0883-913F-6D91-1D3AF4D711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443749" y="1654054"/>
            <a:ext cx="8356600" cy="334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Simple yet Strategic: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rules are simple, but the game involves complex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Ideal for AI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has a small number of possible states and clear outcomes.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Turn-Based: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structure is perfect for algorithms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Alpha-Beta Pruning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Easy to Measure: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Performance is clearly defined as a win, loss, or draw.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F56804-D505-4A27-BCFB-50841EF6E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8428610" y="3851175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CD3C-17A2-FA06-6CAD-B3E6549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0DFC-6430-EEAA-8794-C0CBB4E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88933" y="2618078"/>
            <a:ext cx="7366000" cy="8064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4E552F-5075-44C0-A83C-32B19C98F7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405108"/>
                  </p:ext>
                </p:extLst>
              </p:nvPr>
            </p:nvGraphicFramePr>
            <p:xfrm>
              <a:off x="815995" y="256386"/>
              <a:ext cx="3048000" cy="1714500"/>
            </p:xfrm>
            <a:graphic>
              <a:graphicData uri="http://schemas.microsoft.com/office/powerpoint/2016/slidezoom">
                <pslz:sldZm>
                  <pslz:sldZmObj sldId="282" cId="685681062">
                    <pslz:zmPr id="{7D1E9BC3-0BB3-4C4C-9F28-2A391CBF908B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4E552F-5075-44C0-A83C-32B19C98F7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995" y="25638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9CC4BD39-5DC4-409B-98AC-371EBABAF33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45898"/>
                  </p:ext>
                </p:extLst>
              </p:nvPr>
            </p:nvGraphicFramePr>
            <p:xfrm>
              <a:off x="8124449" y="196958"/>
              <a:ext cx="3048000" cy="1714500"/>
            </p:xfrm>
            <a:graphic>
              <a:graphicData uri="http://schemas.microsoft.com/office/powerpoint/2016/slidezoom">
                <pslz:sldZm>
                  <pslz:sldZmObj sldId="314" cId="1131718056">
                    <pslz:zmPr id="{A06CBBDC-50E5-4FF6-8FEA-CEAE32FF3B46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CC4BD39-5DC4-409B-98AC-371EBABAF3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4449" y="19695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7AB38B9E-3F0A-4E0D-983E-91DBC59175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2279887"/>
                  </p:ext>
                </p:extLst>
              </p:nvPr>
            </p:nvGraphicFramePr>
            <p:xfrm>
              <a:off x="788817" y="4641850"/>
              <a:ext cx="3048000" cy="1714500"/>
            </p:xfrm>
            <a:graphic>
              <a:graphicData uri="http://schemas.microsoft.com/office/powerpoint/2016/slidezoom">
                <pslz:sldZm>
                  <pslz:sldZmObj sldId="329" cId="1695707727">
                    <pslz:zmPr id="{4BE124BD-B9C7-43CB-A446-BC8DF6CC7B1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AB38B9E-3F0A-4E0D-983E-91DBC59175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8817" y="46418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A1CA4F0-9760-47E1-A01C-1E938EF8A9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5375602"/>
                  </p:ext>
                </p:extLst>
              </p:nvPr>
            </p:nvGraphicFramePr>
            <p:xfrm>
              <a:off x="8218523" y="4599838"/>
              <a:ext cx="3048000" cy="1714500"/>
            </p:xfrm>
            <a:graphic>
              <a:graphicData uri="http://schemas.microsoft.com/office/powerpoint/2016/slidezoom">
                <pslz:sldZm>
                  <pslz:sldZmObj sldId="330" cId="1921095318">
                    <pslz:zmPr id="{0EB8F382-8733-426D-8A2A-8114B65FE17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DA1CA4F0-9760-47E1-A01C-1E938EF8A9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8523" y="4599838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A1494A-BEEC-4F69-976E-0A46BF770162}"/>
                  </a:ext>
                </a:extLst>
              </p14:cNvPr>
              <p14:cNvContentPartPr/>
              <p14:nvPr/>
            </p14:nvContentPartPr>
            <p14:xfrm>
              <a:off x="13037154" y="269103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A1494A-BEEC-4F69-976E-0A46BF7701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3514" y="258303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1899F1-4674-45B1-832A-7DAC4215DB09}"/>
                  </a:ext>
                </a:extLst>
              </p14:cNvPr>
              <p14:cNvContentPartPr/>
              <p14:nvPr/>
            </p14:nvContentPartPr>
            <p14:xfrm>
              <a:off x="4501914" y="1397198"/>
              <a:ext cx="155880" cy="4700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899F1-4674-45B1-832A-7DAC4215DB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8274" y="1289198"/>
                <a:ext cx="263520" cy="49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2E800C5-5793-4A1D-BB03-C31A78FCAD4F}"/>
                  </a:ext>
                </a:extLst>
              </p14:cNvPr>
              <p14:cNvContentPartPr/>
              <p14:nvPr/>
            </p14:nvContentPartPr>
            <p14:xfrm>
              <a:off x="4437474" y="1670438"/>
              <a:ext cx="88560" cy="3975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2E800C5-5793-4A1D-BB03-C31A78FCAD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3834" y="1562798"/>
                <a:ext cx="196200" cy="41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8BDEE7-2338-4E06-A3FA-A51E051C766B}"/>
                  </a:ext>
                </a:extLst>
              </p14:cNvPr>
              <p14:cNvContentPartPr/>
              <p14:nvPr/>
            </p14:nvContentPartPr>
            <p14:xfrm>
              <a:off x="4565994" y="168123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8BDEE7-2338-4E06-A3FA-A51E051C76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1994" y="157323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CB54706-3497-45C0-A8F9-FC9D9CE1FEAF}"/>
                  </a:ext>
                </a:extLst>
              </p14:cNvPr>
              <p14:cNvContentPartPr/>
              <p14:nvPr/>
            </p14:nvContentPartPr>
            <p14:xfrm>
              <a:off x="4120674" y="477758"/>
              <a:ext cx="360" cy="5959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CB54706-3497-45C0-A8F9-FC9D9CE1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8034" y="415118"/>
                <a:ext cx="126000" cy="60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8777D0-5586-4D16-B336-61CBA8AC9CCD}"/>
                  </a:ext>
                </a:extLst>
              </p14:cNvPr>
              <p14:cNvContentPartPr/>
              <p14:nvPr/>
            </p14:nvContentPartPr>
            <p14:xfrm>
              <a:off x="7715994" y="384518"/>
              <a:ext cx="114120" cy="579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8777D0-5586-4D16-B336-61CBA8AC9C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52994" y="321518"/>
                <a:ext cx="239760" cy="59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889418-91EF-4F6D-BFD9-B2FE321664BA}"/>
                  </a:ext>
                </a:extLst>
              </p14:cNvPr>
              <p14:cNvContentPartPr/>
              <p14:nvPr/>
            </p14:nvContentPartPr>
            <p14:xfrm>
              <a:off x="1476834" y="2130518"/>
              <a:ext cx="908352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889418-91EF-4F6D-BFD9-B2FE321664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13834" y="2067518"/>
                <a:ext cx="9209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582F23-F933-4E5A-9CAC-2D754DE4DBE5}"/>
                  </a:ext>
                </a:extLst>
              </p14:cNvPr>
              <p14:cNvContentPartPr/>
              <p14:nvPr/>
            </p14:nvContentPartPr>
            <p14:xfrm>
              <a:off x="1502394" y="4163438"/>
              <a:ext cx="863424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582F23-F933-4E5A-9CAC-2D754DE4DBE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39754" y="4100438"/>
                <a:ext cx="875988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C81F0-3578-4205-99A7-495C52A1E682}"/>
              </a:ext>
            </a:extLst>
          </p:cNvPr>
          <p:cNvGrpSpPr/>
          <p:nvPr/>
        </p:nvGrpSpPr>
        <p:grpSpPr>
          <a:xfrm>
            <a:off x="5181954" y="559838"/>
            <a:ext cx="1097640" cy="1247760"/>
            <a:chOff x="5181954" y="559838"/>
            <a:chExt cx="1097640" cy="12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AC4D82-1F73-40D8-9271-1211F15D7295}"/>
                    </a:ext>
                  </a:extLst>
                </p14:cNvPr>
                <p14:cNvContentPartPr/>
                <p14:nvPr/>
              </p14:nvContentPartPr>
              <p14:xfrm>
                <a:off x="5181954" y="559838"/>
                <a:ext cx="1066680" cy="1247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AC4D82-1F73-40D8-9271-1211F15D72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19314" y="497198"/>
                  <a:ext cx="1192320" cy="13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C9DB82-E5B9-4448-99ED-CA9AFE87F5CA}"/>
                    </a:ext>
                  </a:extLst>
                </p14:cNvPr>
                <p14:cNvContentPartPr/>
                <p14:nvPr/>
              </p14:nvContentPartPr>
              <p14:xfrm>
                <a:off x="5281674" y="617078"/>
                <a:ext cx="997920" cy="115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C9DB82-E5B9-4448-99ED-CA9AFE87F5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18674" y="554078"/>
                  <a:ext cx="1123560" cy="12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8D7D68-E1D2-438C-9765-233ADEA6C7B1}"/>
                  </a:ext>
                </a:extLst>
              </p14:cNvPr>
              <p14:cNvContentPartPr/>
              <p14:nvPr/>
            </p14:nvContentPartPr>
            <p14:xfrm>
              <a:off x="1774914" y="2651798"/>
              <a:ext cx="868680" cy="1051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8D7D68-E1D2-438C-9765-233ADEA6C7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711914" y="2589158"/>
                <a:ext cx="99432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157648D-CB38-4CF6-80AF-A019511920C1}"/>
                  </a:ext>
                </a:extLst>
              </p14:cNvPr>
              <p14:cNvContentPartPr/>
              <p14:nvPr/>
            </p14:nvContentPartPr>
            <p14:xfrm>
              <a:off x="8574594" y="2502038"/>
              <a:ext cx="915120" cy="1271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157648D-CB38-4CF6-80AF-A019511920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11594" y="2439398"/>
                <a:ext cx="1040760" cy="139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C1E428C-7906-480E-88CE-D1453FAAC445}"/>
              </a:ext>
            </a:extLst>
          </p:cNvPr>
          <p:cNvGrpSpPr/>
          <p:nvPr/>
        </p:nvGrpSpPr>
        <p:grpSpPr>
          <a:xfrm>
            <a:off x="5455554" y="4629638"/>
            <a:ext cx="784080" cy="1441440"/>
            <a:chOff x="5455554" y="4629638"/>
            <a:chExt cx="784080" cy="14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F7C086-91E8-4519-B2C0-F8F081A50BE2}"/>
                    </a:ext>
                  </a:extLst>
                </p14:cNvPr>
                <p14:cNvContentPartPr/>
                <p14:nvPr/>
              </p14:nvContentPartPr>
              <p14:xfrm>
                <a:off x="5455554" y="4655558"/>
                <a:ext cx="695880" cy="109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F7C086-91E8-4519-B2C0-F8F081A50B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92554" y="4592558"/>
                  <a:ext cx="821520" cy="12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77CE02-2855-46D6-AEE2-98960BC4488A}"/>
                    </a:ext>
                  </a:extLst>
                </p14:cNvPr>
                <p14:cNvContentPartPr/>
                <p14:nvPr/>
              </p14:nvContentPartPr>
              <p14:xfrm>
                <a:off x="5501994" y="4629638"/>
                <a:ext cx="737640" cy="144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77CE02-2855-46D6-AEE2-98960BC448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38994" y="4566998"/>
                  <a:ext cx="863280" cy="156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3C584-E66C-560A-B21A-1F5CDB2F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517C2-48BF-778B-945D-0E92517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2962" y="404019"/>
            <a:ext cx="7966075" cy="741362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9FCBE6-EC29-A9F3-BCD3-43EAD9C9A96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704975" y="1062351"/>
            <a:ext cx="8509000" cy="504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is a recursive algorithm for two-player games.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AI is the 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maximizer</a:t>
            </a:r>
            <a:r>
              <a:rPr lang="en-US" altLang="en-US" sz="1800" dirty="0">
                <a:solidFill>
                  <a:schemeClr val="bg1"/>
                </a:solidFill>
              </a:rPr>
              <a:t>-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aims for the highest score.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human is the 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minimizer</a:t>
            </a:r>
            <a:r>
              <a:rPr lang="en-US" altLang="en-US" sz="1800" dirty="0">
                <a:solidFill>
                  <a:schemeClr val="bg1"/>
                </a:solidFill>
              </a:rPr>
              <a:t>-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try to get the lowest score for the AI.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scores are: </a:t>
            </a:r>
            <a:b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 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+1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for an AI win</a:t>
            </a:r>
            <a:b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  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-1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for a human win</a:t>
            </a:r>
            <a:b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</a:t>
            </a:r>
            <a:r>
              <a:rPr kumimoji="0" lang="en-US" altLang="en-US" sz="240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 0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for a draw.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AI selects the move that guarantees its best possible outcome- OPTIMAL PLAY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2E21A5F-666A-4B00-ABD0-D09C86D82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9121629" y="318703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24CE-DF36-2075-8BA2-93762E90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25B69-C29A-EAA5-CBD5-F33E4D5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0275" y="450851"/>
            <a:ext cx="7512050" cy="676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0085F5-36F5-8EF1-2655-372AF60454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619250" y="1787444"/>
            <a:ext cx="8181975" cy="34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This algorithm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enhances Minimax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by removing unnecessary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uses two values: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Alpha (α)</a:t>
            </a:r>
            <a:r>
              <a:rPr lang="en-US" altLang="en-US" sz="1600" dirty="0">
                <a:solidFill>
                  <a:srgbClr val="FF0000"/>
                </a:solidFill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 best score for the AI (the maximizer), and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2.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Beta (β)</a:t>
            </a:r>
            <a:r>
              <a:rPr lang="en-US" altLang="en-US" sz="1600" dirty="0">
                <a:solidFill>
                  <a:schemeClr val="bg1"/>
                </a:solidFill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 best score for the human player (the minimizer).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α≥β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the algorithm stops exploring that branch of the game tree. This is called "pruning."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Why it's important: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avoids looking at moves that won't change the final decision, making the AI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faster-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can prune up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75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% of the nodes</a:t>
            </a:r>
            <a:r>
              <a:rPr lang="en-US" altLang="en-US" sz="1600" dirty="0">
                <a:solidFill>
                  <a:schemeClr val="bg1"/>
                </a:solidFill>
              </a:rPr>
              <a:t> -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reducing the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takes to select a move.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5CA977-8A85-48AD-9A9A-759ED99B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8322732" y="-46425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E1DA16-BCD7-4EE7-87B1-5691A95B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9801225" y="2029025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6C76-655A-C059-53E5-402DB4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F10F5-B205-130D-006F-E0294C3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1871F-42B4-75E3-7005-CD388C01A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10304" y="390525"/>
            <a:ext cx="8005762" cy="80803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EBA83A-65CD-09A2-0FB3-3D337E7D870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602556" y="1162198"/>
            <a:ext cx="8005763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This function is used when a full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isn't feasible.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assigns a score to unfinished boards based on potential outcomes.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Scoring Examples: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+10: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 strong position, like two of the AI's marks in a row.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-8: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 threat from the opponent, like two of their marks in a row.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can still play strategically with limited search depth.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enables the AI to block threats and create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scoring can be adjusted to create different difficulty levels.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BDE47E1-5E9C-4AA4-8664-BB01D0AC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9148625" y="3033028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276CFEA-A23B-493D-A654-B9FB18CE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-901875" y="5108478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B6DE24-F841-4E65-8FD3-2DD2AF68CFFF}"/>
              </a:ext>
            </a:extLst>
          </p:cNvPr>
          <p:cNvGraphicFramePr>
            <a:graphicFrameLocks noGrp="1"/>
          </p:cNvGraphicFramePr>
          <p:nvPr/>
        </p:nvGraphicFramePr>
        <p:xfrm>
          <a:off x="1617044" y="2781701"/>
          <a:ext cx="4552750" cy="1395663"/>
        </p:xfrm>
        <a:graphic>
          <a:graphicData uri="http://schemas.openxmlformats.org/drawingml/2006/table">
            <a:tbl>
              <a:tblPr/>
              <a:tblGrid>
                <a:gridCol w="4552750">
                  <a:extLst>
                    <a:ext uri="{9D8B030D-6E8A-4147-A177-3AD203B41FA5}">
                      <a16:colId xmlns:a16="http://schemas.microsoft.com/office/drawing/2014/main" val="72697647"/>
                    </a:ext>
                  </a:extLst>
                </a:gridCol>
              </a:tblGrid>
              <a:tr h="13956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63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B99C-5EF2-7BE7-7B45-FD741B7D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B288-509D-6617-4104-DAA55F42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1A1B-2F97-0D38-1882-10C20F9B9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9325" y="476250"/>
            <a:ext cx="7539038" cy="6540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Implementation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082251-77CF-47C0-6524-5506D8AC47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865820" y="1401626"/>
            <a:ext cx="7399338" cy="445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Language: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Python.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Structure: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odular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clarity.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main.py: Manages the game loop and user input.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game.py: Renders the board and validates moves.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ai.py: Contains the AI logic.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Board: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Represented by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1D 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of 9 elements.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Gameplay: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handles displaying the board, taking player input, calling the AI, and checking for a winner after each turn.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Input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validates all user moves to prevent errors and ensure legal play.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D66599-329B-4F6A-B3E1-95E9F607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-388131" y="2391275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52CB422-4F7F-4EE5-8724-854EF4C6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9158739" y="92575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- Wikiversity">
            <a:extLst>
              <a:ext uri="{FF2B5EF4-FFF2-40B4-BE49-F238E27FC236}">
                <a16:creationId xmlns:a16="http://schemas.microsoft.com/office/drawing/2014/main" id="{FF584D57-62D9-476F-9116-AE0E9304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42" y="1256580"/>
            <a:ext cx="785165" cy="7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0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1E65-DCE9-8C58-746E-BE8714B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D5F61-AFCF-FDCD-F07A-0F79F701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1150"/>
            <a:ext cx="10933113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OUTPUT OF TIC TAC TOE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4" y="127099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31" y="126539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79" y="126539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71af3243-3dd4-4a8d-8c0d-dd76da1f02a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230e9df3-be65-4c73-a93b-d1236ebd677e"/>
    <ds:schemaRef ds:uri="16c05727-aa75-4e4a-9b5f-8a80a1165891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Words>1106</Words>
  <Application>Microsoft Office PowerPoint</Application>
  <PresentationFormat>Widescreen</PresentationFormat>
  <Paragraphs>132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Century Gothic</vt:lpstr>
      <vt:lpstr>Symbol</vt:lpstr>
      <vt:lpstr>Office Theme</vt:lpstr>
      <vt:lpstr>Tic-Tac-Toe AI Using Minimax Algorithm and Alpha-Beta Pruning for Optimal Decision-Making </vt:lpstr>
      <vt:lpstr>Introduction </vt:lpstr>
      <vt:lpstr>Significance of Tic-Tac-Toe </vt:lpstr>
      <vt:lpstr>Methodology</vt:lpstr>
      <vt:lpstr>Role of Minimax Algorithm</vt:lpstr>
      <vt:lpstr>Role of Alpha-Beta Pruning</vt:lpstr>
      <vt:lpstr>Role of Heuristic Evaluation</vt:lpstr>
      <vt:lpstr>Implementation Overview</vt:lpstr>
      <vt:lpstr>OUTPUT OF TIC TAC TOE</vt:lpstr>
      <vt:lpstr>Outcomes</vt:lpstr>
      <vt:lpstr>Performance </vt:lpstr>
      <vt:lpstr>Conclusion</vt:lpstr>
      <vt:lpstr>Drawbacks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AI Using Minimax Algorithm and Alpha-Beta Pruning for Optimal Decision-Making</dc:title>
  <dc:subject/>
  <dc:creator>Redwan</dc:creator>
  <cp:lastModifiedBy>User</cp:lastModifiedBy>
  <cp:revision>62</cp:revision>
  <dcterms:created xsi:type="dcterms:W3CDTF">2025-02-24T17:42:11Z</dcterms:created>
  <dcterms:modified xsi:type="dcterms:W3CDTF">2025-08-19T04:37:22Z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