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7" r:id="rId2"/>
    <p:sldId id="275" r:id="rId3"/>
    <p:sldId id="256" r:id="rId4"/>
    <p:sldId id="258" r:id="rId5"/>
    <p:sldId id="273" r:id="rId6"/>
    <p:sldId id="259" r:id="rId7"/>
    <p:sldId id="279" r:id="rId8"/>
    <p:sldId id="286" r:id="rId9"/>
    <p:sldId id="280" r:id="rId10"/>
    <p:sldId id="27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2A92"/>
    <a:srgbClr val="3E247E"/>
    <a:srgbClr val="A087DD"/>
    <a:srgbClr val="7EB7F6"/>
    <a:srgbClr val="201341"/>
    <a:srgbClr val="002570"/>
    <a:srgbClr val="C9E1FB"/>
    <a:srgbClr val="F0F7FE"/>
    <a:srgbClr val="6740C8"/>
    <a:srgbClr val="2E1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>
        <p:scale>
          <a:sx n="66" d="100"/>
          <a:sy n="66" d="100"/>
        </p:scale>
        <p:origin x="5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84121-E055-48F0-BA19-7FD715B05C09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9A119-0A48-4639-829E-346F2B59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16DF-8748-4D9C-B9A1-EB6199C7C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289BD-8063-476D-9F86-D651B02DB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231D3-2C57-40BE-BF61-B340239C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5F2C-74DD-41EC-B985-53C3EECC940E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788CF-28ED-435D-B016-71DF3B55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Group-1; Miwan Sariana Saqib, Md. Mubtasim Fuad, Redwan Hossain, MD Naimul Hasan Munna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07730-5C7C-4DF4-B0C1-1D56DAD3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858C-B494-42E7-A752-0A180E41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86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6189-65E9-4716-9357-36D9DAF3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6D986-57C2-42C8-AF9D-2BB936DA6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D607-491F-475C-BDAC-B3BAB24D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B371-FD6A-4C1B-946E-E87C29E184B5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57681-E4AE-4ABD-A5AE-5133FAFB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Group-1; Miwan Sariana Saqib, Md. Mubtasim Fuad, Redwan Hossain, MD Naimul Hasan Munna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929E8-D088-4909-8806-1E7A851C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858C-B494-42E7-A752-0A180E41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54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9C1E6-E4CC-48E5-8682-7A282D0CC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2ACD0-E7C3-446D-8B38-DA28C260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F0F0A-A530-4050-BAF5-68F2CEC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E3D8-16D9-43A6-AF3F-D3DA5A5572A3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0AA6C-0C05-45D7-987C-EBCC5096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Group-1; Miwan Sariana Saqib, Md. Mubtasim Fuad, Redwan Hossain, MD Naimul Hasan Munna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0B934-DB73-4023-B17E-B5A93301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858C-B494-42E7-A752-0A180E41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49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6D0B-74C2-4595-95F5-09F0C995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A5A24-A042-4AFF-B210-A691B172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8371-90F7-4DD0-BA4A-E0112D29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1F22-9FD0-4D48-99D6-ED3FE7F6AC2A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4A9CB-1C5F-40C4-B2FB-8663C878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Group-1; Miwan Sariana Saqib, Md. Mubtasim Fuad, Redwan Hossain, MD Naimul Hasan Munna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C283-2874-4DDE-A183-817691F1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858C-B494-42E7-A752-0A180E41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76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5BB5-42CA-45C6-93F6-F6683CDD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EA62A-1573-4A61-8B70-2CC266A18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84E5A-68C2-434A-95DA-39D9622B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DB1C-0FE8-415B-B137-2E4702B0F31F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247DE-7CE7-4DF5-9DD4-049BAB07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Group-1; Miwan Sariana Saqib, Md. Mubtasim Fuad, Redwan Hossain, MD Naimul Hasan Munna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6B112-C69E-4E95-A7E6-0AAD8637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858C-B494-42E7-A752-0A180E41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9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CDBD-E954-402D-8E9A-622E4694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A8AB-26BA-443D-BCE5-0C023E980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FD7CE-BA9D-49AC-9660-3DA80348E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1BCEA-597A-479D-B96A-4CC759DA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0158-EB09-4830-A26A-C20D99D7C53B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B47FC-EB7B-4C3C-82FA-3EDDCC5E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Group-1; Miwan Sariana Saqib, Md. Mubtasim Fuad, Redwan Hossain, MD Naimul Hasan Munna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BF025-203F-4A7B-9AE1-A84D7CAE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858C-B494-42E7-A752-0A180E41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9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74E7-404B-4E88-9B1D-4BB8DD3A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EEBC9-3F4E-4F5B-AB6B-6A1E3ADAE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03DE1-533B-499A-B44B-4E03082A4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6A916-DBA4-433A-AA29-2BF772C6E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7FB37-B57E-40F4-985A-97F277E43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38794-57EE-4381-861F-887C686D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61AA-CA6C-4879-9339-0AEC352E828C}" type="datetime1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6460D-25A2-4601-8A65-11D3075B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Group-1; Miwan Sariana Saqib, Md. Mubtasim Fuad, Redwan Hossain, MD Naimul Hasan Munna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F8033-60F2-49B3-9620-FEDA9681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858C-B494-42E7-A752-0A180E41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37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EB27-6AF6-4FFB-B4A3-299D6651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36BB7-4446-4B31-8222-315CD46B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BB3D-2EBC-41A1-AC8D-A128EEAD03AE}" type="datetime1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D2F9A-B3B6-41E1-BCF6-C5D5E414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Group-1; Miwan Sariana Saqib, Md. Mubtasim Fuad, Redwan Hossain, MD Naimul Hasan Munna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EC979-0AB4-474F-99DD-48B8A85A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858C-B494-42E7-A752-0A180E41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6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2675B-A84C-41B4-B93B-05B63614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8E2B-7820-463F-992F-79EAE130870A}" type="datetime1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5CEC1-24D9-484D-97DD-35F22C5F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Group-1; Miwan Sariana Saqib, Md. Mubtasim Fuad, Redwan Hossain, MD Naimul Hasan Munna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9C3BB-C784-40A5-89F4-943F1C96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858C-B494-42E7-A752-0A180E41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96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5B38-D424-4A2B-BC5A-37932779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669E7-6BB6-4A31-ADCE-9F4D80A6C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E4590-EF14-44A6-B90D-D81C960B9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C0DC3-5DF0-4587-889E-94B92CC1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7762-4DED-4916-8839-831B98B90B5A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2DF9-5A5F-476F-9950-3362D78B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Group-1; Miwan Sariana Saqib, Md. Mubtasim Fuad, Redwan Hossain, MD Naimul Hasan Munna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FEAA0-B993-4384-96A0-D7B688A5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858C-B494-42E7-A752-0A180E41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35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0630-DF66-4ED8-929C-09AC868E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9056B-2C02-4258-92C4-58F95D10F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28F26-CB31-4686-BF15-0279BCC9D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13103-2EF9-4265-95CE-6BA5AF3E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7144-2FAF-49D6-A065-CFACED4D4FF4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C7E7B-5C5D-41B1-B227-62058A41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Group-1; Miwan Sariana Saqib, Md. Mubtasim Fuad, Redwan Hossain, MD Naimul Hasan Munna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F475D-7B40-4D43-8027-9B45B720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858C-B494-42E7-A752-0A180E41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31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A71C9-809B-4EC4-8D92-56252EB5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EFBE9-0FA2-463D-9727-DD1560BD0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1A138-9A5E-478C-8893-1685A408F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B70D7-C542-445E-B4A5-015C259C213E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4208E-2763-4F77-8115-3D10ABBD9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Group-1; Miwan Sariana Saqib, Md. Mubtasim Fuad, Redwan Hossain, MD Naimul Hasan Munna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CB7B4-2576-430A-8758-8E38C8ADE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6858C-B494-42E7-A752-0A180E418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0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openxmlformats.org/officeDocument/2006/relationships/image" Target="../media/image120.png"/><Relationship Id="rId26" Type="http://schemas.openxmlformats.org/officeDocument/2006/relationships/image" Target="../media/image16.png"/><Relationship Id="rId3" Type="http://schemas.openxmlformats.org/officeDocument/2006/relationships/image" Target="../media/image3.svg"/><Relationship Id="rId21" Type="http://schemas.openxmlformats.org/officeDocument/2006/relationships/image" Target="../media/image130.png"/><Relationship Id="rId7" Type="http://schemas.openxmlformats.org/officeDocument/2006/relationships/image" Target="../media/image7.svg"/><Relationship Id="rId12" Type="http://schemas.openxmlformats.org/officeDocument/2006/relationships/image" Target="../media/image100.png"/><Relationship Id="rId17" Type="http://schemas.openxmlformats.org/officeDocument/2006/relationships/slide" Target="slide6.xml"/><Relationship Id="rId25" Type="http://schemas.openxmlformats.org/officeDocument/2006/relationships/image" Target="../media/image150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slide" Target="slide10.xml"/><Relationship Id="rId29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4.xml"/><Relationship Id="rId24" Type="http://schemas.openxmlformats.org/officeDocument/2006/relationships/image" Target="../media/image15.png"/><Relationship Id="rId5" Type="http://schemas.openxmlformats.org/officeDocument/2006/relationships/image" Target="../media/image5.svg"/><Relationship Id="rId15" Type="http://schemas.openxmlformats.org/officeDocument/2006/relationships/image" Target="../media/image110.png"/><Relationship Id="rId23" Type="http://schemas.openxmlformats.org/officeDocument/2006/relationships/image" Target="../media/image140.png"/><Relationship Id="rId28" Type="http://schemas.openxmlformats.org/officeDocument/2006/relationships/image" Target="../media/image17.png"/><Relationship Id="rId10" Type="http://schemas.openxmlformats.org/officeDocument/2006/relationships/image" Target="../media/image10.png"/><Relationship Id="rId19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slide" Target="slide5.xml"/><Relationship Id="rId22" Type="http://schemas.openxmlformats.org/officeDocument/2006/relationships/image" Target="../media/image14.png"/><Relationship Id="rId27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5.xml"/><Relationship Id="rId18" Type="http://schemas.openxmlformats.org/officeDocument/2006/relationships/image" Target="../media/image13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1.png"/><Relationship Id="rId17" Type="http://schemas.openxmlformats.org/officeDocument/2006/relationships/image" Target="../media/image120.png"/><Relationship Id="rId2" Type="http://schemas.openxmlformats.org/officeDocument/2006/relationships/image" Target="../media/image4.png"/><Relationship Id="rId16" Type="http://schemas.openxmlformats.org/officeDocument/2006/relationships/slide" Target="slide6.xml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slide" Target="slide4.xml"/><Relationship Id="rId5" Type="http://schemas.openxmlformats.org/officeDocument/2006/relationships/image" Target="../media/image7.svg"/><Relationship Id="rId15" Type="http://schemas.openxmlformats.org/officeDocument/2006/relationships/image" Target="../media/image12.png"/><Relationship Id="rId10" Type="http://schemas.openxmlformats.org/officeDocument/2006/relationships/image" Target="../media/image100.png"/><Relationship Id="rId19" Type="http://schemas.openxmlformats.org/officeDocument/2006/relationships/slide" Target="slide10.xml"/><Relationship Id="rId4" Type="http://schemas.openxmlformats.org/officeDocument/2006/relationships/image" Target="../media/image6.png"/><Relationship Id="rId1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22.png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c Tac Toe - 2 Player XO - Apps on Google Play">
            <a:extLst>
              <a:ext uri="{FF2B5EF4-FFF2-40B4-BE49-F238E27FC236}">
                <a16:creationId xmlns:a16="http://schemas.microsoft.com/office/drawing/2014/main" id="{2FC40377-7E16-4254-8B18-81DE961D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92000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AC50B1-B302-4838-A108-7161A3C7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01" y="1633622"/>
            <a:ext cx="11117179" cy="23389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 Black" panose="020B0A04020102020204" pitchFamily="34" charset="0"/>
              </a:rPr>
              <a:t>Optimizing Game Tree Search In Tic-Tac-Toe AI Using Minimax Algorithm And Alpha Beta Pruning Heuristics </a:t>
            </a:r>
            <a:endParaRPr lang="en-US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925AE7-5D02-4463-9153-54C0CC3A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Group-1; Miwan Sariana Saqib, Md. Mubtasim Fuad, Redwan Hossain, MD Naimul Hasan Munna</a:t>
            </a:r>
          </a:p>
        </p:txBody>
      </p:sp>
    </p:spTree>
    <p:extLst>
      <p:ext uri="{BB962C8B-B14F-4D97-AF65-F5344CB8AC3E}">
        <p14:creationId xmlns:p14="http://schemas.microsoft.com/office/powerpoint/2010/main" val="128851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inimize Obstacles">
            <a:extLst>
              <a:ext uri="{FF2B5EF4-FFF2-40B4-BE49-F238E27FC236}">
                <a16:creationId xmlns:a16="http://schemas.microsoft.com/office/drawing/2014/main" id="{F781FAF6-CDF6-40D9-924F-0468506B8F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58"/>
          <a:stretch/>
        </p:blipFill>
        <p:spPr bwMode="auto">
          <a:xfrm>
            <a:off x="1421731" y="0"/>
            <a:ext cx="8961521" cy="677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4667C7-3A08-4CB0-A0DF-802F8DA0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19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+mn-lt"/>
              </a:rPr>
              <a:t>Future Plans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43F250-1DEC-4B16-8024-4ACD37007357}"/>
              </a:ext>
            </a:extLst>
          </p:cNvPr>
          <p:cNvSpPr txBox="1">
            <a:spLocks/>
          </p:cNvSpPr>
          <p:nvPr/>
        </p:nvSpPr>
        <p:spPr>
          <a:xfrm>
            <a:off x="495300" y="1887537"/>
            <a:ext cx="7645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</a:pPr>
            <a:r>
              <a:rPr lang="en-US" sz="2400" dirty="0"/>
              <a:t>The Minimax algorithm has been </a:t>
            </a:r>
            <a:r>
              <a:rPr lang="en-US" sz="2400" b="1" dirty="0"/>
              <a:t>successfully implemented. 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/>
              <a:t>We will start implementing Alpha Beta pruning in the minimax algorithm by next week.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0F207-C059-4B23-9AD1-37079014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Group-1; Miwan Sariana Saqib, Md. Mubtasim Fuad, Redwan Hossain, MD Naimul Hasan Munna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6C1BF-7DB9-4E37-B54C-70641DE51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433" y="0"/>
            <a:ext cx="5339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57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016C6-FCB0-4D7A-BE91-6CB74C4BC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1780589"/>
            <a:ext cx="119532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srgbClr val="7030A0"/>
                </a:solidFill>
              </a:rPr>
              <a:t>        </a:t>
            </a:r>
          </a:p>
          <a:p>
            <a:pPr marL="0" indent="0">
              <a:buNone/>
            </a:pPr>
            <a:r>
              <a:rPr lang="en-US" sz="6000" b="1" dirty="0">
                <a:solidFill>
                  <a:srgbClr val="7030A0"/>
                </a:solidFill>
              </a:rPr>
              <a:t>		 </a:t>
            </a:r>
            <a:r>
              <a:rPr lang="en-US" sz="6000" b="1" dirty="0">
                <a:solidFill>
                  <a:srgbClr val="002060"/>
                </a:solidFill>
                <a:latin typeface="Arial Black" panose="020B0A04020102020204" pitchFamily="34" charset="0"/>
              </a:rPr>
              <a:t>Thank You ALL</a:t>
            </a:r>
          </a:p>
          <a:p>
            <a:pPr marL="0" indent="0">
              <a:buNone/>
            </a:pPr>
            <a:r>
              <a:rPr lang="en-US" sz="6000" b="1" dirty="0">
                <a:solidFill>
                  <a:srgbClr val="002060"/>
                </a:solidFill>
                <a:latin typeface="Arial Black" panose="020B0A04020102020204" pitchFamily="34" charset="0"/>
              </a:rPr>
              <a:t>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C54EC2-0CAF-47FD-AA14-E84F1C183230}"/>
              </a:ext>
            </a:extLst>
          </p:cNvPr>
          <p:cNvSpPr/>
          <p:nvPr/>
        </p:nvSpPr>
        <p:spPr>
          <a:xfrm>
            <a:off x="0" y="-152400"/>
            <a:ext cx="12192000" cy="721895"/>
          </a:xfrm>
          <a:prstGeom prst="rect">
            <a:avLst/>
          </a:prstGeom>
          <a:solidFill>
            <a:srgbClr val="7030A0"/>
          </a:solidFill>
          <a:ln>
            <a:solidFill>
              <a:srgbClr val="3E2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CDCD6-EE45-45AE-BB4B-A55079A6448B}"/>
              </a:ext>
            </a:extLst>
          </p:cNvPr>
          <p:cNvSpPr/>
          <p:nvPr/>
        </p:nvSpPr>
        <p:spPr>
          <a:xfrm>
            <a:off x="0" y="6131927"/>
            <a:ext cx="12192000" cy="721895"/>
          </a:xfrm>
          <a:prstGeom prst="rect">
            <a:avLst/>
          </a:prstGeom>
          <a:solidFill>
            <a:srgbClr val="7030A0"/>
          </a:solidFill>
          <a:ln>
            <a:solidFill>
              <a:srgbClr val="3E2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0C33E2-A381-4F5A-841B-A458D408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Group-1; Miwan Sariana Saqib, Md. Mubtasim Fuad, Redwan Hossain, MD Naimul Hasan Munna</a:t>
            </a:r>
          </a:p>
        </p:txBody>
      </p:sp>
    </p:spTree>
    <p:extLst>
      <p:ext uri="{BB962C8B-B14F-4D97-AF65-F5344CB8AC3E}">
        <p14:creationId xmlns:p14="http://schemas.microsoft.com/office/powerpoint/2010/main" val="3213052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6D890F-7A9D-4D0F-AF73-B54162F0D827}"/>
              </a:ext>
            </a:extLst>
          </p:cNvPr>
          <p:cNvGrpSpPr/>
          <p:nvPr/>
        </p:nvGrpSpPr>
        <p:grpSpPr>
          <a:xfrm>
            <a:off x="4955406" y="2207193"/>
            <a:ext cx="2281188" cy="2281187"/>
            <a:chOff x="2662989" y="838776"/>
            <a:chExt cx="2281188" cy="228118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A020770-18CC-4E33-B44B-015939FCAECA}"/>
                </a:ext>
              </a:extLst>
            </p:cNvPr>
            <p:cNvSpPr/>
            <p:nvPr/>
          </p:nvSpPr>
          <p:spPr>
            <a:xfrm>
              <a:off x="2662989" y="838776"/>
              <a:ext cx="2281188" cy="2281187"/>
            </a:xfrm>
            <a:prstGeom prst="ellipse">
              <a:avLst/>
            </a:prstGeom>
            <a:solidFill>
              <a:srgbClr val="A08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Graphic 9" descr="Baby crawling with solid fill">
              <a:extLst>
                <a:ext uri="{FF2B5EF4-FFF2-40B4-BE49-F238E27FC236}">
                  <a16:creationId xmlns:a16="http://schemas.microsoft.com/office/drawing/2014/main" id="{21F7DEFB-C13A-4268-9E43-2489FE7DB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46383" y="1522169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678EC4-890B-4158-8E00-34988643027C}"/>
              </a:ext>
            </a:extLst>
          </p:cNvPr>
          <p:cNvGrpSpPr/>
          <p:nvPr/>
        </p:nvGrpSpPr>
        <p:grpSpPr>
          <a:xfrm>
            <a:off x="4955406" y="2207193"/>
            <a:ext cx="2281188" cy="2281187"/>
            <a:chOff x="2662989" y="3868404"/>
            <a:chExt cx="2281188" cy="228118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7B73BB-0E7F-4373-9661-31D9DBAE37CD}"/>
                </a:ext>
              </a:extLst>
            </p:cNvPr>
            <p:cNvSpPr/>
            <p:nvPr/>
          </p:nvSpPr>
          <p:spPr>
            <a:xfrm>
              <a:off x="2662989" y="3868404"/>
              <a:ext cx="2281188" cy="2281187"/>
            </a:xfrm>
            <a:prstGeom prst="ellipse">
              <a:avLst/>
            </a:prstGeom>
            <a:solidFill>
              <a:srgbClr val="A08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List with solid fill">
              <a:extLst>
                <a:ext uri="{FF2B5EF4-FFF2-40B4-BE49-F238E27FC236}">
                  <a16:creationId xmlns:a16="http://schemas.microsoft.com/office/drawing/2014/main" id="{98F5CD8C-30B9-40AB-A660-B7D9EB5A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46383" y="4551797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6FBF29-0238-4FD7-BB07-6A5416AEB57B}"/>
              </a:ext>
            </a:extLst>
          </p:cNvPr>
          <p:cNvGrpSpPr/>
          <p:nvPr/>
        </p:nvGrpSpPr>
        <p:grpSpPr>
          <a:xfrm>
            <a:off x="4955406" y="2207193"/>
            <a:ext cx="2281188" cy="2281187"/>
            <a:chOff x="7454765" y="838777"/>
            <a:chExt cx="2281188" cy="228118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48A049B-66C1-4974-AAC0-20CE299F7B7F}"/>
                </a:ext>
              </a:extLst>
            </p:cNvPr>
            <p:cNvSpPr/>
            <p:nvPr/>
          </p:nvSpPr>
          <p:spPr>
            <a:xfrm>
              <a:off x="7454765" y="838777"/>
              <a:ext cx="2281188" cy="2281187"/>
            </a:xfrm>
            <a:prstGeom prst="ellipse">
              <a:avLst/>
            </a:prstGeom>
            <a:solidFill>
              <a:srgbClr val="A08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Bullseye with solid fill">
              <a:extLst>
                <a:ext uri="{FF2B5EF4-FFF2-40B4-BE49-F238E27FC236}">
                  <a16:creationId xmlns:a16="http://schemas.microsoft.com/office/drawing/2014/main" id="{304B2815-0CCE-4BB7-A913-95F62B0EB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8159" y="1522169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F536E3-8937-44F7-AF95-23C66C28C7C1}"/>
              </a:ext>
            </a:extLst>
          </p:cNvPr>
          <p:cNvGrpSpPr/>
          <p:nvPr/>
        </p:nvGrpSpPr>
        <p:grpSpPr>
          <a:xfrm>
            <a:off x="4955406" y="2207193"/>
            <a:ext cx="2281188" cy="2281187"/>
            <a:chOff x="7350492" y="3868404"/>
            <a:chExt cx="2281188" cy="22811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BB2A6C1-90FF-473B-BECC-E6C0E0E8C564}"/>
                </a:ext>
              </a:extLst>
            </p:cNvPr>
            <p:cNvSpPr/>
            <p:nvPr/>
          </p:nvSpPr>
          <p:spPr>
            <a:xfrm>
              <a:off x="7350492" y="3868404"/>
              <a:ext cx="2281188" cy="2281187"/>
            </a:xfrm>
            <a:prstGeom prst="ellipse">
              <a:avLst/>
            </a:prstGeom>
            <a:solidFill>
              <a:srgbClr val="A08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Crying face with solid fill with solid fill">
              <a:extLst>
                <a:ext uri="{FF2B5EF4-FFF2-40B4-BE49-F238E27FC236}">
                  <a16:creationId xmlns:a16="http://schemas.microsoft.com/office/drawing/2014/main" id="{90ABEAD4-E9FA-4FF7-A1D3-A7D8B6852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033886" y="4551797"/>
              <a:ext cx="914400" cy="914400"/>
            </a:xfrm>
            <a:prstGeom prst="rect">
              <a:avLst/>
            </a:prstGeom>
          </p:spPr>
        </p:pic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7" name="Slide Zoom 26">
                <a:extLst>
                  <a:ext uri="{FF2B5EF4-FFF2-40B4-BE49-F238E27FC236}">
                    <a16:creationId xmlns:a16="http://schemas.microsoft.com/office/drawing/2014/main" id="{6D2197F9-1C71-4655-B5DD-1E29CCCF20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3820387"/>
                  </p:ext>
                </p:extLst>
              </p:nvPr>
            </p:nvGraphicFramePr>
            <p:xfrm>
              <a:off x="4943618" y="2619837"/>
              <a:ext cx="2437447" cy="1371064"/>
            </p:xfrm>
            <a:graphic>
              <a:graphicData uri="http://schemas.microsoft.com/office/powerpoint/2016/slidezoom">
                <pslz:sldZm>
                  <pslz:sldZmObj sldId="258" cId="3613640186">
                    <pslz:zmPr id="{433A3ED7-0039-423F-8CA7-49B19D7059A0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37447" cy="137106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7" name="Slide Zoom 2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6D2197F9-1C71-4655-B5DD-1E29CCCF20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43618" y="2619837"/>
                <a:ext cx="2437447" cy="137106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9" name="Slide Zoom 28">
                <a:extLst>
                  <a:ext uri="{FF2B5EF4-FFF2-40B4-BE49-F238E27FC236}">
                    <a16:creationId xmlns:a16="http://schemas.microsoft.com/office/drawing/2014/main" id="{404ED604-28D6-48D1-99E3-34C7A9B663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04194"/>
                  </p:ext>
                </p:extLst>
              </p:nvPr>
            </p:nvGraphicFramePr>
            <p:xfrm>
              <a:off x="4787534" y="2532040"/>
              <a:ext cx="2749614" cy="1546658"/>
            </p:xfrm>
            <a:graphic>
              <a:graphicData uri="http://schemas.microsoft.com/office/powerpoint/2016/slidezoom">
                <pslz:sldZm>
                  <pslz:sldZmObj sldId="273" cId="1218875093">
                    <pslz:zmPr id="{E1CBFF06-113E-4470-9E9D-64F25290D9CE}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49614" cy="154665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9" name="Slide Zoom 28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404ED604-28D6-48D1-99E3-34C7A9B663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87534" y="2532040"/>
                <a:ext cx="2749614" cy="154665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1" name="Slide Zoom 30">
                <a:extLst>
                  <a:ext uri="{FF2B5EF4-FFF2-40B4-BE49-F238E27FC236}">
                    <a16:creationId xmlns:a16="http://schemas.microsoft.com/office/drawing/2014/main" id="{B9EC4964-2303-483B-BEA1-7D0B3AB811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26547"/>
                  </p:ext>
                </p:extLst>
              </p:nvPr>
            </p:nvGraphicFramePr>
            <p:xfrm>
              <a:off x="4943618" y="2619837"/>
              <a:ext cx="2437447" cy="1371064"/>
            </p:xfrm>
            <a:graphic>
              <a:graphicData uri="http://schemas.microsoft.com/office/powerpoint/2016/slidezoom">
                <pslz:sldZm>
                  <pslz:sldZmObj sldId="259" cId="859336114">
                    <pslz:zmPr id="{EDF5B83D-3AC8-434D-A079-47EAA0F5EEB5}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37447" cy="137106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1" name="Slide Zoom 30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B9EC4964-2303-483B-BEA1-7D0B3AB811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43618" y="2619837"/>
                <a:ext cx="2437447" cy="137106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Slide Zoom 32">
                <a:extLst>
                  <a:ext uri="{FF2B5EF4-FFF2-40B4-BE49-F238E27FC236}">
                    <a16:creationId xmlns:a16="http://schemas.microsoft.com/office/drawing/2014/main" id="{5E8844D0-6A7F-4E80-8F5F-E36F6E1B02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68498319"/>
                  </p:ext>
                </p:extLst>
              </p:nvPr>
            </p:nvGraphicFramePr>
            <p:xfrm>
              <a:off x="4853875" y="2569357"/>
              <a:ext cx="2616932" cy="1472024"/>
            </p:xfrm>
            <a:graphic>
              <a:graphicData uri="http://schemas.microsoft.com/office/powerpoint/2016/slidezoom">
                <pslz:sldZm>
                  <pslz:sldZmObj sldId="274" cId="3278557177">
                    <pslz:zmPr id="{08373A5F-8D11-40D3-AE68-E483C6CBFB3A}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6932" cy="147202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Slide Zoom 32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5E8844D0-6A7F-4E80-8F5F-E36F6E1B02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53875" y="2569357"/>
                <a:ext cx="2616932" cy="147202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20D5350B-6EE9-4D77-9B57-3CD1AF0898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5341959"/>
                  </p:ext>
                </p:extLst>
              </p:nvPr>
            </p:nvGraphicFramePr>
            <p:xfrm>
              <a:off x="4343400" y="2343150"/>
              <a:ext cx="3048000" cy="1714500"/>
            </p:xfrm>
            <a:graphic>
              <a:graphicData uri="http://schemas.microsoft.com/office/powerpoint/2016/slidezoom">
                <pslz:sldZm>
                  <pslz:sldZmObj sldId="258" cId="3613640186">
                    <pslz:zmPr id="{A6F90A54-935F-426C-8816-682F73C9B7B7}" returnToParent="0" transitionDur="1000">
                      <p166:blipFill xmlns:p166="http://schemas.microsoft.com/office/powerpoint/2016/6/main">
                        <a:blip r:embed="rId2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20D5350B-6EE9-4D77-9B57-3CD1AF0898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43400" y="23431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F28145B6-1E0D-443E-A725-7122C5AAB9B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25070902"/>
                  </p:ext>
                </p:extLst>
              </p:nvPr>
            </p:nvGraphicFramePr>
            <p:xfrm>
              <a:off x="4495800" y="2495550"/>
              <a:ext cx="3048000" cy="1714500"/>
            </p:xfrm>
            <a:graphic>
              <a:graphicData uri="http://schemas.microsoft.com/office/powerpoint/2016/slidezoom">
                <pslz:sldZm>
                  <pslz:sldZmObj sldId="273" cId="1218875093">
                    <pslz:zmPr id="{FE32DFBB-12AB-4210-82FD-C83089FD4AC7}" returnToParent="0" transitionDur="1000">
                      <p166:blipFill xmlns:p166="http://schemas.microsoft.com/office/powerpoint/2016/6/main">
                        <a:blip r:embed="rId2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F28145B6-1E0D-443E-A725-7122C5AAB9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95800" y="24955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Slide Zoom 27">
                <a:extLst>
                  <a:ext uri="{FF2B5EF4-FFF2-40B4-BE49-F238E27FC236}">
                    <a16:creationId xmlns:a16="http://schemas.microsoft.com/office/drawing/2014/main" id="{03C0CEB9-332C-4B6D-9CD0-FC006C569B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477247"/>
                  </p:ext>
                </p:extLst>
              </p:nvPr>
            </p:nvGraphicFramePr>
            <p:xfrm>
              <a:off x="4648200" y="2647950"/>
              <a:ext cx="3048000" cy="1714500"/>
            </p:xfrm>
            <a:graphic>
              <a:graphicData uri="http://schemas.microsoft.com/office/powerpoint/2016/slidezoom">
                <pslz:sldZm>
                  <pslz:sldZmObj sldId="259" cId="859336114">
                    <pslz:zmPr id="{708325C1-ADA4-46B0-AFCC-B0E3A3A1A459}" returnToParent="0" transitionDur="1000">
                      <p166:blipFill xmlns:p166="http://schemas.microsoft.com/office/powerpoint/2016/6/main">
                        <a:blip r:embed="rId2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Slide Zoom 27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03C0CEB9-332C-4B6D-9CD0-FC006C569B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48200" y="26479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2" name="Slide Zoom 31">
                <a:extLst>
                  <a:ext uri="{FF2B5EF4-FFF2-40B4-BE49-F238E27FC236}">
                    <a16:creationId xmlns:a16="http://schemas.microsoft.com/office/drawing/2014/main" id="{41EB118D-566D-4FBD-8B07-30477EBCFD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6899856"/>
                  </p:ext>
                </p:extLst>
              </p:nvPr>
            </p:nvGraphicFramePr>
            <p:xfrm>
              <a:off x="4800600" y="2800350"/>
              <a:ext cx="3048000" cy="1714500"/>
            </p:xfrm>
            <a:graphic>
              <a:graphicData uri="http://schemas.microsoft.com/office/powerpoint/2016/slidezoom">
                <pslz:sldZm>
                  <pslz:sldZmObj sldId="274" cId="3278557177">
                    <pslz:zmPr id="{9A34110D-6142-423B-9DC6-E19A6EBA4C06}" returnToParent="0" transitionDur="1000">
                      <p166:blipFill xmlns:p166="http://schemas.microsoft.com/office/powerpoint/2016/6/main">
                        <a:blip r:embed="rId2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2" name="Slide Zoom 31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41EB118D-566D-4FBD-8B07-30477EBCFD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00600" y="28003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25EB0A4-532F-4BAC-8A85-1BEBFE7D4F4C}"/>
              </a:ext>
            </a:extLst>
          </p:cNvPr>
          <p:cNvSpPr/>
          <p:nvPr/>
        </p:nvSpPr>
        <p:spPr>
          <a:xfrm>
            <a:off x="3596640" y="845820"/>
            <a:ext cx="4998719" cy="5166360"/>
          </a:xfrm>
          <a:prstGeom prst="ellipse">
            <a:avLst/>
          </a:prstGeom>
          <a:solidFill>
            <a:srgbClr val="2E1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Tic-Tac-Toe AI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E048C209-67B3-48FE-81C2-4643CFFEC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EAF4B3-62C3-43C0-A340-6C8820AE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Group-1; Miwan Sariana Saqib, Md. Mubtasim Fuad, Redwan Hossain, MD Naimul Hasan Munna</a:t>
            </a:r>
          </a:p>
        </p:txBody>
      </p:sp>
    </p:spTree>
    <p:extLst>
      <p:ext uri="{BB962C8B-B14F-4D97-AF65-F5344CB8AC3E}">
        <p14:creationId xmlns:p14="http://schemas.microsoft.com/office/powerpoint/2010/main" val="1233640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A020770-18CC-4E33-B44B-015939FCAECA}"/>
              </a:ext>
            </a:extLst>
          </p:cNvPr>
          <p:cNvSpPr/>
          <p:nvPr/>
        </p:nvSpPr>
        <p:spPr>
          <a:xfrm>
            <a:off x="2205789" y="443102"/>
            <a:ext cx="2281188" cy="2281187"/>
          </a:xfrm>
          <a:prstGeom prst="ellipse">
            <a:avLst/>
          </a:prstGeom>
          <a:solidFill>
            <a:srgbClr val="A087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678EC4-890B-4158-8E00-34988643027C}"/>
              </a:ext>
            </a:extLst>
          </p:cNvPr>
          <p:cNvGrpSpPr/>
          <p:nvPr/>
        </p:nvGrpSpPr>
        <p:grpSpPr>
          <a:xfrm>
            <a:off x="2102318" y="3971283"/>
            <a:ext cx="2281188" cy="2281187"/>
            <a:chOff x="2662989" y="3868404"/>
            <a:chExt cx="2281188" cy="228118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7B73BB-0E7F-4373-9661-31D9DBAE37CD}"/>
                </a:ext>
              </a:extLst>
            </p:cNvPr>
            <p:cNvSpPr/>
            <p:nvPr/>
          </p:nvSpPr>
          <p:spPr>
            <a:xfrm>
              <a:off x="2662989" y="3868404"/>
              <a:ext cx="2281188" cy="2281187"/>
            </a:xfrm>
            <a:prstGeom prst="ellipse">
              <a:avLst/>
            </a:prstGeom>
            <a:solidFill>
              <a:srgbClr val="A08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List with solid fill">
              <a:extLst>
                <a:ext uri="{FF2B5EF4-FFF2-40B4-BE49-F238E27FC236}">
                  <a16:creationId xmlns:a16="http://schemas.microsoft.com/office/drawing/2014/main" id="{98F5CD8C-30B9-40AB-A660-B7D9EB5A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46383" y="4551797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6FBF29-0238-4FD7-BB07-6A5416AEB57B}"/>
              </a:ext>
            </a:extLst>
          </p:cNvPr>
          <p:cNvGrpSpPr/>
          <p:nvPr/>
        </p:nvGrpSpPr>
        <p:grpSpPr>
          <a:xfrm>
            <a:off x="7705022" y="599440"/>
            <a:ext cx="2281188" cy="2281187"/>
            <a:chOff x="7454765" y="838777"/>
            <a:chExt cx="2281188" cy="228118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48A049B-66C1-4974-AAC0-20CE299F7B7F}"/>
                </a:ext>
              </a:extLst>
            </p:cNvPr>
            <p:cNvSpPr/>
            <p:nvPr/>
          </p:nvSpPr>
          <p:spPr>
            <a:xfrm>
              <a:off x="7454765" y="838777"/>
              <a:ext cx="2281188" cy="2281187"/>
            </a:xfrm>
            <a:prstGeom prst="ellipse">
              <a:avLst/>
            </a:prstGeom>
            <a:solidFill>
              <a:srgbClr val="A08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Bullseye with solid fill">
              <a:extLst>
                <a:ext uri="{FF2B5EF4-FFF2-40B4-BE49-F238E27FC236}">
                  <a16:creationId xmlns:a16="http://schemas.microsoft.com/office/drawing/2014/main" id="{304B2815-0CCE-4BB7-A913-95F62B0EB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8159" y="1522169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F536E3-8937-44F7-AF95-23C66C28C7C1}"/>
              </a:ext>
            </a:extLst>
          </p:cNvPr>
          <p:cNvGrpSpPr/>
          <p:nvPr/>
        </p:nvGrpSpPr>
        <p:grpSpPr>
          <a:xfrm>
            <a:off x="7808495" y="3971284"/>
            <a:ext cx="2281188" cy="2281187"/>
            <a:chOff x="7350492" y="3868404"/>
            <a:chExt cx="2281188" cy="22811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BB2A6C1-90FF-473B-BECC-E6C0E0E8C564}"/>
                </a:ext>
              </a:extLst>
            </p:cNvPr>
            <p:cNvSpPr/>
            <p:nvPr/>
          </p:nvSpPr>
          <p:spPr>
            <a:xfrm>
              <a:off x="7350492" y="3868404"/>
              <a:ext cx="2281188" cy="2281187"/>
            </a:xfrm>
            <a:prstGeom prst="ellipse">
              <a:avLst/>
            </a:prstGeom>
            <a:solidFill>
              <a:srgbClr val="A08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Crying face with solid fill with solid fill">
              <a:extLst>
                <a:ext uri="{FF2B5EF4-FFF2-40B4-BE49-F238E27FC236}">
                  <a16:creationId xmlns:a16="http://schemas.microsoft.com/office/drawing/2014/main" id="{90ABEAD4-E9FA-4FF7-A1D3-A7D8B6852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33886" y="4551797"/>
              <a:ext cx="914400" cy="914400"/>
            </a:xfrm>
            <a:prstGeom prst="rect">
              <a:avLst/>
            </a:prstGeom>
          </p:spPr>
        </p:pic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225EB0A4-532F-4BAC-8A85-1BEBFE7D4F4C}"/>
              </a:ext>
            </a:extLst>
          </p:cNvPr>
          <p:cNvSpPr/>
          <p:nvPr/>
        </p:nvSpPr>
        <p:spPr>
          <a:xfrm>
            <a:off x="3596640" y="845820"/>
            <a:ext cx="4998719" cy="5166360"/>
          </a:xfrm>
          <a:prstGeom prst="ellipse">
            <a:avLst/>
          </a:prstGeom>
          <a:solidFill>
            <a:srgbClr val="2E1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 Tic-Tac-Toe AI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E048C209-67B3-48FE-81C2-4643CFFEC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7" name="Slide Zoom 26">
                <a:extLst>
                  <a:ext uri="{FF2B5EF4-FFF2-40B4-BE49-F238E27FC236}">
                    <a16:creationId xmlns:a16="http://schemas.microsoft.com/office/drawing/2014/main" id="{6D2197F9-1C71-4655-B5DD-1E29CCCF20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133746"/>
                  </p:ext>
                </p:extLst>
              </p:nvPr>
            </p:nvGraphicFramePr>
            <p:xfrm>
              <a:off x="119159" y="826168"/>
              <a:ext cx="2437447" cy="1371064"/>
            </p:xfrm>
            <a:graphic>
              <a:graphicData uri="http://schemas.microsoft.com/office/powerpoint/2016/slidezoom">
                <pslz:sldZm>
                  <pslz:sldZmObj sldId="258" cId="3613640186">
                    <pslz:zmPr id="{433A3ED7-0039-423F-8CA7-49B19D7059A0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37447" cy="137106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7" name="Slide Zoom 2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6D2197F9-1C71-4655-B5DD-1E29CCCF20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159" y="826168"/>
                <a:ext cx="2437447" cy="137106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9" name="Slide Zoom 28">
                <a:extLst>
                  <a:ext uri="{FF2B5EF4-FFF2-40B4-BE49-F238E27FC236}">
                    <a16:creationId xmlns:a16="http://schemas.microsoft.com/office/drawing/2014/main" id="{404ED604-28D6-48D1-99E3-34C7A9B663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4874704"/>
                  </p:ext>
                </p:extLst>
              </p:nvPr>
            </p:nvGraphicFramePr>
            <p:xfrm>
              <a:off x="9575068" y="650575"/>
              <a:ext cx="2749614" cy="1546658"/>
            </p:xfrm>
            <a:graphic>
              <a:graphicData uri="http://schemas.microsoft.com/office/powerpoint/2016/slidezoom">
                <pslz:sldZm>
                  <pslz:sldZmObj sldId="273" cId="1218875093">
                    <pslz:zmPr id="{E1CBFF06-113E-4470-9E9D-64F25290D9CE}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49614" cy="154665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9" name="Slide Zoom 2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404ED604-28D6-48D1-99E3-34C7A9B663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75068" y="650575"/>
                <a:ext cx="2749614" cy="154665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1" name="Slide Zoom 30">
                <a:extLst>
                  <a:ext uri="{FF2B5EF4-FFF2-40B4-BE49-F238E27FC236}">
                    <a16:creationId xmlns:a16="http://schemas.microsoft.com/office/drawing/2014/main" id="{B9EC4964-2303-483B-BEA1-7D0B3AB811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23898922"/>
                  </p:ext>
                </p:extLst>
              </p:nvPr>
            </p:nvGraphicFramePr>
            <p:xfrm>
              <a:off x="0" y="4575937"/>
              <a:ext cx="2437447" cy="1371064"/>
            </p:xfrm>
            <a:graphic>
              <a:graphicData uri="http://schemas.microsoft.com/office/powerpoint/2016/slidezoom">
                <pslz:sldZm>
                  <pslz:sldZmObj sldId="259" cId="859336114">
                    <pslz:zmPr id="{EDF5B83D-3AC8-434D-A079-47EAA0F5EEB5}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37447" cy="137106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1" name="Slide Zoom 30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B9EC4964-2303-483B-BEA1-7D0B3AB811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0" y="4575937"/>
                <a:ext cx="2437447" cy="137106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Slide Zoom 32">
                <a:extLst>
                  <a:ext uri="{FF2B5EF4-FFF2-40B4-BE49-F238E27FC236}">
                    <a16:creationId xmlns:a16="http://schemas.microsoft.com/office/drawing/2014/main" id="{5E8844D0-6A7F-4E80-8F5F-E36F6E1B02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9526407"/>
                  </p:ext>
                </p:extLst>
              </p:nvPr>
            </p:nvGraphicFramePr>
            <p:xfrm>
              <a:off x="9575068" y="4488140"/>
              <a:ext cx="2616932" cy="1472024"/>
            </p:xfrm>
            <a:graphic>
              <a:graphicData uri="http://schemas.microsoft.com/office/powerpoint/2016/slidezoom">
                <pslz:sldZm>
                  <pslz:sldZmObj sldId="274" cId="3278557177">
                    <pslz:zmPr id="{08373A5F-8D11-40D3-AE68-E483C6CBFB3A}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6932" cy="147202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Slide Zoom 32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5E8844D0-6A7F-4E80-8F5F-E36F6E1B02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575068" y="4488140"/>
                <a:ext cx="2616932" cy="147202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C0D6FF-EFAE-41CC-B3A0-48851E33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Group-1; Miwan Sariana Saqib, Md. Mubtasim Fuad, Redwan Hossain, MD Naimul Hasan Munna</a:t>
            </a:r>
          </a:p>
        </p:txBody>
      </p:sp>
    </p:spTree>
    <p:extLst>
      <p:ext uri="{BB962C8B-B14F-4D97-AF65-F5344CB8AC3E}">
        <p14:creationId xmlns:p14="http://schemas.microsoft.com/office/powerpoint/2010/main" val="2914711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ic-tac-toe in React | UI Interview Question">
            <a:extLst>
              <a:ext uri="{FF2B5EF4-FFF2-40B4-BE49-F238E27FC236}">
                <a16:creationId xmlns:a16="http://schemas.microsoft.com/office/drawing/2014/main" id="{C7F56EC8-BE99-469E-80BD-CE66E9146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9" b="15269"/>
          <a:stretch/>
        </p:blipFill>
        <p:spPr bwMode="auto">
          <a:xfrm>
            <a:off x="3129281" y="359230"/>
            <a:ext cx="6230376" cy="636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C183E7-DADE-4893-A6B2-75989EBF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Introduction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08033-3A6A-4AD7-A2DF-037A6E0C6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7545"/>
            <a:ext cx="6972300" cy="3876675"/>
          </a:xfrm>
        </p:spPr>
        <p:txBody>
          <a:bodyPr>
            <a:norm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 classic 2-player game that provides a perfect environment to apply game tree search techniques.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Valuable tool for exploring decision-making processes in artificial intelligence.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E0597-FF1D-4A58-8C0C-97A01FF3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Group-1; Miwan Sariana Saqib, Md. Mubtasim Fuad, Redwan Hossain, MD Naimul Hasan Munna</a:t>
            </a:r>
          </a:p>
        </p:txBody>
      </p:sp>
    </p:spTree>
    <p:extLst>
      <p:ext uri="{BB962C8B-B14F-4D97-AF65-F5344CB8AC3E}">
        <p14:creationId xmlns:p14="http://schemas.microsoft.com/office/powerpoint/2010/main" val="3613640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bjectives | Sustainable Environment Online">
            <a:extLst>
              <a:ext uri="{FF2B5EF4-FFF2-40B4-BE49-F238E27FC236}">
                <a16:creationId xmlns:a16="http://schemas.microsoft.com/office/drawing/2014/main" id="{8F861DF7-08F6-48C8-BC64-9A0C031B8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25400"/>
            <a:ext cx="9893300" cy="697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C183E7-DADE-4893-A6B2-75989EBF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Objectives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08033-3A6A-4AD7-A2DF-037A6E0C6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6495" cy="387667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Develop an AI that plays Tic-Tac-Toe optimally </a:t>
            </a:r>
            <a:r>
              <a:rPr lang="en-US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(NEVER LETS YOU WIN)</a:t>
            </a:r>
          </a:p>
          <a:p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Minimax Algorithm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be implemented for playing out which turn AI wants to go for.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 will be Optimized with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Alpha-Beta Pruning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efficiency.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Rational Player will never win.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DA988-22C8-4470-BFA0-1CCBA7B8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Group-1; Miwan Sariana Saqib, Md. Mubtasim Fuad, Redwan Hossain, MD Naimul Hasan Munna</a:t>
            </a:r>
          </a:p>
        </p:txBody>
      </p:sp>
    </p:spTree>
    <p:extLst>
      <p:ext uri="{BB962C8B-B14F-4D97-AF65-F5344CB8AC3E}">
        <p14:creationId xmlns:p14="http://schemas.microsoft.com/office/powerpoint/2010/main" val="1218875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Epicurean Tic-Tac-Toe Game Board | Made in USA">
            <a:extLst>
              <a:ext uri="{FF2B5EF4-FFF2-40B4-BE49-F238E27FC236}">
                <a16:creationId xmlns:a16="http://schemas.microsoft.com/office/drawing/2014/main" id="{51545786-F68C-46A8-B858-D19357A96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01" y="-1153468"/>
            <a:ext cx="9326880" cy="932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4667C7-3A08-4CB0-A0DF-802F8DA0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253" y="-65813"/>
            <a:ext cx="10515600" cy="200485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7030A0"/>
                </a:solidFill>
                <a:latin typeface="+mn-lt"/>
              </a:rPr>
              <a:t>Methodology</a:t>
            </a:r>
            <a:br>
              <a:rPr lang="en-US" sz="4000" b="1" dirty="0">
                <a:solidFill>
                  <a:srgbClr val="7030A0"/>
                </a:solidFill>
                <a:latin typeface="+mn-lt"/>
              </a:rPr>
            </a:br>
            <a:r>
              <a:rPr lang="en-US" sz="4000" b="1" dirty="0">
                <a:solidFill>
                  <a:srgbClr val="7030A0"/>
                </a:solidFill>
                <a:latin typeface="+mn-lt"/>
              </a:rPr>
              <a:t> </a:t>
            </a:r>
            <a:endParaRPr lang="en-US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43F250-1DEC-4B16-8024-4ACD37007357}"/>
              </a:ext>
            </a:extLst>
          </p:cNvPr>
          <p:cNvSpPr txBox="1">
            <a:spLocks/>
          </p:cNvSpPr>
          <p:nvPr/>
        </p:nvSpPr>
        <p:spPr>
          <a:xfrm>
            <a:off x="3797300" y="2130425"/>
            <a:ext cx="7645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5" name="Slide Zoom 54">
                <a:extLst>
                  <a:ext uri="{FF2B5EF4-FFF2-40B4-BE49-F238E27FC236}">
                    <a16:creationId xmlns:a16="http://schemas.microsoft.com/office/drawing/2014/main" id="{03BE79D2-55B7-4F90-AD8D-76BFB1EDF5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4006748"/>
                  </p:ext>
                </p:extLst>
              </p:nvPr>
            </p:nvGraphicFramePr>
            <p:xfrm>
              <a:off x="6906727" y="4537768"/>
              <a:ext cx="2626355" cy="1477325"/>
            </p:xfrm>
            <a:graphic>
              <a:graphicData uri="http://schemas.microsoft.com/office/powerpoint/2016/slidezoom">
                <pslz:sldZm>
                  <pslz:sldZmObj sldId="280" cId="1189269043">
                    <pslz:zmPr id="{C77586EB-7662-4CA8-9859-1A1D234FE96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26355" cy="147732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5" name="Slide Zoom 5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3BE79D2-55B7-4F90-AD8D-76BFB1EDF5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6727" y="4537768"/>
                <a:ext cx="2626355" cy="147732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29" name="Slide Zoom 1028">
                <a:extLst>
                  <a:ext uri="{FF2B5EF4-FFF2-40B4-BE49-F238E27FC236}">
                    <a16:creationId xmlns:a16="http://schemas.microsoft.com/office/drawing/2014/main" id="{FEECF81F-0AC6-4EDC-8CF9-5E92FEDA03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1043744"/>
                  </p:ext>
                </p:extLst>
              </p:nvPr>
            </p:nvGraphicFramePr>
            <p:xfrm>
              <a:off x="6967303" y="936613"/>
              <a:ext cx="2505205" cy="1409178"/>
            </p:xfrm>
            <a:graphic>
              <a:graphicData uri="http://schemas.microsoft.com/office/powerpoint/2016/slidezoom">
                <pslz:sldZm>
                  <pslz:sldZmObj sldId="279" cId="2135705174">
                    <pslz:zmPr id="{EF61C2F4-0B9F-4B05-B791-1A09DD4FEA51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05205" cy="140917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29" name="Slide Zoom 102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FEECF81F-0AC6-4EDC-8CF9-5E92FEDA03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67303" y="936613"/>
                <a:ext cx="2505205" cy="140917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41" name="Slide Zoom 1040">
                <a:extLst>
                  <a:ext uri="{FF2B5EF4-FFF2-40B4-BE49-F238E27FC236}">
                    <a16:creationId xmlns:a16="http://schemas.microsoft.com/office/drawing/2014/main" id="{AC083B12-5B47-4812-9169-C951060652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4559157"/>
                  </p:ext>
                </p:extLst>
              </p:nvPr>
            </p:nvGraphicFramePr>
            <p:xfrm>
              <a:off x="2270092" y="2823432"/>
              <a:ext cx="2441030" cy="1373079"/>
            </p:xfrm>
            <a:graphic>
              <a:graphicData uri="http://schemas.microsoft.com/office/powerpoint/2016/slidezoom">
                <pslz:sldZm>
                  <pslz:sldZmObj sldId="286" cId="2502207325">
                    <pslz:zmPr id="{4B9A9A3B-7970-4844-BA93-755601ADB4BF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41030" cy="13730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41" name="Slide Zoom 104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C083B12-5B47-4812-9169-C951060652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70092" y="2823432"/>
                <a:ext cx="2441030" cy="137307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28DB7-46B7-44AD-B1F1-CA60036A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Group-1; Miwan Sariana Saqib, Md. Mubtasim Fuad, Redwan Hossain, MD Naimul Hasan Munna</a:t>
            </a:r>
          </a:p>
        </p:txBody>
      </p:sp>
    </p:spTree>
    <p:extLst>
      <p:ext uri="{BB962C8B-B14F-4D97-AF65-F5344CB8AC3E}">
        <p14:creationId xmlns:p14="http://schemas.microsoft.com/office/powerpoint/2010/main" val="859336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 descr="Number 1, Purple one, Sports number 1&quot; Journal for Sale by TheCultStuff |  Redbubble">
            <a:extLst>
              <a:ext uri="{FF2B5EF4-FFF2-40B4-BE49-F238E27FC236}">
                <a16:creationId xmlns:a16="http://schemas.microsoft.com/office/drawing/2014/main" id="{CF4EF239-BCD5-4210-8CBA-18BE63837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852" y="-56148"/>
            <a:ext cx="6978315" cy="697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213D-FBB0-440A-9993-C319BCD17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59" y="547052"/>
            <a:ext cx="6746882" cy="5032375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 Rules </a:t>
            </a:r>
            <a:br>
              <a:rPr lang="en-US" sz="2800" b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game will be played on a </a:t>
            </a:r>
            <a:r>
              <a:rPr lang="en-US" sz="20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3x3 board</a:t>
            </a:r>
            <a:r>
              <a:rPr lang="en-US" sz="20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Players place </a:t>
            </a:r>
            <a:r>
              <a:rPr lang="en-US" sz="20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‘X’</a:t>
            </a:r>
            <a:r>
              <a:rPr lang="en-US" sz="20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(This will be done by AI) and </a:t>
            </a:r>
            <a:r>
              <a:rPr lang="en-US" sz="20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‘O’</a:t>
            </a:r>
            <a:r>
              <a:rPr lang="en-US" sz="20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(by Human).</a:t>
            </a:r>
            <a:endParaRPr lang="en-US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player who will be able to align three marks </a:t>
            </a:r>
            <a:r>
              <a:rPr lang="en-US" sz="20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horizontally, vertically, or diagonally</a:t>
            </a:r>
            <a:r>
              <a:rPr lang="en-US" sz="20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wins.</a:t>
            </a:r>
            <a:endParaRPr lang="en-US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game does not have any winners, the game ends in a </a:t>
            </a:r>
            <a:r>
              <a:rPr lang="en-US" sz="20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</a:t>
            </a:r>
            <a:r>
              <a:rPr lang="en-US" sz="20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64B623-5692-4E66-A564-E172A7DF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Group-1; Miwan Sariana Saqib, Md. Mubtasim Fuad, Redwan Hossain, MD Naimul Hasan Munna</a:t>
            </a:r>
          </a:p>
        </p:txBody>
      </p:sp>
      <p:pic>
        <p:nvPicPr>
          <p:cNvPr id="3074" name="Picture 2" descr="Buy Tic-Tac-Toe Game Board with Red and Yellow Pieces Online at Low Prices  in India - Amazon.in">
            <a:extLst>
              <a:ext uri="{FF2B5EF4-FFF2-40B4-BE49-F238E27FC236}">
                <a16:creationId xmlns:a16="http://schemas.microsoft.com/office/drawing/2014/main" id="{4A7B64EB-D42A-4255-B74D-1F53D762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7" t="10770" r="29816" b="12479"/>
          <a:stretch/>
        </p:blipFill>
        <p:spPr bwMode="auto">
          <a:xfrm>
            <a:off x="7180446" y="613609"/>
            <a:ext cx="5236143" cy="489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705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urple Number 2 Metallic 34″ Balloon – instaballoons Wholesale">
            <a:extLst>
              <a:ext uri="{FF2B5EF4-FFF2-40B4-BE49-F238E27FC236}">
                <a16:creationId xmlns:a16="http://schemas.microsoft.com/office/drawing/2014/main" id="{E1991CF4-2A18-4F30-80E3-0D5AB2B17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213D-FBB0-440A-9993-C319BCD17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21" y="912812"/>
            <a:ext cx="11167753" cy="5032375"/>
          </a:xfrm>
        </p:spPr>
        <p:txBody>
          <a:bodyPr>
            <a:noAutofit/>
          </a:bodyPr>
          <a:lstStyle/>
          <a:p>
            <a:pPr marL="457200" marR="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 of Minimax Algorithm</a:t>
            </a:r>
            <a:r>
              <a:rPr lang="en-US" sz="2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recursive decision-making 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used in two-player games.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Principle: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 (Maximizer) selects the move with the highest possible advantage.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opponent (Minimizer) tries to counteract by selecting moves that minimize the AI’s advantage.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 State Scoring: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AI wins, the score will be +1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If the human wins, the score will be -1. If it’s a draw, the score will be 0.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Ensures that the AI always selects the best possible move.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3C3CE8-F5F9-4E3E-B728-101F5E8D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Group-1; Miwan Sariana Saqib, Md. Mubtasim Fuad, Redwan Hossain, MD Naimul Hasan Munna</a:t>
            </a:r>
          </a:p>
        </p:txBody>
      </p:sp>
    </p:spTree>
    <p:extLst>
      <p:ext uri="{BB962C8B-B14F-4D97-AF65-F5344CB8AC3E}">
        <p14:creationId xmlns:p14="http://schemas.microsoft.com/office/powerpoint/2010/main" val="2502207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Purple Number 3 3d Rendering Math Stock Illustration 2293606573 |  Shutterstock">
            <a:extLst>
              <a:ext uri="{FF2B5EF4-FFF2-40B4-BE49-F238E27FC236}">
                <a16:creationId xmlns:a16="http://schemas.microsoft.com/office/drawing/2014/main" id="{B62A2F0D-E5E3-4E3C-BB2E-7DFD27F6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0"/>
            <a:ext cx="3455068" cy="372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D43E-0FEB-4B32-ACFB-D7B752AD1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473"/>
            <a:ext cx="10808368" cy="47433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Role of Alpha-Beta Pruning</a:t>
            </a:r>
            <a:endParaRPr lang="en-US" sz="3000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computationally expensive without pruning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Alpha-Beta pruning makes our project  faster and more efficient by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eliminating unnecessary calculations.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Principle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 represents the best choice for the AI (Maximizer).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Beta represents the best choice for the opponent (Minimizer).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 move doesn’t improve the outcome, further exploration of that branch is skipped (</a:t>
            </a:r>
            <a:r>
              <a:rPr lang="en-US" sz="1800" dirty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Benefit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Gain Reduces the number of nodes evaluated by almost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40-50%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speeding up decision-making and leading to less calculations.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41ACD7-5124-4A96-B791-2D5BD974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Group-1; Miwan Sariana Saqib, Md. Mubtasim Fuad, Redwan Hossain, MD Naimul Hasan Munna</a:t>
            </a:r>
          </a:p>
        </p:txBody>
      </p:sp>
    </p:spTree>
    <p:extLst>
      <p:ext uri="{BB962C8B-B14F-4D97-AF65-F5344CB8AC3E}">
        <p14:creationId xmlns:p14="http://schemas.microsoft.com/office/powerpoint/2010/main" val="118926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5605</TotalTime>
  <Words>598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SimSun</vt:lpstr>
      <vt:lpstr>Arial</vt:lpstr>
      <vt:lpstr>Arial Black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Optimizing Game Tree Search In Tic-Tac-Toe AI Using Minimax Algorithm And Alpha Beta Pruning Heuristics </vt:lpstr>
      <vt:lpstr>PowerPoint Presentation</vt:lpstr>
      <vt:lpstr>PowerPoint Presentation</vt:lpstr>
      <vt:lpstr>Introduction </vt:lpstr>
      <vt:lpstr>Objectives </vt:lpstr>
      <vt:lpstr>Methodology  </vt:lpstr>
      <vt:lpstr>PowerPoint Presentation</vt:lpstr>
      <vt:lpstr>PowerPoint Presentation</vt:lpstr>
      <vt:lpstr>PowerPoint Presentation</vt:lpstr>
      <vt:lpstr>Future Plans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2025-06-16T21:22:42Z</dcterms:created>
  <dcterms:modified xsi:type="dcterms:W3CDTF">2025-07-08T05:26:14Z</dcterms:modified>
</cp:coreProperties>
</file>