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1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281" r:id="rId8"/>
    <p:sldId id="328" r:id="rId9"/>
    <p:sldId id="282" r:id="rId10"/>
    <p:sldId id="314" r:id="rId11"/>
    <p:sldId id="329" r:id="rId12"/>
    <p:sldId id="330" r:id="rId13"/>
    <p:sldId id="325" r:id="rId14"/>
    <p:sldId id="324" r:id="rId15"/>
    <p:sldId id="331" r:id="rId16"/>
    <p:sldId id="327" r:id="rId17"/>
    <p:sldId id="332" r:id="rId18"/>
    <p:sldId id="333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4" autoAdjust="0"/>
    <p:restoredTop sz="95388" autoAdjust="0"/>
  </p:normalViewPr>
  <p:slideViewPr>
    <p:cSldViewPr snapToGrid="0" snapToObjects="1">
      <p:cViewPr varScale="1">
        <p:scale>
          <a:sx n="82" d="100"/>
          <a:sy n="82" d="100"/>
        </p:scale>
        <p:origin x="763" y="77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CSE440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7205-3C91-2924-E3E8-DD48AB7FCD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83F50-0405-8D91-8946-E4D8F2DE7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9B65-FF77-FF97-65CC-03319C24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3D459-54C8-9742-EF9D-BE8D884F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CCCD6-41AC-7D7C-35B4-AC3545A0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E9CF3-D970-FB96-ABDD-8B3424C1D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52668-33C6-5E71-36BD-96DA3DA25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49936-A73D-8084-621B-A474A1BEA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8DBD5-E651-6A51-C9C1-233F7878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E3FA-1D0C-5DC1-12E7-5093763E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109A0E-9DA5-C59A-B286-5988A8652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AC124-D1F5-2F3C-2693-B8B11CC07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B088-E635-8EE4-00F0-D9765A29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9238-74F0-6917-BACB-C55A7887A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DBDA4-9118-A76F-3EA9-F09CCA26F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1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03471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782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345130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56758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195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70248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82042-0A7C-218B-6A54-5A4EEFE9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7F88A-6D0B-A1CB-AB05-9DD896590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8B5D-F3DA-EE23-31DD-7883D3161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CD97-8DBE-60CE-C7ED-9EE45D60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20119-258C-0D81-661C-3389B25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3584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3F35-C6BD-1E00-2F8D-23D8BEFCC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7EA8D-F07D-7E42-00B1-9EEBAA120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13AB7-99D9-7274-F08D-ED19AFE5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5FB7-7FB4-EAD3-3EDE-069ADEB9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E0C61-ED3B-F70A-B4BA-1F53ABBB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A301-B12B-2D92-5ACD-663DD5FB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2B4AC-EBEB-3D3D-75F5-D5931B45E1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4D07E-9DA5-5D0D-0EA2-F340B32F7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50A6-C45D-C4E4-C7C5-8B7DA5AF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4A67A-F017-6C7B-4AC7-3BC00F06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CF852-5225-D7E1-D174-92B10B9BD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42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0BA0-3D3F-8E70-B46C-D549C21D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4C3A7-047A-BBA8-0F5F-9119D0100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2783F-F3CC-9B4C-F8EC-ACE0F0840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9C31E-40B4-0299-1184-9B97B4DF9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563C6-81DE-9725-3EFA-83D84A85D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0A0472-2FE0-6D46-346B-0173440FB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906B4-C650-2DEA-8391-EC26B0DF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9F04AA-94FE-E643-3798-985D681D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227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5F1D-EC39-BEF3-7D6C-3875A6A54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535-2216-3DB2-48FB-DCF5DA72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64098-761E-11FF-2585-4B131B38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1026BE-09DD-1920-6B9B-C2EA01CD9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404734-E158-7FB1-79C1-D11E468D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648BEB-FF15-4F8D-D810-714C4187D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343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19C37-1882-C34A-3FB7-F72040E0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DF0819-FF2D-0427-67BB-B3BDA308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1E791-26E8-E5E0-13E7-2A5EF096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372B675-A1EE-0BED-23C6-DA460C47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025D22D-EFF7-8D66-9415-C28AD60B93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1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3A28-CA97-EF9D-E828-4A917760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24AAD-EFA4-DD05-9CC5-2C0B214D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521EF-FD38-0105-4EAB-84BAB0C04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DDEED-C53B-76B4-B913-14F5D2C5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746D9-0051-63D3-B919-CEA793775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D6D3A-C422-17FB-CE7A-8945D1DA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63F6C22-43B0-7DB2-6FD5-EBB08FAF6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903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E064F-D671-DB5B-39FC-CCEE721B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DCC30B-5786-0A03-F880-16958303D7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13786-9A04-DA3A-5D12-66F885879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58A16-32CF-3B11-BC4E-C226FC57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4BDA-CDB7-05EB-8FA2-09C01DCBE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Group 1 | Miwan | Mubtasim | Redwan | Munna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E6FEB-7787-FC4C-BDE9-9748F44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48D3FC1-E67E-0D41-6698-4C32BC180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87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E8905B-CA84-4094-B8DE-336BCCE82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9F035-B073-72AF-D6E9-F910277B0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EFECD-C65D-A4C9-F564-E98BF4E471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02CF9-6F70-BAE4-4B9E-411357C29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6C0FB-6BB6-1B25-545A-49725EE3BE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0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651" r:id="rId18"/>
    <p:sldLayoutId id="2147483686" r:id="rId19"/>
    <p:sldLayoutId id="2147483687" r:id="rId20"/>
    <p:sldLayoutId id="2147483688" r:id="rId21"/>
    <p:sldLayoutId id="2147483689" r:id="rId22"/>
    <p:sldLayoutId id="2147483691" r:id="rId23"/>
    <p:sldLayoutId id="2147483692" r:id="rId2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BBC087DA-ABDF-A255-081D-AFA9924BB6F6}"/>
              </a:ext>
            </a:extLst>
          </p:cNvPr>
          <p:cNvSpPr/>
          <p:nvPr/>
        </p:nvSpPr>
        <p:spPr>
          <a:xfrm>
            <a:off x="4030167" y="1063416"/>
            <a:ext cx="4998719" cy="5166360"/>
          </a:xfrm>
          <a:prstGeom prst="ellipse">
            <a:avLst/>
          </a:prstGeom>
          <a:solidFill>
            <a:schemeClr val="accent1">
              <a:alpha val="3200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Tic-Tac-Toe AI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7077591" y="472708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22" y="1424290"/>
            <a:ext cx="8189978" cy="1400530"/>
          </a:xfrm>
        </p:spPr>
        <p:txBody>
          <a:bodyPr anchor="ctr">
            <a:normAutofit fontScale="90000"/>
          </a:bodyPr>
          <a:lstStyle/>
          <a:p>
            <a:r>
              <a:rPr lang="en-US" sz="40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Tic-Tac-Toe AI Using Minimax Algorithm and Alpha-Beta Pruning for Optimal Decision-Making</a:t>
            </a:r>
            <a:br>
              <a:rPr lang="en-US" sz="4000" i="0" u="none" strike="noStrike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772" y="3386478"/>
            <a:ext cx="5162945" cy="20754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Group 01</a:t>
            </a:r>
          </a:p>
          <a:p>
            <a:pPr marL="0" indent="0">
              <a:buNone/>
            </a:pP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Miwan Sariana Saquib – 2131200042</a:t>
            </a:r>
            <a:b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Mubtasim Fuad Arnob 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2022122042</a:t>
            </a:r>
            <a:b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Redwan Hossain</a:t>
            </a: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2121025642</a:t>
            </a:r>
            <a:b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Md. Naimul Hasan Munna – 2122119642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EB498F5-8C8E-62A0-8F99-E984E7C46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Group 1 | Miwan | Mubtasim | Redwan | Munna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7CF69F8-F1B9-4C1E-EDD2-202FFA974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1</a:t>
            </a:fld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-56581" y="5195835"/>
            <a:ext cx="306558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CSE440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Section 1</a:t>
            </a:r>
          </a:p>
          <a:p>
            <a:pPr lvl="1"/>
            <a:r>
              <a:rPr lang="en-US" sz="1400" b="1" i="0" u="sng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Supervisor: </a:t>
            </a:r>
          </a:p>
          <a:p>
            <a:pPr lvl="1"/>
            <a:r>
              <a:rPr lang="en-US" sz="1400" b="1" i="0" dirty="0">
                <a:solidFill>
                  <a:schemeClr val="bg1"/>
                </a:solidFill>
                <a:effectLst/>
                <a:latin typeface="Century Gothic" panose="020B0502020202020204" pitchFamily="34" charset="0"/>
              </a:rPr>
              <a:t>Mohammad Shifat-E-Rabbi (MSRb)</a:t>
            </a:r>
            <a:endParaRPr lang="en-US" sz="14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AE1E65-DCE9-8C58-746E-BE8714B1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D5F61-AFCF-FDCD-F07A-0F79F701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11150"/>
            <a:ext cx="10933113" cy="6381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OUTPUT OF TIC TAC TOE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24" y="127099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31" y="126539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4379" y="126539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8FBC4-A6D4-FEDE-ECBC-F40ABF1C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6D4F6-9628-412C-7C57-CD7CBF700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57400" y="446088"/>
            <a:ext cx="5627688" cy="1100137"/>
          </a:xfrm>
        </p:spPr>
        <p:txBody>
          <a:bodyPr/>
          <a:lstStyle/>
          <a:p>
            <a:r>
              <a:rPr lang="en-US" b="1" kern="0" dirty="0">
                <a:solidFill>
                  <a:schemeClr val="bg1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Outcome</a:t>
            </a:r>
            <a:r>
              <a:rPr lang="en-US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4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EDD615-FAF4-5298-1CCB-0BD4D6D4D5A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70024" y="2565674"/>
            <a:ext cx="5181600" cy="2129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never lost when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full-depth 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consistently blocked threats and chose winning moves.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would force a draw if a win was not an option.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624" y="622248"/>
            <a:ext cx="4995189" cy="6018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0865D9-77DB-5011-2B9A-1EA4DDFFB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2AF6A4-1ECE-C4EB-3AD0-20344C46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52540" y="264859"/>
            <a:ext cx="838199" cy="767687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302D6-EEA6-73F3-82CD-76DB028A52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0045" y="231928"/>
            <a:ext cx="7043737" cy="6731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Performance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CCAD-BA2E-F69B-918E-86847027E70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287766" y="843339"/>
            <a:ext cx="7246937" cy="49974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Alpha-Beta Pruning Impact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0" indent="0">
              <a:buNone/>
            </a:pP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Up to 75% fewer nodes, much faster response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Heuristic Evaluation Results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44EF-D3BE-5453-32F2-B8C2200D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751249"/>
              </p:ext>
            </p:extLst>
          </p:nvPr>
        </p:nvGraphicFramePr>
        <p:xfrm>
          <a:off x="2287729" y="1438928"/>
          <a:ext cx="7246974" cy="180637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415658">
                  <a:extLst>
                    <a:ext uri="{9D8B030D-6E8A-4147-A177-3AD203B41FA5}">
                      <a16:colId xmlns:a16="http://schemas.microsoft.com/office/drawing/2014/main" val="379790201"/>
                    </a:ext>
                  </a:extLst>
                </a:gridCol>
                <a:gridCol w="2415658">
                  <a:extLst>
                    <a:ext uri="{9D8B030D-6E8A-4147-A177-3AD203B41FA5}">
                      <a16:colId xmlns:a16="http://schemas.microsoft.com/office/drawing/2014/main" val="404077441"/>
                    </a:ext>
                  </a:extLst>
                </a:gridCol>
                <a:gridCol w="2415658">
                  <a:extLst>
                    <a:ext uri="{9D8B030D-6E8A-4147-A177-3AD203B41FA5}">
                      <a16:colId xmlns:a16="http://schemas.microsoft.com/office/drawing/2014/main" val="139159997"/>
                    </a:ext>
                  </a:extLst>
                </a:gridCol>
              </a:tblGrid>
              <a:tr h="58314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Avg. Nodes Evaluated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Time per Move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3335"/>
                  </a:ext>
                </a:extLst>
              </a:tr>
              <a:tr h="583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Minimax (no pruning)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~5350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65–90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459394"/>
                  </a:ext>
                </a:extLst>
              </a:tr>
              <a:tr h="583147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Minimax + Pruning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~1180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15–25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ms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636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FA2CB-002E-C536-6E56-502EBCF6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91161"/>
              </p:ext>
            </p:extLst>
          </p:nvPr>
        </p:nvGraphicFramePr>
        <p:xfrm>
          <a:off x="2520140" y="4573252"/>
          <a:ext cx="7145874" cy="1691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2383708815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756180033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6131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Depth Limit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Win Rate vs Random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Full 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Always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Strong, may miss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~70%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Defensive, blocks 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11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FE91A-9F7B-4EF3-790A-9BD677FC5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4BEEB-A8BA-AD3D-ACE4-1820A67A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520292"/>
            <a:ext cx="5222875" cy="6842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0815BB-ABF3-14F6-F47F-6881427C53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532587" y="1621296"/>
            <a:ext cx="8085137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AI,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full-depth 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proved unbeatable.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consistently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blocked threats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took winning moves.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would force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when a win was not possible.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made the AI's response time much faster.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Heuristic evaluation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system allowed for strong play even in situations with limited search.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modular code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made the project easy to test and update.</a:t>
            </a:r>
          </a:p>
        </p:txBody>
      </p:sp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78FE2-811F-3431-F250-202A6B87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0EC69-52FF-E5F8-9CD8-77FD8A2B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3458A-DA19-7F7E-33BB-A444079CA7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038600" y="478820"/>
            <a:ext cx="7043737" cy="7810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Drawbacks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73EB3A-FF2B-FC8B-3FA9-E33FC026999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466181" y="1443512"/>
            <a:ext cx="7259637" cy="443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AI doesn't learn or improve on its own.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Fixed Board Size: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only works for a standard 3x3 grid and can't scale to larger boards.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No GUI: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game is text-based, lacking a graphical interface.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Static Behavior: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AI plays perfectly every time, offering no difficulty variation without manual adjustments.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Limited Challenge: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perfect play can become predictable for experienced players.</a:t>
            </a:r>
          </a:p>
        </p:txBody>
      </p:sp>
    </p:spTree>
    <p:extLst>
      <p:ext uri="{BB962C8B-B14F-4D97-AF65-F5344CB8AC3E}">
        <p14:creationId xmlns:p14="http://schemas.microsoft.com/office/powerpoint/2010/main" val="1483143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2F59EB-65B2-2906-002D-86B59ACD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691BF-D06D-4896-36A8-97BE9ACA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08E24-00C3-B64F-69EB-5CE7268258D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10063" y="583216"/>
            <a:ext cx="7043737" cy="708025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Future Plan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D4C0F71-8ED3-2774-A367-9D4CAD0E1E2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2648932" y="1358997"/>
            <a:ext cx="7418388" cy="445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 a GUI: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frameworks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Tkinter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Pygame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create a visual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interface</a:t>
            </a:r>
            <a:r>
              <a:rPr lang="en-US" altLang="en-US" sz="1600" dirty="0">
                <a:solidFill>
                  <a:schemeClr val="bg1"/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for click-based gameplay and highlighting of moves.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 Learning &amp; Adaptation: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Implement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Q-learning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Reinforcement Learning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enable the AI to learn from its past games and improve its strategy over time.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Support Larger Boards: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Extend the game to support larger grids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4x4 or 5x5 </a:t>
            </a:r>
            <a:r>
              <a:rPr lang="en-US" altLang="en-US" sz="1600" dirty="0">
                <a:solidFill>
                  <a:schemeClr val="bg1"/>
                </a:solidFill>
              </a:rPr>
              <a:t>to </a:t>
            </a:r>
            <a:r>
              <a:rPr lang="en-US" altLang="en-US" sz="1600" b="1" dirty="0">
                <a:solidFill>
                  <a:schemeClr val="bg1"/>
                </a:solidFill>
              </a:rPr>
              <a:t>Optimize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algorithm using techniques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Iterative Deepening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Monte Carlo Tree Search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Performance Profiling: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 tools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cProfile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analyze the code, find bottlenecks, and optimize the AI's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93064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B3939-B20C-3CD3-618A-517FCD1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entury Gothic" panose="020B0502020202020204" pitchFamily="34" charset="0"/>
              </a:rPr>
              <a:t>Group 1 | Miwan | Mubtasim | Redwan | Munna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BB96A-2C91-911F-C00B-1BDBB1A7A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  <a:latin typeface="Century Gothic" panose="020B0502020202020204" pitchFamily="34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28850" y="336550"/>
            <a:ext cx="6583363" cy="1531938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79382" y="1570153"/>
            <a:ext cx="6743700" cy="443071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goal is to develop and optimal Tic-Tac-Toe AI.</a:t>
            </a:r>
          </a:p>
          <a:p>
            <a:endParaRPr lang="en-US" sz="1800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solidFill>
                  <a:schemeClr val="bg1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It makes optimal moves using the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Minimax algorithm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800" kern="100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Efficiency is achieved through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Alpha-Beta Pruning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.</a:t>
            </a:r>
            <a:endParaRPr lang="en-US" sz="1800" kern="100" dirty="0">
              <a:solidFill>
                <a:schemeClr val="bg1"/>
              </a:solidFill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A </a:t>
            </a:r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heuristic evaluation</a:t>
            </a: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 system allows for fast, limited-depth play.</a:t>
            </a:r>
          </a:p>
          <a:p>
            <a:pPr marL="690372" lvl="1" indent="-342900"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latin typeface="Century Gothic" panose="020B0502020202020204" pitchFamily="34" charset="0"/>
              </a:rPr>
              <a:t>The AI's primary directive is to always win or draw, ensuring it's never defeated.</a:t>
            </a:r>
            <a:endParaRPr lang="en-US" sz="1800" kern="100" dirty="0">
              <a:solidFill>
                <a:schemeClr val="bg1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118C4-5027-5119-AEBD-2B3CB1DB2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6844E-D698-CE47-BF81-C85EDD6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70112" y="344426"/>
            <a:ext cx="6583363" cy="1531938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52809B4-0883-913F-6D91-1D3AF4D7117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443749" y="1654054"/>
            <a:ext cx="8356600" cy="3341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Simple yet Strategic: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rules are simple, but the game involves complex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Ideal for AI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has a small number of possible states and clear outcomes.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Turn-Based: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structure is perfect for algorithms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Alpha-Beta Pruning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Easy to Measure: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Performance is clearly defined as a win, loss, or draw.</a:t>
            </a:r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35F6D-882C-B76E-8CAD-20A9DB8A5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6190-3C2D-E66D-A730-E6AEDECF4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0275" y="347663"/>
            <a:ext cx="5259388" cy="1100137"/>
          </a:xfrm>
        </p:spPr>
        <p:txBody>
          <a:bodyPr>
            <a:normAutofit fontScale="90000"/>
          </a:bodyPr>
          <a:lstStyle/>
          <a:p>
            <a:r>
              <a:rPr lang="en-US" b="1" kern="0" dirty="0">
                <a:solidFill>
                  <a:schemeClr val="bg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98D8187-26DB-8831-4ED8-7187F0E5002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409702" y="1447800"/>
            <a:ext cx="53911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Played on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3x3 grid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Players use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goes first.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Players take turns placing their mark.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goal is to get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three in a row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(horizontal, vertical, or diagonal).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If the board is full with no winner, the game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draw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</p:txBody>
      </p:sp>
      <p:pic>
        <p:nvPicPr>
          <p:cNvPr id="5" name="Picture 4" descr="A grid of white squares">
            <a:extLst>
              <a:ext uri="{FF2B5EF4-FFF2-40B4-BE49-F238E27FC236}">
                <a16:creationId xmlns:a16="http://schemas.microsoft.com/office/drawing/2014/main" id="{C5E9E770-0039-1105-EA57-C9C7771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2" y="1916662"/>
            <a:ext cx="3334917" cy="333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7CD3C-17A2-FA06-6CAD-B3E65496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B0DFC-6430-EEAA-8794-C0CBB4EA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4550" y="452438"/>
            <a:ext cx="7366000" cy="80645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CBB251F-0A3D-A95B-540C-CF545AE9640F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581150" y="1262457"/>
            <a:ext cx="6440930" cy="469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uses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adversarial search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and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 tree traversal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game board is a 1D list with 9 elements.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and the player take turns.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uses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to simulate moves.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Alpha-Beta Pruning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helps it skip unnecessary searches.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 </a:t>
            </a: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Heuristic Evaluation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assists with depth-limited choices.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game checks for a win or draw after each turn.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Input is checked to ensure legal moves and prevent errors.</a:t>
            </a:r>
          </a:p>
        </p:txBody>
      </p: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3C584-E66C-560A-B21A-1F5CDB2F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2517C2-48BF-778B-945D-0E925172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12962" y="404019"/>
            <a:ext cx="7966075" cy="741362"/>
          </a:xfrm>
        </p:spPr>
        <p:txBody>
          <a:bodyPr/>
          <a:lstStyle/>
          <a:p>
            <a:r>
              <a:rPr lang="en-US" b="1" kern="1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9FCBE6-EC29-A9F3-BCD3-43EAD9C9A96F}"/>
              </a:ext>
            </a:extLst>
          </p:cNvPr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1704975" y="1266825"/>
            <a:ext cx="85090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Minimax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is a recursive algorithm for two-player games.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It simulates all future moves and outcomes.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AI is the </a:t>
            </a: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maximizer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; it aims for the highest score.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human is the </a:t>
            </a: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minimizer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; they try to get the lowest score for the AI.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scores are: </a:t>
            </a:r>
            <a:b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-&gt;+1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for an AI win</a:t>
            </a:r>
            <a:b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-&gt;-1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for a human win, and </a:t>
            </a:r>
            <a:b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		</a:t>
            </a:r>
            <a:r>
              <a:rPr kumimoji="0" lang="en-US" altLang="en-US" sz="1500" b="1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-&gt;0</a:t>
            </a: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for a draw.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The AI selects the move that guarantees its best possible outcome.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This approach ensures optimal play; the AI will always win or draw.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B24CE-DF36-2075-8BA2-93762E90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25B69-C29A-EAA5-CBD5-F33E4D548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00275" y="450851"/>
            <a:ext cx="7512050" cy="6762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90085F5-36F5-8EF1-2655-372AF60454A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619250" y="1293623"/>
            <a:ext cx="8181975" cy="4458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This algorithm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enhances Minimax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by removing unnecessary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uses two values: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1.Alpha (α)</a:t>
            </a:r>
            <a:r>
              <a:rPr lang="en-US" altLang="en-US" sz="1600" dirty="0">
                <a:solidFill>
                  <a:schemeClr val="bg1"/>
                </a:solidFill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 best score for the AI (the maximizer), and 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2.Beta (β)</a:t>
            </a:r>
            <a:r>
              <a:rPr lang="en-US" altLang="en-US" sz="1600" dirty="0">
                <a:solidFill>
                  <a:schemeClr val="bg1"/>
                </a:solidFill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lang="en-US" altLang="en-US" sz="1600" dirty="0">
                <a:solidFill>
                  <a:schemeClr val="bg1"/>
                </a:solidFill>
              </a:rPr>
              <a:t>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he best score for the human player (the minimizer).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α≥β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the algorithm stops exploring that branch of the game tree. This is called "pruning."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Why it's important: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avoids looking at moves that won't change the final decision, making the AI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faster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without losing accuracy.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Performance: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can prune up to 75% of the nodes, significantly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reducing the 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it takes to select a move.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36C76-655A-C059-53E5-402DB412B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5F10F5-B205-130D-006F-E0294C38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1871F-42B4-75E3-7005-CD388C01A48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10304" y="390525"/>
            <a:ext cx="8005762" cy="808038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  <a:endParaRPr lang="en-US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EBA83A-65CD-09A2-0FB3-3D337E7D870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602556" y="1162198"/>
            <a:ext cx="8005763" cy="4991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This function is used when a full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Minimax search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isn't feasible.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assigns a score to unfinished boards based on potential outcomes.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Scoring Examples: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+10: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 strong position, like two of the AI's marks in a row.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-8: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 threat from the opponent, like two of their marks in a row.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AI can still play strategically with limited search depth.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It enables the AI to block threats and create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The scoring can be adjusted to create different difficulty levels.</a:t>
            </a:r>
          </a:p>
        </p:txBody>
      </p:sp>
    </p:spTree>
    <p:extLst>
      <p:ext uri="{BB962C8B-B14F-4D97-AF65-F5344CB8AC3E}">
        <p14:creationId xmlns:p14="http://schemas.microsoft.com/office/powerpoint/2010/main" val="169570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9B99C-5EF2-7BE7-7B45-FD741B7D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Group 1 | Miwan | Mubtasim | Redwan | Munna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0B288-509D-6617-4104-DAA55F424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>
                <a:solidFill>
                  <a:schemeClr val="bg1"/>
                </a:solidFill>
              </a:rPr>
              <a:pPr/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11A1B-2F97-0D38-1882-10C20F9B9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219325" y="476250"/>
            <a:ext cx="7539038" cy="65405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+mn-lt"/>
              </a:rPr>
              <a:t>Implementation Overview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082251-77CF-47C0-6524-5506D8AC47D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1865820" y="1159137"/>
            <a:ext cx="7399338" cy="494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Language: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Python.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Structure: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Uses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modular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clarity.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main.py: Manages the game loop and user input.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game.py: Renders the board and validates moves.</a:t>
            </a:r>
          </a:p>
          <a:p>
            <a:pPr lvl="2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ai.py: Contains all the AI logic.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Board: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Represented by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1D 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of 9 elements.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Gameplay: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game loop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handles displaying the board, taking player input, calling the AI, and checking for a winner after each turn.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Input: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Input handling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validates all user moves to prevent errors and ensure legal play.</a:t>
            </a:r>
          </a:p>
        </p:txBody>
      </p:sp>
    </p:spTree>
    <p:extLst>
      <p:ext uri="{BB962C8B-B14F-4D97-AF65-F5344CB8AC3E}">
        <p14:creationId xmlns:p14="http://schemas.microsoft.com/office/powerpoint/2010/main" val="192109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71af3243-3dd4-4a8d-8c0d-dd76da1f02a5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230e9df3-be65-4c73-a93b-d1236ebd677e"/>
    <ds:schemaRef ds:uri="16c05727-aa75-4e4a-9b5f-8a80a1165891"/>
    <ds:schemaRef ds:uri="http://schemas.microsoft.com/sharepoint/v3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</TotalTime>
  <Words>1294</Words>
  <Application>Microsoft Office PowerPoint</Application>
  <PresentationFormat>Widescreen</PresentationFormat>
  <Paragraphs>151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Century Gothic</vt:lpstr>
      <vt:lpstr>Symbol</vt:lpstr>
      <vt:lpstr>Office Theme</vt:lpstr>
      <vt:lpstr>Tic-Tac-Toe AI Using Minimax Algorithm and Alpha-Beta Pruning for Optimal Decision-Making </vt:lpstr>
      <vt:lpstr>Introduction </vt:lpstr>
      <vt:lpstr>Why Tic-Tac-Toe? </vt:lpstr>
      <vt:lpstr>Game Rules (Brief) </vt:lpstr>
      <vt:lpstr>Methodology</vt:lpstr>
      <vt:lpstr>Role of Minimax Algorithm</vt:lpstr>
      <vt:lpstr>Role of Alpha-Beta Pruning</vt:lpstr>
      <vt:lpstr>Role of Heuristic Evaluation</vt:lpstr>
      <vt:lpstr>Implementation Overview</vt:lpstr>
      <vt:lpstr>OUTPUT OF TIC TAC TOE</vt:lpstr>
      <vt:lpstr>Outcomes</vt:lpstr>
      <vt:lpstr>Performance </vt:lpstr>
      <vt:lpstr>Conclusion</vt:lpstr>
      <vt:lpstr>Drawbacks</vt:lpstr>
      <vt:lpstr>Future Plan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Redwan</dc:creator>
  <cp:lastModifiedBy>Redwan Hossain</cp:lastModifiedBy>
  <cp:revision>58</cp:revision>
  <dcterms:created xsi:type="dcterms:W3CDTF">2025-02-24T17:42:11Z</dcterms:created>
  <dcterms:modified xsi:type="dcterms:W3CDTF">2025-08-18T15:37:31Z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