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bef840ac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bef840ac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bef840ac4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bef840ac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bef840ac4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bef840ac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bef840ac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bef840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bef840ac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bef840a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bef840ac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bef840a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bef840ac4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bef840a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bef840ac4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bef840a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88050" y="1497200"/>
            <a:ext cx="7170900" cy="98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80">
                <a:solidFill>
                  <a:schemeClr val="dk2"/>
                </a:solidFill>
              </a:rPr>
              <a:t>Detection of Sarcasm on Amazon Product Reviews using Machine Learning Algorithms under Sentiment Analysis</a:t>
            </a:r>
            <a:endParaRPr sz="2380">
              <a:solidFill>
                <a:schemeClr val="dk2"/>
              </a:solidFill>
            </a:endParaRPr>
          </a:p>
        </p:txBody>
      </p:sp>
      <p:sp>
        <p:nvSpPr>
          <p:cNvPr id="67" name="Google Shape;67;p13"/>
          <p:cNvSpPr txBox="1"/>
          <p:nvPr>
            <p:ph idx="1" type="subTitle"/>
          </p:nvPr>
        </p:nvSpPr>
        <p:spPr>
          <a:xfrm>
            <a:off x="729450" y="3001575"/>
            <a:ext cx="7688100" cy="680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t>Mubtasim Saadid Ahmed</a:t>
            </a:r>
            <a:endParaRPr sz="1000"/>
          </a:p>
          <a:p>
            <a:pPr indent="0" lvl="0" marL="0" rtl="0" algn="ctr">
              <a:lnSpc>
                <a:spcPct val="150000"/>
              </a:lnSpc>
              <a:spcBef>
                <a:spcPts val="0"/>
              </a:spcBef>
              <a:spcAft>
                <a:spcPts val="0"/>
              </a:spcAft>
              <a:buNone/>
            </a:pPr>
            <a:r>
              <a:rPr lang="en" sz="1000"/>
              <a:t>ID: 20101488</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Limitations</a:t>
            </a:r>
            <a:endParaRPr/>
          </a:p>
        </p:txBody>
      </p:sp>
      <p:sp>
        <p:nvSpPr>
          <p:cNvPr id="123" name="Google Shape;123;p22"/>
          <p:cNvSpPr txBox="1"/>
          <p:nvPr>
            <p:ph idx="1" type="body"/>
          </p:nvPr>
        </p:nvSpPr>
        <p:spPr>
          <a:xfrm>
            <a:off x="451700" y="1445325"/>
            <a:ext cx="8008200" cy="2645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Contextual Understanding : Reviews posted by user might lack </a:t>
            </a:r>
            <a:r>
              <a:rPr lang="en" sz="1500"/>
              <a:t>context or subtle cues that might make the program difficult to interpret.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Data Imbalance : It can affect the program’s ability to learn sarcasm patterns adequately, leading to biased predictions favoring the majority class (non-sarcastic reviews).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Synthesis</a:t>
            </a:r>
            <a:endParaRPr/>
          </a:p>
        </p:txBody>
      </p:sp>
      <p:sp>
        <p:nvSpPr>
          <p:cNvPr id="129" name="Google Shape;129;p23"/>
          <p:cNvSpPr txBox="1"/>
          <p:nvPr>
            <p:ph idx="1" type="body"/>
          </p:nvPr>
        </p:nvSpPr>
        <p:spPr>
          <a:xfrm>
            <a:off x="451725" y="1279850"/>
            <a:ext cx="8109300" cy="340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model can be used in enhancing product development. Like by analyzing sarcastic comments, the model can identify the customers likings and dislikings of the product and the product team can mark the lackings. </a:t>
            </a:r>
            <a:endParaRPr sz="1500"/>
          </a:p>
          <a:p>
            <a:pPr indent="-323850" lvl="0" marL="457200" rtl="0" algn="l">
              <a:spcBef>
                <a:spcPts val="0"/>
              </a:spcBef>
              <a:spcAft>
                <a:spcPts val="0"/>
              </a:spcAft>
              <a:buSzPts val="1500"/>
              <a:buChar char="●"/>
            </a:pPr>
            <a:r>
              <a:rPr lang="en" sz="1500"/>
              <a:t>The model can be used in cross domain. Not only in Amazon, it can be used in other sources also.</a:t>
            </a:r>
            <a:endParaRPr sz="1500"/>
          </a:p>
          <a:p>
            <a:pPr indent="-323850" lvl="0" marL="457200" rtl="0" algn="l">
              <a:spcBef>
                <a:spcPts val="0"/>
              </a:spcBef>
              <a:spcAft>
                <a:spcPts val="0"/>
              </a:spcAft>
              <a:buSzPts val="1500"/>
              <a:buChar char="●"/>
            </a:pPr>
            <a:r>
              <a:rPr lang="en" sz="1500"/>
              <a:t>The model can be more useful if we add more data sources like video, images and audio to enhance the interpretation skills for more accurate detection. </a:t>
            </a:r>
            <a:endParaRPr sz="1500"/>
          </a:p>
          <a:p>
            <a:pPr indent="-323850" lvl="0" marL="457200" rtl="0" algn="l">
              <a:spcBef>
                <a:spcPts val="0"/>
              </a:spcBef>
              <a:spcAft>
                <a:spcPts val="0"/>
              </a:spcAft>
              <a:buSzPts val="1500"/>
              <a:buChar char="●"/>
            </a:pPr>
            <a:r>
              <a:rPr lang="en" sz="1500"/>
              <a:t>The model needs to be optimized for greater efficiency if they are used in real time or large scaled development.</a:t>
            </a:r>
            <a:endParaRPr sz="1500"/>
          </a:p>
          <a:p>
            <a:pPr indent="0" lvl="0" marL="0" rtl="0" algn="l">
              <a:spcBef>
                <a:spcPts val="12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2"/>
                </a:solidFill>
              </a:rPr>
              <a:t>“The End”</a:t>
            </a:r>
            <a:endParaRPr>
              <a:solidFill>
                <a:schemeClr val="lt2"/>
              </a:solidFill>
            </a:endParaRPr>
          </a:p>
        </p:txBody>
      </p:sp>
      <p:cxnSp>
        <p:nvCxnSpPr>
          <p:cNvPr id="135" name="Google Shape;135;p2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516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00">
                <a:solidFill>
                  <a:schemeClr val="lt2"/>
                </a:solidFill>
              </a:rPr>
              <a:t>Aims &amp; Objectives</a:t>
            </a:r>
            <a:endParaRPr sz="2800">
              <a:solidFill>
                <a:schemeClr val="lt2"/>
              </a:solidFill>
            </a:endParaRPr>
          </a:p>
        </p:txBody>
      </p:sp>
      <p:sp>
        <p:nvSpPr>
          <p:cNvPr id="73" name="Google Shape;73;p14"/>
          <p:cNvSpPr txBox="1"/>
          <p:nvPr>
            <p:ph idx="1" type="body"/>
          </p:nvPr>
        </p:nvSpPr>
        <p:spPr>
          <a:xfrm>
            <a:off x="399925" y="1418400"/>
            <a:ext cx="7745100" cy="285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analyze </a:t>
            </a:r>
            <a:r>
              <a:rPr lang="en" sz="1500"/>
              <a:t>the</a:t>
            </a:r>
            <a:r>
              <a:rPr lang="en" sz="1500"/>
              <a:t> effectiveness of of Sentiment Analysis in </a:t>
            </a:r>
            <a:r>
              <a:rPr lang="en" sz="1500"/>
              <a:t>opinion based texts.</a:t>
            </a:r>
            <a:endParaRPr sz="1500"/>
          </a:p>
          <a:p>
            <a:pPr indent="-323850" lvl="0" marL="457200" rtl="0" algn="l">
              <a:spcBef>
                <a:spcPts val="0"/>
              </a:spcBef>
              <a:spcAft>
                <a:spcPts val="0"/>
              </a:spcAft>
              <a:buSzPts val="1500"/>
              <a:buChar char="●"/>
            </a:pPr>
            <a:r>
              <a:rPr lang="en" sz="1500"/>
              <a:t>To develop different different methodologies that will help in extracting the gist of the text  </a:t>
            </a:r>
            <a:endParaRPr sz="1500"/>
          </a:p>
          <a:p>
            <a:pPr indent="-323850" lvl="0" marL="457200" rtl="0" algn="l">
              <a:spcBef>
                <a:spcPts val="0"/>
              </a:spcBef>
              <a:spcAft>
                <a:spcPts val="0"/>
              </a:spcAft>
              <a:buSzPts val="1500"/>
              <a:buChar char="●"/>
            </a:pPr>
            <a:r>
              <a:rPr lang="en" sz="1500"/>
              <a:t>To extract the sarcasm through text </a:t>
            </a:r>
            <a:endParaRPr sz="1500"/>
          </a:p>
          <a:p>
            <a:pPr indent="-323850" lvl="0" marL="457200" rtl="0" algn="l">
              <a:spcBef>
                <a:spcPts val="0"/>
              </a:spcBef>
              <a:spcAft>
                <a:spcPts val="0"/>
              </a:spcAft>
              <a:buSzPts val="1500"/>
              <a:buChar char="●"/>
            </a:pPr>
            <a:r>
              <a:rPr lang="en" sz="1500"/>
              <a:t>To compare the effectiveness of the </a:t>
            </a:r>
            <a:r>
              <a:rPr lang="en" sz="1500"/>
              <a:t>algorithm in machine learning.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516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00">
                <a:solidFill>
                  <a:schemeClr val="lt2"/>
                </a:solidFill>
              </a:rPr>
              <a:t>Contributions</a:t>
            </a:r>
            <a:endParaRPr sz="2800">
              <a:solidFill>
                <a:schemeClr val="lt2"/>
              </a:solidFill>
            </a:endParaRPr>
          </a:p>
        </p:txBody>
      </p:sp>
      <p:sp>
        <p:nvSpPr>
          <p:cNvPr id="79" name="Google Shape;79;p15"/>
          <p:cNvSpPr txBox="1"/>
          <p:nvPr>
            <p:ph idx="1" type="body"/>
          </p:nvPr>
        </p:nvSpPr>
        <p:spPr>
          <a:xfrm>
            <a:off x="311700" y="2063175"/>
            <a:ext cx="7186500" cy="795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study aims to advance identification of positive and negative reviews of people that mostly do by means of sarcasm in product review section.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40">
                <a:solidFill>
                  <a:schemeClr val="lt2"/>
                </a:solidFill>
              </a:rPr>
              <a:t>Methodology </a:t>
            </a:r>
            <a:endParaRPr sz="2840">
              <a:solidFill>
                <a:schemeClr val="lt2"/>
              </a:solidFill>
            </a:endParaRPr>
          </a:p>
        </p:txBody>
      </p:sp>
      <p:pic>
        <p:nvPicPr>
          <p:cNvPr id="85" name="Google Shape;85;p16"/>
          <p:cNvPicPr preferRelativeResize="0"/>
          <p:nvPr/>
        </p:nvPicPr>
        <p:blipFill>
          <a:blip r:embed="rId3">
            <a:alphaModFix/>
          </a:blip>
          <a:stretch>
            <a:fillRect/>
          </a:stretch>
        </p:blipFill>
        <p:spPr>
          <a:xfrm>
            <a:off x="5225325" y="1152425"/>
            <a:ext cx="2669325" cy="3575000"/>
          </a:xfrm>
          <a:prstGeom prst="rect">
            <a:avLst/>
          </a:prstGeom>
          <a:noFill/>
          <a:ln>
            <a:noFill/>
          </a:ln>
        </p:spPr>
      </p:pic>
      <p:sp>
        <p:nvSpPr>
          <p:cNvPr id="86" name="Google Shape;86;p16"/>
          <p:cNvSpPr txBox="1"/>
          <p:nvPr>
            <p:ph idx="1" type="body"/>
          </p:nvPr>
        </p:nvSpPr>
        <p:spPr>
          <a:xfrm>
            <a:off x="461775" y="1303775"/>
            <a:ext cx="3873900" cy="3432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Data Collection </a:t>
            </a:r>
            <a:endParaRPr/>
          </a:p>
          <a:p>
            <a:pPr indent="-317500" lvl="0" marL="457200" rtl="0" algn="l">
              <a:spcBef>
                <a:spcPts val="0"/>
              </a:spcBef>
              <a:spcAft>
                <a:spcPts val="0"/>
              </a:spcAft>
              <a:buSzPts val="1400"/>
              <a:buAutoNum type="arabicPeriod"/>
            </a:pPr>
            <a:r>
              <a:rPr lang="en"/>
              <a:t>Pre-Processing </a:t>
            </a:r>
            <a:endParaRPr/>
          </a:p>
          <a:p>
            <a:pPr indent="-317500" lvl="0" marL="457200" rtl="0" algn="l">
              <a:spcBef>
                <a:spcPts val="0"/>
              </a:spcBef>
              <a:spcAft>
                <a:spcPts val="0"/>
              </a:spcAft>
              <a:buSzPts val="1400"/>
              <a:buAutoNum type="arabicPeriod"/>
            </a:pPr>
            <a:r>
              <a:rPr lang="en"/>
              <a:t>Feature Extraction</a:t>
            </a:r>
            <a:endParaRPr/>
          </a:p>
          <a:p>
            <a:pPr indent="-317500" lvl="0" marL="457200" rtl="0" algn="l">
              <a:spcBef>
                <a:spcPts val="0"/>
              </a:spcBef>
              <a:spcAft>
                <a:spcPts val="0"/>
              </a:spcAft>
              <a:buSzPts val="1400"/>
              <a:buAutoNum type="arabicPeriod"/>
            </a:pPr>
            <a:r>
              <a:rPr lang="en"/>
              <a:t>Classification Used </a:t>
            </a:r>
            <a:endParaRPr/>
          </a:p>
          <a:p>
            <a:pPr indent="-317500" lvl="0" marL="457200" rtl="0" algn="l">
              <a:spcBef>
                <a:spcPts val="0"/>
              </a:spcBef>
              <a:spcAft>
                <a:spcPts val="0"/>
              </a:spcAft>
              <a:buSzPts val="1400"/>
              <a:buAutoNum type="arabicPeriod"/>
            </a:pPr>
            <a:r>
              <a:rPr lang="en"/>
              <a:t>Polarity</a:t>
            </a:r>
            <a:endParaRPr/>
          </a:p>
          <a:p>
            <a:pPr indent="-317500" lvl="0" marL="457200" rtl="0" algn="l">
              <a:spcBef>
                <a:spcPts val="0"/>
              </a:spcBef>
              <a:spcAft>
                <a:spcPts val="0"/>
              </a:spcAft>
              <a:buSzPts val="1400"/>
              <a:buAutoNum type="arabicPeriod"/>
            </a:pPr>
            <a:r>
              <a:rPr lang="en"/>
              <a:t>Calculation of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4859"/>
              <a:buFont typeface="Arial"/>
              <a:buNone/>
            </a:pPr>
            <a:r>
              <a:rPr lang="en" sz="2840">
                <a:solidFill>
                  <a:schemeClr val="lt2"/>
                </a:solidFill>
              </a:rPr>
              <a:t>Methodology</a:t>
            </a:r>
            <a:endParaRPr sz="2750">
              <a:solidFill>
                <a:schemeClr val="lt2"/>
              </a:solidFill>
            </a:endParaRPr>
          </a:p>
          <a:p>
            <a:pPr indent="0" lvl="0" marL="0" rtl="0" algn="l">
              <a:spcBef>
                <a:spcPts val="0"/>
              </a:spcBef>
              <a:spcAft>
                <a:spcPts val="0"/>
              </a:spcAft>
              <a:buNone/>
            </a:pPr>
            <a:r>
              <a:t/>
            </a:r>
            <a:endParaRPr/>
          </a:p>
        </p:txBody>
      </p:sp>
      <p:sp>
        <p:nvSpPr>
          <p:cNvPr id="92" name="Google Shape;92;p17"/>
          <p:cNvSpPr txBox="1"/>
          <p:nvPr>
            <p:ph idx="1" type="body"/>
          </p:nvPr>
        </p:nvSpPr>
        <p:spPr>
          <a:xfrm>
            <a:off x="451725" y="1279850"/>
            <a:ext cx="8109300" cy="129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Data Collection:  Amazon has got a wide range of datasets. The data is retrieved and converted into sentences. Each review is considered as documents.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Methodology</a:t>
            </a:r>
            <a:endParaRPr/>
          </a:p>
        </p:txBody>
      </p:sp>
      <p:sp>
        <p:nvSpPr>
          <p:cNvPr id="98" name="Google Shape;98;p18"/>
          <p:cNvSpPr txBox="1"/>
          <p:nvPr>
            <p:ph idx="1" type="body"/>
          </p:nvPr>
        </p:nvSpPr>
        <p:spPr>
          <a:xfrm>
            <a:off x="451725" y="1279850"/>
            <a:ext cx="8109300" cy="34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2.     Data Pre-Processing: It’s a </a:t>
            </a:r>
            <a:r>
              <a:rPr lang="en" sz="1500"/>
              <a:t>preliminary process. </a:t>
            </a:r>
            <a:endParaRPr sz="1500"/>
          </a:p>
          <a:p>
            <a:pPr indent="0" lvl="0" marL="457200" rtl="0" algn="l">
              <a:spcBef>
                <a:spcPts val="1200"/>
              </a:spcBef>
              <a:spcAft>
                <a:spcPts val="0"/>
              </a:spcAft>
              <a:buNone/>
            </a:pPr>
            <a:r>
              <a:rPr lang="en" sz="1500"/>
              <a:t>It includes - </a:t>
            </a:r>
            <a:endParaRPr sz="1500"/>
          </a:p>
          <a:p>
            <a:pPr indent="0" lvl="0" marL="457200" rtl="0" algn="l">
              <a:spcBef>
                <a:spcPts val="1200"/>
              </a:spcBef>
              <a:spcAft>
                <a:spcPts val="0"/>
              </a:spcAft>
              <a:buNone/>
            </a:pPr>
            <a:r>
              <a:rPr lang="en" sz="1500"/>
              <a:t>a. Tokenization - First step of pre-processing. It helps to tokenize the sentences into words. The words are considered as tokens.</a:t>
            </a:r>
            <a:endParaRPr sz="1500"/>
          </a:p>
          <a:p>
            <a:pPr indent="0" lvl="0" marL="457200" rtl="0" algn="l">
              <a:spcBef>
                <a:spcPts val="1200"/>
              </a:spcBef>
              <a:spcAft>
                <a:spcPts val="0"/>
              </a:spcAft>
              <a:buNone/>
            </a:pPr>
            <a:r>
              <a:rPr lang="en" sz="1500"/>
              <a:t>b. Stemming and Lemmatization - The procedure of conversion of words into their root words is Stemming and Lemmatization.</a:t>
            </a:r>
            <a:endParaRPr sz="1500"/>
          </a:p>
          <a:p>
            <a:pPr indent="0" lvl="0" marL="457200" rtl="0" algn="l">
              <a:spcBef>
                <a:spcPts val="1200"/>
              </a:spcBef>
              <a:spcAft>
                <a:spcPts val="1200"/>
              </a:spcAft>
              <a:buNone/>
            </a:pPr>
            <a:r>
              <a:rPr lang="en" sz="1500"/>
              <a:t>c. Polarity Labelling - The process of labelling the words into positive and negative depending on its polarity is polarity labelling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Methodology</a:t>
            </a:r>
            <a:endParaRPr/>
          </a:p>
        </p:txBody>
      </p:sp>
      <p:sp>
        <p:nvSpPr>
          <p:cNvPr id="104" name="Google Shape;104;p19"/>
          <p:cNvSpPr txBox="1"/>
          <p:nvPr>
            <p:ph idx="1" type="body"/>
          </p:nvPr>
        </p:nvSpPr>
        <p:spPr>
          <a:xfrm>
            <a:off x="451725" y="1279850"/>
            <a:ext cx="8109300" cy="349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3</a:t>
            </a:r>
            <a:r>
              <a:rPr lang="en" sz="1500"/>
              <a:t>.     Feature Extraction: Next step after pre-processing of data. </a:t>
            </a:r>
            <a:endParaRPr sz="1500"/>
          </a:p>
          <a:p>
            <a:pPr indent="0" lvl="0" marL="457200" rtl="0" algn="l">
              <a:spcBef>
                <a:spcPts val="1200"/>
              </a:spcBef>
              <a:spcAft>
                <a:spcPts val="0"/>
              </a:spcAft>
              <a:buNone/>
            </a:pPr>
            <a:r>
              <a:rPr lang="en" sz="1500"/>
              <a:t>It includes - </a:t>
            </a:r>
            <a:endParaRPr sz="1500"/>
          </a:p>
          <a:p>
            <a:pPr indent="0" lvl="0" marL="457200" rtl="0" algn="l">
              <a:spcBef>
                <a:spcPts val="1200"/>
              </a:spcBef>
              <a:spcAft>
                <a:spcPts val="0"/>
              </a:spcAft>
              <a:buNone/>
            </a:pPr>
            <a:r>
              <a:rPr lang="en" sz="1500"/>
              <a:t>a. Term Frequency - Every token is considered as a term. Number of times of appearance of a particular term is known as term frequency.</a:t>
            </a:r>
            <a:endParaRPr sz="1500"/>
          </a:p>
          <a:p>
            <a:pPr indent="0" lvl="0" marL="457200" rtl="0" algn="l">
              <a:spcBef>
                <a:spcPts val="1200"/>
              </a:spcBef>
              <a:spcAft>
                <a:spcPts val="0"/>
              </a:spcAft>
              <a:buNone/>
            </a:pPr>
            <a:r>
              <a:rPr lang="en" sz="1500"/>
              <a:t>b. TF-</a:t>
            </a:r>
            <a:r>
              <a:rPr lang="en" sz="1500"/>
              <a:t>IDF </a:t>
            </a:r>
            <a:r>
              <a:rPr lang="en" sz="1500"/>
              <a:t>- Provides how important a particular word is.</a:t>
            </a:r>
            <a:endParaRPr sz="1500"/>
          </a:p>
          <a:p>
            <a:pPr indent="0" lvl="0" marL="457200" rtl="0" algn="l">
              <a:spcBef>
                <a:spcPts val="1200"/>
              </a:spcBef>
              <a:spcAft>
                <a:spcPts val="0"/>
              </a:spcAft>
              <a:buNone/>
            </a:pPr>
            <a:r>
              <a:rPr lang="en" sz="1500"/>
              <a:t>c. N-gram - T</a:t>
            </a:r>
            <a:r>
              <a:rPr lang="en" sz="1500"/>
              <a:t>he presence of sequence of tokens before a particular token or word.</a:t>
            </a:r>
            <a:endParaRPr sz="1500"/>
          </a:p>
          <a:p>
            <a:pPr indent="-323850" lvl="0" marL="1371600" rtl="0" algn="l">
              <a:spcBef>
                <a:spcPts val="1200"/>
              </a:spcBef>
              <a:spcAft>
                <a:spcPts val="0"/>
              </a:spcAft>
              <a:buSzPts val="1500"/>
              <a:buChar char="➔"/>
            </a:pPr>
            <a:r>
              <a:rPr lang="en" sz="1500"/>
              <a:t>Unigram - Checks for only one prev. word before a particular token</a:t>
            </a:r>
            <a:endParaRPr sz="1500"/>
          </a:p>
          <a:p>
            <a:pPr indent="-323850" lvl="0" marL="1371600" rtl="0" algn="l">
              <a:spcBef>
                <a:spcPts val="0"/>
              </a:spcBef>
              <a:spcAft>
                <a:spcPts val="0"/>
              </a:spcAft>
              <a:buSzPts val="1500"/>
              <a:buChar char="➔"/>
            </a:pPr>
            <a:r>
              <a:rPr lang="en" sz="1500"/>
              <a:t>Bi-gram - Checks for only two prev. words before a particular token</a:t>
            </a:r>
            <a:endParaRPr sz="1500"/>
          </a:p>
          <a:p>
            <a:pPr indent="0" lvl="0" marL="457200" rtl="0" algn="l">
              <a:spcBef>
                <a:spcPts val="1200"/>
              </a:spcBef>
              <a:spcAft>
                <a:spcPts val="0"/>
              </a:spcAft>
              <a:buNone/>
            </a:pPr>
            <a:r>
              <a:rPr lang="en" sz="1500"/>
              <a:t> </a:t>
            </a:r>
            <a:endParaRPr sz="1500"/>
          </a:p>
          <a:p>
            <a:pPr indent="0" lvl="0" marL="45720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Methodology</a:t>
            </a:r>
            <a:endParaRPr/>
          </a:p>
        </p:txBody>
      </p:sp>
      <p:sp>
        <p:nvSpPr>
          <p:cNvPr id="110" name="Google Shape;110;p20"/>
          <p:cNvSpPr txBox="1"/>
          <p:nvPr>
            <p:ph idx="1" type="body"/>
          </p:nvPr>
        </p:nvSpPr>
        <p:spPr>
          <a:xfrm>
            <a:off x="451725" y="1279850"/>
            <a:ext cx="4879200" cy="34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4</a:t>
            </a:r>
            <a:r>
              <a:rPr lang="en" sz="1500"/>
              <a:t>.     Classifier Used: Categorizing the data on the basis of observation.</a:t>
            </a:r>
            <a:endParaRPr sz="1500"/>
          </a:p>
          <a:p>
            <a:pPr indent="-323850" lvl="0" marL="914400" rtl="0" algn="l">
              <a:spcBef>
                <a:spcPts val="1200"/>
              </a:spcBef>
              <a:spcAft>
                <a:spcPts val="0"/>
              </a:spcAft>
              <a:buSzPts val="1500"/>
              <a:buChar char="●"/>
            </a:pPr>
            <a:r>
              <a:rPr lang="en" sz="1500"/>
              <a:t>SVM - one of the supervised learning algorithms which is used to analyse the data for regression and classification.</a:t>
            </a:r>
            <a:endParaRPr sz="1500"/>
          </a:p>
          <a:p>
            <a:pPr indent="-323850" lvl="0" marL="914400" rtl="0" algn="l">
              <a:spcBef>
                <a:spcPts val="0"/>
              </a:spcBef>
              <a:spcAft>
                <a:spcPts val="0"/>
              </a:spcAft>
              <a:buSzPts val="1500"/>
              <a:buChar char="●"/>
            </a:pPr>
            <a:r>
              <a:rPr lang="en" sz="1500"/>
              <a:t>K nearest neighbour - uses distance as a function which can be used for pattern recognition and statistical estimation.</a:t>
            </a:r>
            <a:endParaRPr sz="1500"/>
          </a:p>
          <a:p>
            <a:pPr indent="-323850" lvl="0" marL="914400" rtl="0" algn="l">
              <a:spcBef>
                <a:spcPts val="0"/>
              </a:spcBef>
              <a:spcAft>
                <a:spcPts val="0"/>
              </a:spcAft>
              <a:buSzPts val="1500"/>
              <a:buChar char="●"/>
            </a:pPr>
            <a:r>
              <a:rPr lang="en" sz="1500"/>
              <a:t>Random Forest - A machine learning algorithm. It is used for classification and regression problems.</a:t>
            </a:r>
            <a:endParaRPr sz="1500"/>
          </a:p>
        </p:txBody>
      </p:sp>
      <p:pic>
        <p:nvPicPr>
          <p:cNvPr id="111" name="Google Shape;111;p20"/>
          <p:cNvPicPr preferRelativeResize="0"/>
          <p:nvPr/>
        </p:nvPicPr>
        <p:blipFill>
          <a:blip r:embed="rId3">
            <a:alphaModFix/>
          </a:blip>
          <a:stretch>
            <a:fillRect/>
          </a:stretch>
        </p:blipFill>
        <p:spPr>
          <a:xfrm>
            <a:off x="5801650" y="2552300"/>
            <a:ext cx="2867025" cy="8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Conclusions</a:t>
            </a:r>
            <a:endParaRPr/>
          </a:p>
        </p:txBody>
      </p:sp>
      <p:sp>
        <p:nvSpPr>
          <p:cNvPr id="117" name="Google Shape;117;p21"/>
          <p:cNvSpPr txBox="1"/>
          <p:nvPr>
            <p:ph idx="1" type="body"/>
          </p:nvPr>
        </p:nvSpPr>
        <p:spPr>
          <a:xfrm>
            <a:off x="451725" y="1279850"/>
            <a:ext cx="8109300" cy="34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Sarcastic sentences are very frequently found these days. Determination of these sarcastic sentences is very important. After </a:t>
            </a:r>
            <a:r>
              <a:rPr lang="en" sz="1500"/>
              <a:t>going through different processes of methodologies in the dataset, sarcastic sentences are found after the classification and these sentences are labelled as sarcastic. Sentiment Words are also been found in this criteria. After the sarcasm detection process, polarity is checked and labelled according to positive or negative.</a:t>
            </a:r>
            <a:endParaRPr sz="1500"/>
          </a:p>
          <a:p>
            <a:pPr indent="0" lvl="0" marL="0" rtl="0" algn="l">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