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bef840ac4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bef840ac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bef840ac4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bef840ac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bef840ac4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bef840ac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bef840ac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bef840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bef840ac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bef840a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bef840ac4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bef840a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bef840ac4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bef840a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bef840ac4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bef840a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988050" y="1497200"/>
            <a:ext cx="7170900" cy="98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80">
                <a:solidFill>
                  <a:schemeClr val="dk2"/>
                </a:solidFill>
              </a:rPr>
              <a:t>Sentiment analysis through twitter as a mechanism for assessing university satisfaction </a:t>
            </a:r>
            <a:endParaRPr sz="2380">
              <a:solidFill>
                <a:schemeClr val="dk2"/>
              </a:solidFill>
            </a:endParaRPr>
          </a:p>
        </p:txBody>
      </p:sp>
      <p:sp>
        <p:nvSpPr>
          <p:cNvPr id="67" name="Google Shape;67;p13"/>
          <p:cNvSpPr txBox="1"/>
          <p:nvPr>
            <p:ph idx="1" type="subTitle"/>
          </p:nvPr>
        </p:nvSpPr>
        <p:spPr>
          <a:xfrm>
            <a:off x="729450" y="3001575"/>
            <a:ext cx="7688100" cy="680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t>Mubtasim Saadid Ahmed</a:t>
            </a:r>
            <a:endParaRPr sz="1000"/>
          </a:p>
          <a:p>
            <a:pPr indent="0" lvl="0" marL="0" rtl="0" algn="ctr">
              <a:lnSpc>
                <a:spcPct val="150000"/>
              </a:lnSpc>
              <a:spcBef>
                <a:spcPts val="0"/>
              </a:spcBef>
              <a:spcAft>
                <a:spcPts val="0"/>
              </a:spcAft>
              <a:buNone/>
            </a:pPr>
            <a:r>
              <a:rPr lang="en" sz="1000"/>
              <a:t>ID: 20101488</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Limitations</a:t>
            </a:r>
            <a:endParaRPr/>
          </a:p>
        </p:txBody>
      </p:sp>
      <p:sp>
        <p:nvSpPr>
          <p:cNvPr id="135" name="Google Shape;135;p22"/>
          <p:cNvSpPr txBox="1"/>
          <p:nvPr>
            <p:ph idx="1" type="body"/>
          </p:nvPr>
        </p:nvSpPr>
        <p:spPr>
          <a:xfrm>
            <a:off x="451700" y="1445325"/>
            <a:ext cx="8008200" cy="2645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Contextual Understanding : Reviews posted by user might lack </a:t>
            </a:r>
            <a:r>
              <a:rPr lang="en" sz="1500"/>
              <a:t>context or subtle cues that might make the program difficult to interpret.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Data Imbalance : It can affect the program’s ability to learn sarcasm patterns adequately, leading to biased predictions favoring the majority class (non-sarcastic reviews).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Synthesis</a:t>
            </a:r>
            <a:endParaRPr/>
          </a:p>
        </p:txBody>
      </p:sp>
      <p:sp>
        <p:nvSpPr>
          <p:cNvPr id="141" name="Google Shape;141;p23"/>
          <p:cNvSpPr txBox="1"/>
          <p:nvPr>
            <p:ph idx="1" type="body"/>
          </p:nvPr>
        </p:nvSpPr>
        <p:spPr>
          <a:xfrm>
            <a:off x="451725" y="1279850"/>
            <a:ext cx="8109300" cy="340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implement data science techniques and sentiments analysis relying on social networks.</a:t>
            </a:r>
            <a:endParaRPr sz="1500"/>
          </a:p>
          <a:p>
            <a:pPr indent="-323850" lvl="0" marL="457200" rtl="0" algn="l">
              <a:spcBef>
                <a:spcPts val="0"/>
              </a:spcBef>
              <a:spcAft>
                <a:spcPts val="0"/>
              </a:spcAft>
              <a:buSzPts val="1500"/>
              <a:buChar char="●"/>
            </a:pPr>
            <a:r>
              <a:rPr lang="en" sz="1500"/>
              <a:t>The results obtained could be compared with those obtained through traditional techniques and instruments for evaluating teacher performance satisfaction.</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2"/>
                </a:solidFill>
              </a:rPr>
              <a:t>“The End”</a:t>
            </a:r>
            <a:endParaRPr>
              <a:solidFill>
                <a:schemeClr val="lt2"/>
              </a:solidFill>
            </a:endParaRPr>
          </a:p>
        </p:txBody>
      </p:sp>
      <p:cxnSp>
        <p:nvCxnSpPr>
          <p:cNvPr id="147" name="Google Shape;147;p2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5160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00">
                <a:solidFill>
                  <a:schemeClr val="lt2"/>
                </a:solidFill>
              </a:rPr>
              <a:t>Aims &amp; Objectives</a:t>
            </a:r>
            <a:endParaRPr sz="2800">
              <a:solidFill>
                <a:schemeClr val="lt2"/>
              </a:solidFill>
            </a:endParaRPr>
          </a:p>
        </p:txBody>
      </p:sp>
      <p:sp>
        <p:nvSpPr>
          <p:cNvPr id="73" name="Google Shape;73;p14"/>
          <p:cNvSpPr txBox="1"/>
          <p:nvPr>
            <p:ph idx="1" type="body"/>
          </p:nvPr>
        </p:nvSpPr>
        <p:spPr>
          <a:xfrm>
            <a:off x="399925" y="1418400"/>
            <a:ext cx="7745100" cy="2858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identify the factors that influence the satisfaction of university students about their learning in virtual environments, through the sentiments analysis.</a:t>
            </a:r>
            <a:endParaRPr sz="1500"/>
          </a:p>
          <a:p>
            <a:pPr indent="-323850" lvl="0" marL="457200" rtl="0" algn="l">
              <a:spcBef>
                <a:spcPts val="0"/>
              </a:spcBef>
              <a:spcAft>
                <a:spcPts val="0"/>
              </a:spcAft>
              <a:buSzPts val="1500"/>
              <a:buChar char="●"/>
            </a:pPr>
            <a:r>
              <a:rPr lang="en" sz="1500"/>
              <a:t>To understand the contribution that data science offers. </a:t>
            </a:r>
            <a:endParaRPr sz="1500"/>
          </a:p>
          <a:p>
            <a:pPr indent="-323850" lvl="0" marL="457200" rtl="0" algn="l">
              <a:spcBef>
                <a:spcPts val="0"/>
              </a:spcBef>
              <a:spcAft>
                <a:spcPts val="0"/>
              </a:spcAft>
              <a:buSzPts val="1500"/>
              <a:buChar char="●"/>
            </a:pPr>
            <a:r>
              <a:rPr lang="en" sz="1500"/>
              <a:t>To explore large amounts of texts and establishing patterns. </a:t>
            </a:r>
            <a:endParaRPr sz="1500"/>
          </a:p>
          <a:p>
            <a:pPr indent="-323850" lvl="0" marL="457200" rtl="0" algn="l">
              <a:spcBef>
                <a:spcPts val="0"/>
              </a:spcBef>
              <a:spcAft>
                <a:spcPts val="0"/>
              </a:spcAft>
              <a:buSzPts val="1500"/>
              <a:buChar char="●"/>
            </a:pPr>
            <a:r>
              <a:rPr lang="en" sz="1500"/>
              <a:t>To extract useful information in educational management using sentiments analysis.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5160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00">
                <a:solidFill>
                  <a:schemeClr val="lt2"/>
                </a:solidFill>
              </a:rPr>
              <a:t>Contributions</a:t>
            </a:r>
            <a:endParaRPr sz="2800">
              <a:solidFill>
                <a:schemeClr val="lt2"/>
              </a:solidFill>
            </a:endParaRPr>
          </a:p>
        </p:txBody>
      </p:sp>
      <p:sp>
        <p:nvSpPr>
          <p:cNvPr id="79" name="Google Shape;79;p15"/>
          <p:cNvSpPr txBox="1"/>
          <p:nvPr>
            <p:ph idx="1" type="body"/>
          </p:nvPr>
        </p:nvSpPr>
        <p:spPr>
          <a:xfrm>
            <a:off x="311700" y="2063175"/>
            <a:ext cx="7186500" cy="7950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Char char="●"/>
            </a:pPr>
            <a:r>
              <a:rPr lang="en" sz="1500"/>
              <a:t>To identify which factors should be improved by the teacher in order to have a preponderant effect on improving student satisfaction and improving academic quality.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40">
                <a:solidFill>
                  <a:schemeClr val="lt2"/>
                </a:solidFill>
              </a:rPr>
              <a:t>Methodology </a:t>
            </a:r>
            <a:endParaRPr sz="2840">
              <a:solidFill>
                <a:schemeClr val="lt2"/>
              </a:solidFill>
            </a:endParaRPr>
          </a:p>
        </p:txBody>
      </p:sp>
      <p:sp>
        <p:nvSpPr>
          <p:cNvPr id="85" name="Google Shape;85;p16"/>
          <p:cNvSpPr txBox="1"/>
          <p:nvPr>
            <p:ph idx="1" type="body"/>
          </p:nvPr>
        </p:nvSpPr>
        <p:spPr>
          <a:xfrm>
            <a:off x="454625" y="1561675"/>
            <a:ext cx="7733400" cy="217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Data Collection </a:t>
            </a:r>
            <a:endParaRPr/>
          </a:p>
          <a:p>
            <a:pPr indent="-317500" lvl="0" marL="457200" rtl="0" algn="l">
              <a:spcBef>
                <a:spcPts val="0"/>
              </a:spcBef>
              <a:spcAft>
                <a:spcPts val="0"/>
              </a:spcAft>
              <a:buSzPts val="1400"/>
              <a:buAutoNum type="arabicPeriod"/>
            </a:pPr>
            <a:r>
              <a:rPr lang="en"/>
              <a:t>Pre-Processing,  analysis of sentiments polarization and data extraction</a:t>
            </a:r>
            <a:endParaRPr/>
          </a:p>
          <a:p>
            <a:pPr indent="-317500" lvl="0" marL="457200" rtl="0" algn="l">
              <a:spcBef>
                <a:spcPts val="0"/>
              </a:spcBef>
              <a:spcAft>
                <a:spcPts val="0"/>
              </a:spcAft>
              <a:buSzPts val="1400"/>
              <a:buAutoNum type="arabicPeriod"/>
            </a:pPr>
            <a:r>
              <a:rPr lang="en"/>
              <a:t>Development of the proposed model through Python in the JupyterLab environment </a:t>
            </a:r>
            <a:endParaRPr/>
          </a:p>
          <a:p>
            <a:pPr indent="-317500" lvl="0" marL="457200" rtl="0" algn="l">
              <a:spcBef>
                <a:spcPts val="0"/>
              </a:spcBef>
              <a:spcAft>
                <a:spcPts val="0"/>
              </a:spcAft>
              <a:buSzPts val="1400"/>
              <a:buAutoNum type="arabicPeriod"/>
            </a:pPr>
            <a:r>
              <a:rPr lang="en"/>
              <a:t>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30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200">
                <a:solidFill>
                  <a:schemeClr val="lt2"/>
                </a:solidFill>
              </a:rPr>
              <a:t>Methodology : Data Collection</a:t>
            </a:r>
            <a:endParaRPr sz="2200">
              <a:solidFill>
                <a:schemeClr val="lt2"/>
              </a:solidFill>
            </a:endParaRPr>
          </a:p>
          <a:p>
            <a:pPr indent="0" lvl="0" marL="0" rtl="0" algn="l">
              <a:spcBef>
                <a:spcPts val="0"/>
              </a:spcBef>
              <a:spcAft>
                <a:spcPts val="0"/>
              </a:spcAft>
              <a:buNone/>
            </a:pPr>
            <a:r>
              <a:t/>
            </a:r>
            <a:endParaRPr sz="2200"/>
          </a:p>
        </p:txBody>
      </p:sp>
      <p:sp>
        <p:nvSpPr>
          <p:cNvPr id="91" name="Google Shape;91;p17"/>
          <p:cNvSpPr txBox="1"/>
          <p:nvPr>
            <p:ph idx="1" type="body"/>
          </p:nvPr>
        </p:nvSpPr>
        <p:spPr>
          <a:xfrm>
            <a:off x="444150" y="1103200"/>
            <a:ext cx="4298100" cy="3467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data is gathered throughout every class session, a non-experimental longitudinal type design was used for the data gathering.</a:t>
            </a:r>
            <a:endParaRPr/>
          </a:p>
          <a:p>
            <a:pPr indent="-317500" lvl="0" marL="457200" rtl="0" algn="l">
              <a:spcBef>
                <a:spcPts val="0"/>
              </a:spcBef>
              <a:spcAft>
                <a:spcPts val="0"/>
              </a:spcAft>
              <a:buSzPts val="1400"/>
              <a:buChar char="●"/>
            </a:pPr>
            <a:r>
              <a:rPr lang="en"/>
              <a:t>Collection period is from week 9 to week 13.</a:t>
            </a:r>
            <a:endParaRPr/>
          </a:p>
          <a:p>
            <a:pPr indent="-317500" lvl="0" marL="457200" rtl="0" algn="l">
              <a:spcBef>
                <a:spcPts val="0"/>
              </a:spcBef>
              <a:spcAft>
                <a:spcPts val="0"/>
              </a:spcAft>
              <a:buSzPts val="1400"/>
              <a:buChar char="●"/>
            </a:pPr>
            <a:r>
              <a:rPr lang="en"/>
              <a:t>It should be noted that the total impressions obtained in the 5 weeks of data acquisition were 455.</a:t>
            </a:r>
            <a:endParaRPr/>
          </a:p>
        </p:txBody>
      </p:sp>
      <p:pic>
        <p:nvPicPr>
          <p:cNvPr id="92" name="Google Shape;92;p17"/>
          <p:cNvPicPr preferRelativeResize="0"/>
          <p:nvPr/>
        </p:nvPicPr>
        <p:blipFill>
          <a:blip r:embed="rId3">
            <a:alphaModFix/>
          </a:blip>
          <a:stretch>
            <a:fillRect/>
          </a:stretch>
        </p:blipFill>
        <p:spPr>
          <a:xfrm>
            <a:off x="5134725" y="1834000"/>
            <a:ext cx="3625750" cy="1396800"/>
          </a:xfrm>
          <a:prstGeom prst="rect">
            <a:avLst/>
          </a:prstGeom>
          <a:noFill/>
          <a:ln>
            <a:noFill/>
          </a:ln>
        </p:spPr>
      </p:pic>
      <p:sp>
        <p:nvSpPr>
          <p:cNvPr id="93" name="Google Shape;93;p17"/>
          <p:cNvSpPr txBox="1"/>
          <p:nvPr/>
        </p:nvSpPr>
        <p:spPr>
          <a:xfrm>
            <a:off x="5451525" y="3338275"/>
            <a:ext cx="33807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Open Sans"/>
                <a:ea typeface="Open Sans"/>
                <a:cs typeface="Open Sans"/>
                <a:sym typeface="Open Sans"/>
              </a:rPr>
              <a:t> Fig: Interactions in the twitter account in the study period</a:t>
            </a:r>
            <a:endParaRPr sz="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89900" y="273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2"/>
                </a:solidFill>
              </a:rPr>
              <a:t>Methodology: Pre-Processing,  analysis of sentiments polarization and data extraction</a:t>
            </a:r>
            <a:endParaRPr sz="2200"/>
          </a:p>
        </p:txBody>
      </p:sp>
      <p:pic>
        <p:nvPicPr>
          <p:cNvPr id="99" name="Google Shape;99;p18"/>
          <p:cNvPicPr preferRelativeResize="0"/>
          <p:nvPr/>
        </p:nvPicPr>
        <p:blipFill>
          <a:blip r:embed="rId3">
            <a:alphaModFix/>
          </a:blip>
          <a:stretch>
            <a:fillRect/>
          </a:stretch>
        </p:blipFill>
        <p:spPr>
          <a:xfrm>
            <a:off x="5014550" y="1361100"/>
            <a:ext cx="3977049" cy="2902375"/>
          </a:xfrm>
          <a:prstGeom prst="rect">
            <a:avLst/>
          </a:prstGeom>
          <a:noFill/>
          <a:ln>
            <a:noFill/>
          </a:ln>
        </p:spPr>
      </p:pic>
      <p:sp>
        <p:nvSpPr>
          <p:cNvPr id="100" name="Google Shape;100;p18"/>
          <p:cNvSpPr txBox="1"/>
          <p:nvPr/>
        </p:nvSpPr>
        <p:spPr>
          <a:xfrm>
            <a:off x="5330725" y="4379775"/>
            <a:ext cx="32385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2"/>
                </a:solidFill>
                <a:latin typeface="Open Sans"/>
                <a:ea typeface="Open Sans"/>
                <a:cs typeface="Open Sans"/>
                <a:sym typeface="Open Sans"/>
              </a:rPr>
              <a:t>Fig:  </a:t>
            </a:r>
            <a:r>
              <a:rPr lang="en" sz="700">
                <a:solidFill>
                  <a:schemeClr val="dk2"/>
                </a:solidFill>
                <a:latin typeface="Open Sans"/>
                <a:ea typeface="Open Sans"/>
                <a:cs typeface="Open Sans"/>
                <a:sym typeface="Open Sans"/>
              </a:rPr>
              <a:t> Model used to identify relevant factors of university student satisfaction</a:t>
            </a:r>
            <a:endParaRPr sz="700">
              <a:solidFill>
                <a:schemeClr val="dk2"/>
              </a:solidFill>
              <a:latin typeface="Open Sans"/>
              <a:ea typeface="Open Sans"/>
              <a:cs typeface="Open Sans"/>
              <a:sym typeface="Open Sans"/>
            </a:endParaRPr>
          </a:p>
        </p:txBody>
      </p:sp>
      <p:sp>
        <p:nvSpPr>
          <p:cNvPr id="101" name="Google Shape;101;p18"/>
          <p:cNvSpPr txBox="1"/>
          <p:nvPr>
            <p:ph idx="1" type="body"/>
          </p:nvPr>
        </p:nvSpPr>
        <p:spPr>
          <a:xfrm>
            <a:off x="444550" y="1279850"/>
            <a:ext cx="3977100" cy="338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a:t>
            </a:r>
            <a:r>
              <a:rPr lang="en"/>
              <a:t>ata provided by the Twitter in file format with the extension "csv" will be conditioned to obtain the polarization of the comments.</a:t>
            </a:r>
            <a:endParaRPr/>
          </a:p>
          <a:p>
            <a:pPr indent="-317500" lvl="0" marL="457200" rtl="0" algn="l">
              <a:spcBef>
                <a:spcPts val="0"/>
              </a:spcBef>
              <a:spcAft>
                <a:spcPts val="0"/>
              </a:spcAft>
              <a:buSzPts val="1400"/>
              <a:buChar char="●"/>
            </a:pPr>
            <a:r>
              <a:rPr lang="en"/>
              <a:t>Pre-processing consists of eliminating repeated texts, individual characters that are isolated, empty spaces that are found between text and text, as well as converting all texts to lower case.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89900" y="273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2"/>
                </a:solidFill>
              </a:rPr>
              <a:t>Methodology: Development of the proposed model through Python in the JupyterLab environment</a:t>
            </a:r>
            <a:endParaRPr sz="2200"/>
          </a:p>
        </p:txBody>
      </p:sp>
      <p:sp>
        <p:nvSpPr>
          <p:cNvPr id="107" name="Google Shape;107;p19"/>
          <p:cNvSpPr txBox="1"/>
          <p:nvPr>
            <p:ph idx="1" type="body"/>
          </p:nvPr>
        </p:nvSpPr>
        <p:spPr>
          <a:xfrm>
            <a:off x="308450" y="1279850"/>
            <a:ext cx="4333500" cy="35844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0"/>
              </a:spcBef>
              <a:spcAft>
                <a:spcPts val="0"/>
              </a:spcAft>
              <a:buSzPct val="100000"/>
              <a:buChar char="●"/>
            </a:pPr>
            <a:r>
              <a:rPr lang="en" sz="1500"/>
              <a:t>In the first stage, we install the required libraries.</a:t>
            </a:r>
            <a:endParaRPr sz="1500"/>
          </a:p>
          <a:p>
            <a:pPr indent="-316706" lvl="0" marL="457200" rtl="0" algn="l">
              <a:spcBef>
                <a:spcPts val="0"/>
              </a:spcBef>
              <a:spcAft>
                <a:spcPts val="0"/>
              </a:spcAft>
              <a:buSzPct val="100000"/>
              <a:buChar char="●"/>
            </a:pPr>
            <a:r>
              <a:rPr lang="en" sz="1500"/>
              <a:t>Once the data is read,  we proceed to carry out the conditioning or pre-processing of the texts using NLTK, re libraries. A column will be generated on the right side of the texts, called “sentiment” where results of the sentiments contained in each tweet will be stored.</a:t>
            </a:r>
            <a:endParaRPr sz="1500"/>
          </a:p>
          <a:p>
            <a:pPr indent="-316706" lvl="0" marL="457200" rtl="0" algn="l">
              <a:spcBef>
                <a:spcPts val="0"/>
              </a:spcBef>
              <a:spcAft>
                <a:spcPts val="0"/>
              </a:spcAft>
              <a:buSzPct val="100000"/>
              <a:buChar char="●"/>
            </a:pPr>
            <a:r>
              <a:rPr lang="en" sz="1500"/>
              <a:t>The programming code in which it seeks to extract the most relevant texts, contained in the sentiments tweets whose polarity is positive and negative, since these are closely related to the satisfaction and dissatisfaction of the teaching performance.</a:t>
            </a:r>
            <a:endParaRPr sz="1500"/>
          </a:p>
        </p:txBody>
      </p:sp>
      <p:sp>
        <p:nvSpPr>
          <p:cNvPr id="108" name="Google Shape;108;p19"/>
          <p:cNvSpPr txBox="1"/>
          <p:nvPr/>
        </p:nvSpPr>
        <p:spPr>
          <a:xfrm>
            <a:off x="5101500" y="2137100"/>
            <a:ext cx="3179700" cy="1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2"/>
                </a:solidFill>
                <a:latin typeface="Open Sans"/>
                <a:ea typeface="Open Sans"/>
                <a:cs typeface="Open Sans"/>
                <a:sym typeface="Open Sans"/>
              </a:rPr>
              <a:t>Fig:  Script for reading twitter data in Python via JupyterLab</a:t>
            </a:r>
            <a:endParaRPr sz="700">
              <a:solidFill>
                <a:schemeClr val="dk2"/>
              </a:solidFill>
              <a:latin typeface="Open Sans"/>
              <a:ea typeface="Open Sans"/>
              <a:cs typeface="Open Sans"/>
              <a:sym typeface="Open Sans"/>
            </a:endParaRPr>
          </a:p>
        </p:txBody>
      </p:sp>
      <p:pic>
        <p:nvPicPr>
          <p:cNvPr id="109" name="Google Shape;109;p19"/>
          <p:cNvPicPr preferRelativeResize="0"/>
          <p:nvPr/>
        </p:nvPicPr>
        <p:blipFill>
          <a:blip r:embed="rId3">
            <a:alphaModFix/>
          </a:blip>
          <a:stretch>
            <a:fillRect/>
          </a:stretch>
        </p:blipFill>
        <p:spPr>
          <a:xfrm>
            <a:off x="5101500" y="1279850"/>
            <a:ext cx="3238500" cy="857250"/>
          </a:xfrm>
          <a:prstGeom prst="rect">
            <a:avLst/>
          </a:prstGeom>
          <a:noFill/>
          <a:ln>
            <a:noFill/>
          </a:ln>
        </p:spPr>
      </p:pic>
      <p:pic>
        <p:nvPicPr>
          <p:cNvPr id="110" name="Google Shape;110;p19"/>
          <p:cNvPicPr preferRelativeResize="0"/>
          <p:nvPr/>
        </p:nvPicPr>
        <p:blipFill>
          <a:blip r:embed="rId4">
            <a:alphaModFix/>
          </a:blip>
          <a:stretch>
            <a:fillRect/>
          </a:stretch>
        </p:blipFill>
        <p:spPr>
          <a:xfrm>
            <a:off x="5101500" y="2436450"/>
            <a:ext cx="3238500" cy="921425"/>
          </a:xfrm>
          <a:prstGeom prst="rect">
            <a:avLst/>
          </a:prstGeom>
          <a:noFill/>
          <a:ln>
            <a:noFill/>
          </a:ln>
        </p:spPr>
      </p:pic>
      <p:sp>
        <p:nvSpPr>
          <p:cNvPr id="111" name="Google Shape;111;p19"/>
          <p:cNvSpPr txBox="1"/>
          <p:nvPr/>
        </p:nvSpPr>
        <p:spPr>
          <a:xfrm>
            <a:off x="5101500" y="3364250"/>
            <a:ext cx="32385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2"/>
                </a:solidFill>
                <a:latin typeface="Open Sans"/>
                <a:ea typeface="Open Sans"/>
                <a:cs typeface="Open Sans"/>
                <a:sym typeface="Open Sans"/>
              </a:rPr>
              <a:t>Fig:  </a:t>
            </a:r>
            <a:r>
              <a:rPr lang="en" sz="700">
                <a:solidFill>
                  <a:schemeClr val="dk2"/>
                </a:solidFill>
                <a:latin typeface="Open Sans"/>
                <a:ea typeface="Open Sans"/>
                <a:cs typeface="Open Sans"/>
                <a:sym typeface="Open Sans"/>
              </a:rPr>
              <a:t>Script to obtain the sentiments contained in each Tweet </a:t>
            </a:r>
            <a:endParaRPr sz="700">
              <a:solidFill>
                <a:schemeClr val="dk2"/>
              </a:solidFill>
              <a:latin typeface="Open Sans"/>
              <a:ea typeface="Open Sans"/>
              <a:cs typeface="Open Sans"/>
              <a:sym typeface="Open Sans"/>
            </a:endParaRPr>
          </a:p>
        </p:txBody>
      </p:sp>
      <p:pic>
        <p:nvPicPr>
          <p:cNvPr id="112" name="Google Shape;112;p19"/>
          <p:cNvPicPr preferRelativeResize="0"/>
          <p:nvPr/>
        </p:nvPicPr>
        <p:blipFill>
          <a:blip r:embed="rId5">
            <a:alphaModFix/>
          </a:blip>
          <a:stretch>
            <a:fillRect/>
          </a:stretch>
        </p:blipFill>
        <p:spPr>
          <a:xfrm>
            <a:off x="5101500" y="3657225"/>
            <a:ext cx="3238500" cy="857250"/>
          </a:xfrm>
          <a:prstGeom prst="rect">
            <a:avLst/>
          </a:prstGeom>
          <a:noFill/>
          <a:ln>
            <a:noFill/>
          </a:ln>
        </p:spPr>
      </p:pic>
      <p:sp>
        <p:nvSpPr>
          <p:cNvPr id="113" name="Google Shape;113;p19"/>
          <p:cNvSpPr txBox="1"/>
          <p:nvPr/>
        </p:nvSpPr>
        <p:spPr>
          <a:xfrm>
            <a:off x="5101500" y="4588150"/>
            <a:ext cx="32385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2"/>
                </a:solidFill>
                <a:latin typeface="Open Sans"/>
                <a:ea typeface="Open Sans"/>
                <a:cs typeface="Open Sans"/>
                <a:sym typeface="Open Sans"/>
              </a:rPr>
              <a:t>Fig:  </a:t>
            </a:r>
            <a:r>
              <a:rPr lang="en" sz="700">
                <a:solidFill>
                  <a:schemeClr val="dk2"/>
                </a:solidFill>
                <a:latin typeface="Open Sans"/>
                <a:ea typeface="Open Sans"/>
                <a:cs typeface="Open Sans"/>
                <a:sym typeface="Open Sans"/>
              </a:rPr>
              <a:t>Script</a:t>
            </a:r>
            <a:r>
              <a:rPr lang="en" sz="700">
                <a:solidFill>
                  <a:schemeClr val="dk2"/>
                </a:solidFill>
                <a:latin typeface="Open Sans"/>
                <a:ea typeface="Open Sans"/>
                <a:cs typeface="Open Sans"/>
                <a:sym typeface="Open Sans"/>
              </a:rPr>
              <a:t> to perform word extraction using TF-IDF approach</a:t>
            </a:r>
            <a:endParaRPr sz="7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Methodology</a:t>
            </a:r>
            <a:endParaRPr/>
          </a:p>
        </p:txBody>
      </p:sp>
      <p:sp>
        <p:nvSpPr>
          <p:cNvPr id="119" name="Google Shape;119;p20"/>
          <p:cNvSpPr txBox="1"/>
          <p:nvPr>
            <p:ph idx="1" type="body"/>
          </p:nvPr>
        </p:nvSpPr>
        <p:spPr>
          <a:xfrm>
            <a:off x="451725" y="1279850"/>
            <a:ext cx="4879200" cy="3407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a:t>4</a:t>
            </a:r>
            <a:r>
              <a:rPr lang="en"/>
              <a:t>.     Result : </a:t>
            </a:r>
            <a:endParaRPr/>
          </a:p>
          <a:p>
            <a:pPr indent="-317500" lvl="0" marL="914400" rtl="0" algn="l">
              <a:lnSpc>
                <a:spcPct val="95000"/>
              </a:lnSpc>
              <a:spcBef>
                <a:spcPts val="1200"/>
              </a:spcBef>
              <a:spcAft>
                <a:spcPts val="0"/>
              </a:spcAft>
              <a:buSzPts val="1400"/>
              <a:buChar char="●"/>
            </a:pPr>
            <a:r>
              <a:rPr lang="en"/>
              <a:t>The table shows polarity result obtained through Python and its libraries linked with the NLTK to obtain a benchmark on student satisfaction using text mining and NLP </a:t>
            </a:r>
            <a:endParaRPr/>
          </a:p>
          <a:p>
            <a:pPr indent="-317500" lvl="0" marL="914400" rtl="0" algn="l">
              <a:lnSpc>
                <a:spcPct val="95000"/>
              </a:lnSpc>
              <a:spcBef>
                <a:spcPts val="0"/>
              </a:spcBef>
              <a:spcAft>
                <a:spcPts val="0"/>
              </a:spcAft>
              <a:buSzPts val="1400"/>
              <a:buChar char="●"/>
            </a:pPr>
            <a:r>
              <a:rPr lang="en"/>
              <a:t>It </a:t>
            </a:r>
            <a:r>
              <a:rPr lang="en"/>
              <a:t>determined the relevant factors of virtual learning satisfaction, based on predominant text extraction techniques, generated under the TF-IDF approach</a:t>
            </a:r>
            <a:endParaRPr/>
          </a:p>
          <a:p>
            <a:pPr indent="0" lvl="0" marL="0" rtl="0" algn="l">
              <a:lnSpc>
                <a:spcPct val="95000"/>
              </a:lnSpc>
              <a:spcBef>
                <a:spcPts val="1200"/>
              </a:spcBef>
              <a:spcAft>
                <a:spcPts val="1200"/>
              </a:spcAft>
              <a:buNone/>
            </a:pPr>
            <a:r>
              <a:t/>
            </a:r>
            <a:endParaRPr/>
          </a:p>
        </p:txBody>
      </p:sp>
      <p:pic>
        <p:nvPicPr>
          <p:cNvPr id="120" name="Google Shape;120;p20"/>
          <p:cNvPicPr preferRelativeResize="0"/>
          <p:nvPr/>
        </p:nvPicPr>
        <p:blipFill>
          <a:blip r:embed="rId3">
            <a:alphaModFix/>
          </a:blip>
          <a:stretch>
            <a:fillRect/>
          </a:stretch>
        </p:blipFill>
        <p:spPr>
          <a:xfrm>
            <a:off x="5439137" y="1773638"/>
            <a:ext cx="3315825" cy="466725"/>
          </a:xfrm>
          <a:prstGeom prst="rect">
            <a:avLst/>
          </a:prstGeom>
          <a:noFill/>
          <a:ln>
            <a:noFill/>
          </a:ln>
        </p:spPr>
      </p:pic>
      <p:sp>
        <p:nvSpPr>
          <p:cNvPr id="121" name="Google Shape;121;p20"/>
          <p:cNvSpPr txBox="1"/>
          <p:nvPr/>
        </p:nvSpPr>
        <p:spPr>
          <a:xfrm>
            <a:off x="5477800" y="2171875"/>
            <a:ext cx="32385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2"/>
                </a:solidFill>
                <a:latin typeface="Open Sans"/>
                <a:ea typeface="Open Sans"/>
                <a:cs typeface="Open Sans"/>
                <a:sym typeface="Open Sans"/>
              </a:rPr>
              <a:t>Fig: </a:t>
            </a:r>
            <a:r>
              <a:rPr lang="en" sz="700">
                <a:solidFill>
                  <a:schemeClr val="dk2"/>
                </a:solidFill>
                <a:latin typeface="Open Sans"/>
                <a:ea typeface="Open Sans"/>
                <a:cs typeface="Open Sans"/>
                <a:sym typeface="Open Sans"/>
              </a:rPr>
              <a:t>Distribution of the polarity of the sentiments contained in the tweets </a:t>
            </a:r>
            <a:endParaRPr sz="700">
              <a:solidFill>
                <a:schemeClr val="dk2"/>
              </a:solidFill>
              <a:latin typeface="Open Sans"/>
              <a:ea typeface="Open Sans"/>
              <a:cs typeface="Open Sans"/>
              <a:sym typeface="Open Sans"/>
            </a:endParaRPr>
          </a:p>
        </p:txBody>
      </p:sp>
      <p:pic>
        <p:nvPicPr>
          <p:cNvPr id="122" name="Google Shape;122;p20"/>
          <p:cNvPicPr preferRelativeResize="0"/>
          <p:nvPr/>
        </p:nvPicPr>
        <p:blipFill>
          <a:blip r:embed="rId4">
            <a:alphaModFix/>
          </a:blip>
          <a:stretch>
            <a:fillRect/>
          </a:stretch>
        </p:blipFill>
        <p:spPr>
          <a:xfrm>
            <a:off x="5439137" y="2488325"/>
            <a:ext cx="3315825" cy="1569200"/>
          </a:xfrm>
          <a:prstGeom prst="rect">
            <a:avLst/>
          </a:prstGeom>
          <a:noFill/>
          <a:ln>
            <a:noFill/>
          </a:ln>
        </p:spPr>
      </p:pic>
      <p:sp>
        <p:nvSpPr>
          <p:cNvPr id="123" name="Google Shape;123;p20"/>
          <p:cNvSpPr txBox="1"/>
          <p:nvPr/>
        </p:nvSpPr>
        <p:spPr>
          <a:xfrm>
            <a:off x="5477788" y="4057525"/>
            <a:ext cx="32385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dk2"/>
                </a:solidFill>
                <a:latin typeface="Open Sans"/>
                <a:ea typeface="Open Sans"/>
                <a:cs typeface="Open Sans"/>
                <a:sym typeface="Open Sans"/>
              </a:rPr>
              <a:t>Fig: Word extraction from tweets with positive polarity  </a:t>
            </a:r>
            <a:endParaRPr sz="7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40">
                <a:solidFill>
                  <a:schemeClr val="lt2"/>
                </a:solidFill>
              </a:rPr>
              <a:t>Conclusions</a:t>
            </a:r>
            <a:endParaRPr/>
          </a:p>
        </p:txBody>
      </p:sp>
      <p:sp>
        <p:nvSpPr>
          <p:cNvPr id="129" name="Google Shape;129;p21"/>
          <p:cNvSpPr txBox="1"/>
          <p:nvPr>
            <p:ph idx="1" type="body"/>
          </p:nvPr>
        </p:nvSpPr>
        <p:spPr>
          <a:xfrm>
            <a:off x="451725" y="1279850"/>
            <a:ext cx="8109300" cy="3407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factors that influence university student satisfaction about their learning in virtual environments were identified, through sentiments analysis and the TF-IDF approach.</a:t>
            </a:r>
            <a:endParaRPr sz="1500"/>
          </a:p>
          <a:p>
            <a:pPr indent="-323850" lvl="0" marL="457200" rtl="0" algn="l">
              <a:spcBef>
                <a:spcPts val="0"/>
              </a:spcBef>
              <a:spcAft>
                <a:spcPts val="0"/>
              </a:spcAft>
              <a:buSzPts val="1500"/>
              <a:buChar char="●"/>
            </a:pPr>
            <a:r>
              <a:rPr lang="en" sz="1500"/>
              <a:t>It is possible to obtain a reference point on student satisfaction using text mining and natural language processing (NLP) techniques.</a:t>
            </a:r>
            <a:endParaRPr sz="1500"/>
          </a:p>
          <a:p>
            <a:pPr indent="-323850" lvl="0" marL="457200" rtl="0" algn="l">
              <a:spcBef>
                <a:spcPts val="0"/>
              </a:spcBef>
              <a:spcAft>
                <a:spcPts val="0"/>
              </a:spcAft>
              <a:buSzPts val="1500"/>
              <a:buChar char="●"/>
            </a:pPr>
            <a:r>
              <a:rPr lang="en" sz="1500"/>
              <a:t> It was identified that the relevant factors that contribute significantly to the satisfaction of virtual learning are those related to the teaching performance in the use of simulation tools that allow understanding the class sessions.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