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61" r:id="rId2"/>
    <p:sldId id="259" r:id="rId3"/>
    <p:sldId id="290" r:id="rId4"/>
    <p:sldId id="262" r:id="rId5"/>
    <p:sldId id="29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araUni" initials="A" lastIdx="2" clrIdx="0">
    <p:extLst>
      <p:ext uri="{19B8F6BF-5375-455C-9EA6-DF929625EA0E}">
        <p15:presenceInfo xmlns:p15="http://schemas.microsoft.com/office/powerpoint/2012/main" userId="AnkaraU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4823C"/>
    <a:srgbClr val="F8AA38"/>
    <a:srgbClr val="C86808"/>
    <a:srgbClr val="C5AF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31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7863B-7576-46C9-88BD-2B6CABFD981D}" type="datetimeFigureOut">
              <a:rPr lang="tr-TR" smtClean="0"/>
              <a:pPr/>
              <a:t>23.11.2020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75297-97BD-4FF3-9198-95958F815117}" type="slidenum">
              <a:rPr lang="tr-TR" smtClean="0"/>
              <a:pPr/>
              <a:t>‹#›</a:t>
            </a:fld>
            <a:endParaRPr lang="tr-TR"/>
          </a:p>
        </p:txBody>
      </p:sp>
    </p:spTree>
    <p:extLst>
      <p:ext uri="{BB962C8B-B14F-4D97-AF65-F5344CB8AC3E}">
        <p14:creationId xmlns:p14="http://schemas.microsoft.com/office/powerpoint/2010/main" val="304959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2375297-97BD-4FF3-9198-95958F815117}" type="slidenum">
              <a:rPr lang="tr-TR" smtClean="0"/>
              <a:pPr/>
              <a:t>1</a:t>
            </a:fld>
            <a:endParaRPr lang="tr-TR"/>
          </a:p>
        </p:txBody>
      </p:sp>
    </p:spTree>
    <p:extLst>
      <p:ext uri="{BB962C8B-B14F-4D97-AF65-F5344CB8AC3E}">
        <p14:creationId xmlns:p14="http://schemas.microsoft.com/office/powerpoint/2010/main" val="222638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lvl="1">
              <a:buClr>
                <a:schemeClr val="accent2"/>
              </a:buClr>
            </a:pPr>
            <a:endParaRPr lang="tr-TR" altLang="tr-TR" dirty="0" smtClean="0"/>
          </a:p>
          <a:p>
            <a:endParaRPr lang="tr-TR" dirty="0"/>
          </a:p>
        </p:txBody>
      </p:sp>
      <p:sp>
        <p:nvSpPr>
          <p:cNvPr id="4" name="3 Slayt Numarası Yer Tutucusu"/>
          <p:cNvSpPr>
            <a:spLocks noGrp="1"/>
          </p:cNvSpPr>
          <p:nvPr>
            <p:ph type="sldNum" sz="quarter" idx="10"/>
          </p:nvPr>
        </p:nvSpPr>
        <p:spPr/>
        <p:txBody>
          <a:bodyPr/>
          <a:lstStyle/>
          <a:p>
            <a:fld id="{32375297-97BD-4FF3-9198-95958F815117}" type="slidenum">
              <a:rPr lang="tr-TR" smtClean="0"/>
              <a:pPr/>
              <a:t>6</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4" name="Resim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p:cNvSpPr>
            <a:spLocks noGrp="1"/>
          </p:cNvSpPr>
          <p:nvPr>
            <p:ph type="ctrTitle"/>
          </p:nvPr>
        </p:nvSpPr>
        <p:spPr>
          <a:xfrm>
            <a:off x="2345412" y="3530043"/>
            <a:ext cx="9144000" cy="1539903"/>
          </a:xfrm>
        </p:spPr>
        <p:txBody>
          <a:bodyPr anchor="b"/>
          <a:lstStyle>
            <a:lvl1pPr algn="ctr">
              <a:defRPr sz="6000" b="1">
                <a:solidFill>
                  <a:srgbClr val="C00000"/>
                </a:solidFill>
              </a:defRPr>
            </a:lvl1pPr>
          </a:lstStyle>
          <a:p>
            <a:r>
              <a:rPr lang="tr-TR" smtClean="0"/>
              <a:t>Asıl başlık stili için tıklatın</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A16C87B8-F90C-45B3-81D6-E21A7E1D81A7}" type="datetime1">
              <a:rPr lang="tr-TR" smtClean="0"/>
              <a:pPr/>
              <a:t>23.11.2020</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grpSp>
        <p:nvGrpSpPr>
          <p:cNvPr id="7" name="Grup 6"/>
          <p:cNvGrpSpPr/>
          <p:nvPr userDrawn="1"/>
        </p:nvGrpSpPr>
        <p:grpSpPr>
          <a:xfrm>
            <a:off x="201481" y="156040"/>
            <a:ext cx="11521594" cy="4143954"/>
            <a:chOff x="0" y="343652"/>
            <a:chExt cx="8082167" cy="3131068"/>
          </a:xfrm>
        </p:grpSpPr>
        <p:grpSp>
          <p:nvGrpSpPr>
            <p:cNvPr id="8" name="Grup 7"/>
            <p:cNvGrpSpPr/>
            <p:nvPr userDrawn="1"/>
          </p:nvGrpSpPr>
          <p:grpSpPr>
            <a:xfrm>
              <a:off x="0" y="408617"/>
              <a:ext cx="8082167" cy="3066103"/>
              <a:chOff x="0" y="856378"/>
              <a:chExt cx="8470941" cy="3285993"/>
            </a:xfrm>
          </p:grpSpPr>
          <p:sp>
            <p:nvSpPr>
              <p:cNvPr id="11" name="Rectangle 12"/>
              <p:cNvSpPr>
                <a:spLocks noChangeArrowheads="1"/>
              </p:cNvSpPr>
              <p:nvPr userDrawn="1"/>
            </p:nvSpPr>
            <p:spPr bwMode="auto">
              <a:xfrm rot="16200000">
                <a:off x="8441714" y="1339324"/>
                <a:ext cx="6153" cy="5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tr-TR"/>
              </a:p>
            </p:txBody>
          </p:sp>
          <p:sp>
            <p:nvSpPr>
              <p:cNvPr id="12" name="Прямоугольник 1"/>
              <p:cNvSpPr/>
              <p:nvPr userDrawn="1"/>
            </p:nvSpPr>
            <p:spPr>
              <a:xfrm>
                <a:off x="1404487" y="1785042"/>
                <a:ext cx="6963028" cy="1484714"/>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3" name="Прямоугольник 3"/>
              <p:cNvSpPr/>
              <p:nvPr userDrawn="1"/>
            </p:nvSpPr>
            <p:spPr>
              <a:xfrm rot="2700000">
                <a:off x="1034369" y="2941441"/>
                <a:ext cx="695885" cy="695885"/>
              </a:xfrm>
              <a:prstGeom prst="rect">
                <a:avLst/>
              </a:prstGeom>
              <a:solidFill>
                <a:srgbClr val="F8A90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4" name="Прямоугольник 75"/>
              <p:cNvSpPr/>
              <p:nvPr userDrawn="1"/>
            </p:nvSpPr>
            <p:spPr>
              <a:xfrm rot="2700000">
                <a:off x="522132" y="2429204"/>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5" name="Прямоугольник 76"/>
              <p:cNvSpPr/>
              <p:nvPr userDrawn="1"/>
            </p:nvSpPr>
            <p:spPr>
              <a:xfrm rot="2700000">
                <a:off x="10086" y="1908996"/>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6" name="Прямоугольник 77"/>
              <p:cNvSpPr/>
              <p:nvPr userDrawn="1"/>
            </p:nvSpPr>
            <p:spPr>
              <a:xfrm rot="2700000">
                <a:off x="655832" y="1048438"/>
                <a:ext cx="1451816" cy="1416004"/>
              </a:xfrm>
              <a:prstGeom prst="rect">
                <a:avLst/>
              </a:prstGeom>
              <a:solidFill>
                <a:srgbClr val="AAAAA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7" name="Прямоугольник 78"/>
              <p:cNvSpPr/>
              <p:nvPr userDrawn="1"/>
            </p:nvSpPr>
            <p:spPr>
              <a:xfrm rot="2700000">
                <a:off x="0" y="856378"/>
                <a:ext cx="695885" cy="695885"/>
              </a:xfrm>
              <a:prstGeom prst="rect">
                <a:avLst/>
              </a:prstGeom>
              <a:solidFill>
                <a:srgbClr val="C80D1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8" name="Прямоугольник 79"/>
              <p:cNvSpPr/>
              <p:nvPr userDrawn="1"/>
            </p:nvSpPr>
            <p:spPr>
              <a:xfrm rot="2700000">
                <a:off x="532218" y="3446486"/>
                <a:ext cx="695885" cy="695885"/>
              </a:xfrm>
              <a:prstGeom prst="rect">
                <a:avLst/>
              </a:prstGeom>
              <a:solidFill>
                <a:srgbClr val="EA506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9" name="Shape 1420"/>
              <p:cNvSpPr/>
              <p:nvPr userDrawn="1"/>
            </p:nvSpPr>
            <p:spPr bwMode="auto">
              <a:xfrm>
                <a:off x="1231147" y="1596434"/>
                <a:ext cx="361087" cy="345038"/>
              </a:xfrm>
              <a:custGeom>
                <a:avLst/>
                <a:gdLst/>
                <a:ahLst/>
                <a:cxnLst>
                  <a:cxn ang="0">
                    <a:pos x="wd2" y="hd2"/>
                  </a:cxn>
                  <a:cxn ang="5400000">
                    <a:pos x="wd2" y="hd2"/>
                  </a:cxn>
                  <a:cxn ang="10800000">
                    <a:pos x="wd2" y="hd2"/>
                  </a:cxn>
                  <a:cxn ang="16200000">
                    <a:pos x="wd2" y="hd2"/>
                  </a:cxn>
                </a:cxnLst>
                <a:rect l="0" t="0" r="r" b="b"/>
                <a:pathLst>
                  <a:path w="21600" h="21600" extrusionOk="0">
                    <a:moveTo>
                      <a:pt x="4277" y="7976"/>
                    </a:moveTo>
                    <a:cubicBezTo>
                      <a:pt x="3988" y="7976"/>
                      <a:pt x="3706" y="8031"/>
                      <a:pt x="3435" y="8149"/>
                    </a:cubicBezTo>
                    <a:cubicBezTo>
                      <a:pt x="3161" y="8266"/>
                      <a:pt x="2904" y="8428"/>
                      <a:pt x="2666" y="8628"/>
                    </a:cubicBezTo>
                    <a:cubicBezTo>
                      <a:pt x="2429" y="8830"/>
                      <a:pt x="2220" y="9071"/>
                      <a:pt x="2044" y="9344"/>
                    </a:cubicBezTo>
                    <a:cubicBezTo>
                      <a:pt x="1868" y="9621"/>
                      <a:pt x="1731" y="9926"/>
                      <a:pt x="1628" y="10252"/>
                    </a:cubicBezTo>
                    <a:lnTo>
                      <a:pt x="0" y="16271"/>
                    </a:lnTo>
                    <a:lnTo>
                      <a:pt x="0" y="1619"/>
                    </a:lnTo>
                    <a:cubicBezTo>
                      <a:pt x="0" y="1178"/>
                      <a:pt x="132" y="796"/>
                      <a:pt x="399" y="479"/>
                    </a:cubicBezTo>
                    <a:cubicBezTo>
                      <a:pt x="663" y="162"/>
                      <a:pt x="982" y="0"/>
                      <a:pt x="1349" y="0"/>
                    </a:cubicBezTo>
                    <a:lnTo>
                      <a:pt x="9460" y="0"/>
                    </a:lnTo>
                    <a:cubicBezTo>
                      <a:pt x="9824" y="0"/>
                      <a:pt x="10140" y="162"/>
                      <a:pt x="10407" y="479"/>
                    </a:cubicBezTo>
                    <a:cubicBezTo>
                      <a:pt x="10674" y="796"/>
                      <a:pt x="10806" y="1178"/>
                      <a:pt x="10806" y="1619"/>
                    </a:cubicBezTo>
                    <a:cubicBezTo>
                      <a:pt x="10806" y="2059"/>
                      <a:pt x="10938" y="2438"/>
                      <a:pt x="11198" y="2750"/>
                    </a:cubicBezTo>
                    <a:cubicBezTo>
                      <a:pt x="11460" y="3064"/>
                      <a:pt x="11773" y="3223"/>
                      <a:pt x="12143" y="3223"/>
                    </a:cubicBezTo>
                    <a:lnTo>
                      <a:pt x="17333" y="3223"/>
                    </a:lnTo>
                    <a:cubicBezTo>
                      <a:pt x="17700" y="3223"/>
                      <a:pt x="18016" y="3384"/>
                      <a:pt x="18278" y="3713"/>
                    </a:cubicBezTo>
                    <a:cubicBezTo>
                      <a:pt x="18540" y="4042"/>
                      <a:pt x="18670" y="4427"/>
                      <a:pt x="18670" y="4868"/>
                    </a:cubicBezTo>
                    <a:lnTo>
                      <a:pt x="18670" y="7976"/>
                    </a:lnTo>
                    <a:lnTo>
                      <a:pt x="4277" y="7976"/>
                    </a:lnTo>
                    <a:close/>
                    <a:moveTo>
                      <a:pt x="21600" y="10141"/>
                    </a:moveTo>
                    <a:lnTo>
                      <a:pt x="18552" y="20801"/>
                    </a:lnTo>
                    <a:cubicBezTo>
                      <a:pt x="18506" y="21015"/>
                      <a:pt x="18386" y="21203"/>
                      <a:pt x="18195" y="21362"/>
                    </a:cubicBezTo>
                    <a:cubicBezTo>
                      <a:pt x="18004" y="21521"/>
                      <a:pt x="17818" y="21600"/>
                      <a:pt x="17639" y="21600"/>
                    </a:cubicBezTo>
                    <a:lnTo>
                      <a:pt x="504" y="21600"/>
                    </a:lnTo>
                    <a:lnTo>
                      <a:pt x="3388" y="10913"/>
                    </a:lnTo>
                    <a:cubicBezTo>
                      <a:pt x="3435" y="10699"/>
                      <a:pt x="3552" y="10517"/>
                      <a:pt x="3746" y="10364"/>
                    </a:cubicBezTo>
                    <a:cubicBezTo>
                      <a:pt x="3937" y="10214"/>
                      <a:pt x="4120" y="10141"/>
                      <a:pt x="4301" y="10141"/>
                    </a:cubicBezTo>
                    <a:lnTo>
                      <a:pt x="21600" y="10141"/>
                    </a:lnTo>
                    <a:close/>
                  </a:path>
                </a:pathLst>
              </a:custGeom>
              <a:solidFill>
                <a:schemeClr val="bg1"/>
              </a:solidFill>
              <a:ln w="12700" cap="flat">
                <a:noFill/>
                <a:miter lim="400000"/>
              </a:ln>
              <a:effectLst/>
            </p:spPr>
            <p:txBody>
              <a:bodyPr lIns="28575" tIns="28575" rIns="28575" bIns="28575" anchor="ctr"/>
              <a:lstStyle/>
              <a:p>
                <a:endParaRPr lang="tr-TR"/>
              </a:p>
            </p:txBody>
          </p:sp>
          <p:sp>
            <p:nvSpPr>
              <p:cNvPr id="20" name="Shape 1458"/>
              <p:cNvSpPr/>
              <p:nvPr userDrawn="1"/>
            </p:nvSpPr>
            <p:spPr bwMode="auto">
              <a:xfrm>
                <a:off x="175278" y="2073390"/>
                <a:ext cx="365500" cy="357074"/>
              </a:xfrm>
              <a:custGeom>
                <a:avLst/>
                <a:gdLst/>
                <a:ahLst/>
                <a:cxnLst>
                  <a:cxn ang="0">
                    <a:pos x="wd2" y="hd2"/>
                  </a:cxn>
                  <a:cxn ang="5400000">
                    <a:pos x="wd2" y="hd2"/>
                  </a:cxn>
                  <a:cxn ang="10800000">
                    <a:pos x="wd2" y="hd2"/>
                  </a:cxn>
                  <a:cxn ang="16200000">
                    <a:pos x="wd2" y="hd2"/>
                  </a:cxn>
                </a:cxnLst>
                <a:rect l="0" t="0" r="r" b="b"/>
                <a:pathLst>
                  <a:path w="21600" h="21600" extrusionOk="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2"/>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8"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7"/>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1"/>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4"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1"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29"/>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29"/>
                      <a:pt x="8200" y="12774"/>
                      <a:pt x="8494" y="13070"/>
                    </a:cubicBezTo>
                    <a:cubicBezTo>
                      <a:pt x="8786" y="13370"/>
                      <a:pt x="9135" y="13607"/>
                      <a:pt x="9537" y="13779"/>
                    </a:cubicBezTo>
                    <a:cubicBezTo>
                      <a:pt x="9939" y="13957"/>
                      <a:pt x="10361" y="14044"/>
                      <a:pt x="10806" y="14044"/>
                    </a:cubicBezTo>
                  </a:path>
                </a:pathLst>
              </a:custGeom>
              <a:solidFill>
                <a:schemeClr val="bg1"/>
              </a:solidFill>
              <a:ln w="12700" cap="flat">
                <a:noFill/>
                <a:miter lim="400000"/>
              </a:ln>
              <a:effectLst/>
            </p:spPr>
            <p:txBody>
              <a:bodyPr lIns="28575" tIns="28575" rIns="28575" bIns="28575" anchor="ctr"/>
              <a:lstStyle/>
              <a:p>
                <a:endParaRPr lang="tr-TR"/>
              </a:p>
            </p:txBody>
          </p:sp>
          <p:sp>
            <p:nvSpPr>
              <p:cNvPr id="21" name="Shape 1486"/>
              <p:cNvSpPr/>
              <p:nvPr userDrawn="1"/>
            </p:nvSpPr>
            <p:spPr bwMode="auto">
              <a:xfrm>
                <a:off x="721711" y="2626985"/>
                <a:ext cx="308929" cy="353063"/>
              </a:xfrm>
              <a:custGeom>
                <a:avLst/>
                <a:gdLst/>
                <a:ahLst/>
                <a:cxnLst>
                  <a:cxn ang="0">
                    <a:pos x="wd2" y="hd2"/>
                  </a:cxn>
                  <a:cxn ang="5400000">
                    <a:pos x="wd2" y="hd2"/>
                  </a:cxn>
                  <a:cxn ang="10800000">
                    <a:pos x="wd2" y="hd2"/>
                  </a:cxn>
                  <a:cxn ang="16200000">
                    <a:pos x="wd2" y="hd2"/>
                  </a:cxn>
                </a:cxnLst>
                <a:rect l="0" t="0" r="r" b="b"/>
                <a:pathLst>
                  <a:path w="21600" h="21600" extrusionOk="0">
                    <a:moveTo>
                      <a:pt x="536" y="6464"/>
                    </a:moveTo>
                    <a:cubicBezTo>
                      <a:pt x="386" y="6464"/>
                      <a:pt x="262" y="6412"/>
                      <a:pt x="155" y="6306"/>
                    </a:cubicBezTo>
                    <a:cubicBezTo>
                      <a:pt x="49" y="6202"/>
                      <a:pt x="0" y="6075"/>
                      <a:pt x="0" y="5925"/>
                    </a:cubicBezTo>
                    <a:lnTo>
                      <a:pt x="0" y="538"/>
                    </a:lnTo>
                    <a:cubicBezTo>
                      <a:pt x="0" y="389"/>
                      <a:pt x="49" y="265"/>
                      <a:pt x="155" y="158"/>
                    </a:cubicBezTo>
                    <a:cubicBezTo>
                      <a:pt x="262" y="52"/>
                      <a:pt x="386" y="0"/>
                      <a:pt x="536" y="0"/>
                    </a:cubicBezTo>
                    <a:lnTo>
                      <a:pt x="5925" y="0"/>
                    </a:lnTo>
                    <a:cubicBezTo>
                      <a:pt x="6072" y="0"/>
                      <a:pt x="6202" y="52"/>
                      <a:pt x="6320" y="158"/>
                    </a:cubicBezTo>
                    <a:cubicBezTo>
                      <a:pt x="6432" y="265"/>
                      <a:pt x="6487" y="389"/>
                      <a:pt x="6487" y="538"/>
                    </a:cubicBezTo>
                    <a:lnTo>
                      <a:pt x="6487" y="5925"/>
                    </a:lnTo>
                    <a:cubicBezTo>
                      <a:pt x="6487" y="6075"/>
                      <a:pt x="6432" y="6202"/>
                      <a:pt x="6320" y="6306"/>
                    </a:cubicBezTo>
                    <a:cubicBezTo>
                      <a:pt x="6202" y="6412"/>
                      <a:pt x="6072" y="6464"/>
                      <a:pt x="5925" y="6464"/>
                    </a:cubicBezTo>
                    <a:lnTo>
                      <a:pt x="536" y="6464"/>
                    </a:lnTo>
                    <a:close/>
                    <a:moveTo>
                      <a:pt x="21059" y="8105"/>
                    </a:moveTo>
                    <a:cubicBezTo>
                      <a:pt x="21206" y="8105"/>
                      <a:pt x="21335" y="8157"/>
                      <a:pt x="21439" y="8258"/>
                    </a:cubicBezTo>
                    <a:cubicBezTo>
                      <a:pt x="21542" y="8358"/>
                      <a:pt x="21600" y="8488"/>
                      <a:pt x="21600" y="8643"/>
                    </a:cubicBezTo>
                    <a:lnTo>
                      <a:pt x="21600" y="12614"/>
                    </a:lnTo>
                    <a:cubicBezTo>
                      <a:pt x="21600" y="13855"/>
                      <a:pt x="21315" y="15021"/>
                      <a:pt x="20751" y="16115"/>
                    </a:cubicBezTo>
                    <a:cubicBezTo>
                      <a:pt x="20183" y="17209"/>
                      <a:pt x="19412" y="18159"/>
                      <a:pt x="18433" y="18968"/>
                    </a:cubicBezTo>
                    <a:cubicBezTo>
                      <a:pt x="17454" y="19775"/>
                      <a:pt x="16314" y="20417"/>
                      <a:pt x="15001" y="20892"/>
                    </a:cubicBezTo>
                    <a:cubicBezTo>
                      <a:pt x="13691" y="21364"/>
                      <a:pt x="12291" y="21600"/>
                      <a:pt x="10803" y="21600"/>
                    </a:cubicBezTo>
                    <a:cubicBezTo>
                      <a:pt x="9297" y="21600"/>
                      <a:pt x="7892" y="21364"/>
                      <a:pt x="6588" y="20892"/>
                    </a:cubicBezTo>
                    <a:cubicBezTo>
                      <a:pt x="5283" y="20417"/>
                      <a:pt x="4140" y="19775"/>
                      <a:pt x="3161" y="18968"/>
                    </a:cubicBezTo>
                    <a:cubicBezTo>
                      <a:pt x="2182" y="18159"/>
                      <a:pt x="1411" y="17212"/>
                      <a:pt x="844" y="16121"/>
                    </a:cubicBezTo>
                    <a:cubicBezTo>
                      <a:pt x="279" y="15032"/>
                      <a:pt x="0" y="13866"/>
                      <a:pt x="0" y="12614"/>
                    </a:cubicBezTo>
                    <a:lnTo>
                      <a:pt x="0" y="8643"/>
                    </a:lnTo>
                    <a:cubicBezTo>
                      <a:pt x="0" y="8496"/>
                      <a:pt x="49" y="8370"/>
                      <a:pt x="155" y="8263"/>
                    </a:cubicBezTo>
                    <a:cubicBezTo>
                      <a:pt x="262" y="8160"/>
                      <a:pt x="386" y="8105"/>
                      <a:pt x="536" y="8105"/>
                    </a:cubicBezTo>
                    <a:lnTo>
                      <a:pt x="5925" y="8105"/>
                    </a:lnTo>
                    <a:cubicBezTo>
                      <a:pt x="6072" y="8105"/>
                      <a:pt x="6202" y="8157"/>
                      <a:pt x="6320" y="8257"/>
                    </a:cubicBezTo>
                    <a:cubicBezTo>
                      <a:pt x="6432" y="8358"/>
                      <a:pt x="6487" y="8488"/>
                      <a:pt x="6487" y="8643"/>
                    </a:cubicBezTo>
                    <a:lnTo>
                      <a:pt x="6487" y="12614"/>
                    </a:lnTo>
                    <a:cubicBezTo>
                      <a:pt x="6487" y="12881"/>
                      <a:pt x="6596" y="13155"/>
                      <a:pt x="6801" y="13440"/>
                    </a:cubicBezTo>
                    <a:cubicBezTo>
                      <a:pt x="7005" y="13725"/>
                      <a:pt x="7299" y="13993"/>
                      <a:pt x="7676" y="14246"/>
                    </a:cubicBezTo>
                    <a:cubicBezTo>
                      <a:pt x="8050" y="14500"/>
                      <a:pt x="8505" y="14704"/>
                      <a:pt x="9032" y="14865"/>
                    </a:cubicBezTo>
                    <a:cubicBezTo>
                      <a:pt x="9562" y="15029"/>
                      <a:pt x="10152" y="15107"/>
                      <a:pt x="10803" y="15107"/>
                    </a:cubicBezTo>
                    <a:cubicBezTo>
                      <a:pt x="11448" y="15107"/>
                      <a:pt x="12038" y="15029"/>
                      <a:pt x="12577" y="14865"/>
                    </a:cubicBezTo>
                    <a:cubicBezTo>
                      <a:pt x="13112" y="14704"/>
                      <a:pt x="13567" y="14500"/>
                      <a:pt x="13944" y="14246"/>
                    </a:cubicBezTo>
                    <a:cubicBezTo>
                      <a:pt x="14321" y="13993"/>
                      <a:pt x="14615" y="13722"/>
                      <a:pt x="14822" y="13440"/>
                    </a:cubicBezTo>
                    <a:cubicBezTo>
                      <a:pt x="15030" y="13155"/>
                      <a:pt x="15130" y="12881"/>
                      <a:pt x="15130" y="12614"/>
                    </a:cubicBezTo>
                    <a:lnTo>
                      <a:pt x="15130" y="8643"/>
                    </a:lnTo>
                    <a:cubicBezTo>
                      <a:pt x="15130" y="8286"/>
                      <a:pt x="15312" y="8105"/>
                      <a:pt x="15672" y="8105"/>
                    </a:cubicBezTo>
                    <a:lnTo>
                      <a:pt x="21059" y="8105"/>
                    </a:lnTo>
                    <a:close/>
                    <a:moveTo>
                      <a:pt x="21059" y="3"/>
                    </a:moveTo>
                    <a:cubicBezTo>
                      <a:pt x="21206" y="3"/>
                      <a:pt x="21335" y="55"/>
                      <a:pt x="21439" y="161"/>
                    </a:cubicBezTo>
                    <a:cubicBezTo>
                      <a:pt x="21542" y="268"/>
                      <a:pt x="21600" y="392"/>
                      <a:pt x="21600" y="541"/>
                    </a:cubicBezTo>
                    <a:lnTo>
                      <a:pt x="21600" y="5928"/>
                    </a:lnTo>
                    <a:cubicBezTo>
                      <a:pt x="21600" y="6078"/>
                      <a:pt x="21542" y="6205"/>
                      <a:pt x="21439" y="6308"/>
                    </a:cubicBezTo>
                    <a:cubicBezTo>
                      <a:pt x="21335" y="6415"/>
                      <a:pt x="21206" y="6467"/>
                      <a:pt x="21059" y="6467"/>
                    </a:cubicBezTo>
                    <a:lnTo>
                      <a:pt x="15672" y="6467"/>
                    </a:lnTo>
                    <a:cubicBezTo>
                      <a:pt x="15312" y="6467"/>
                      <a:pt x="15130" y="6288"/>
                      <a:pt x="15130" y="5928"/>
                    </a:cubicBezTo>
                    <a:lnTo>
                      <a:pt x="15130" y="541"/>
                    </a:lnTo>
                    <a:cubicBezTo>
                      <a:pt x="15130" y="392"/>
                      <a:pt x="15182" y="268"/>
                      <a:pt x="15283" y="161"/>
                    </a:cubicBezTo>
                    <a:cubicBezTo>
                      <a:pt x="15384" y="55"/>
                      <a:pt x="15513" y="3"/>
                      <a:pt x="15672" y="3"/>
                    </a:cubicBezTo>
                    <a:lnTo>
                      <a:pt x="21059" y="3"/>
                    </a:lnTo>
                    <a:close/>
                  </a:path>
                </a:pathLst>
              </a:custGeom>
              <a:solidFill>
                <a:schemeClr val="bg1"/>
              </a:solidFill>
              <a:ln w="12700" cap="flat">
                <a:noFill/>
                <a:miter lim="400000"/>
              </a:ln>
              <a:effectLst/>
            </p:spPr>
            <p:txBody>
              <a:bodyPr lIns="28575" tIns="28575" rIns="28575" bIns="28575" anchor="ctr"/>
              <a:lstStyle/>
              <a:p>
                <a:endParaRPr lang="tr-TR"/>
              </a:p>
            </p:txBody>
          </p:sp>
          <p:sp>
            <p:nvSpPr>
              <p:cNvPr id="22" name="Shape 1492"/>
              <p:cNvSpPr/>
              <p:nvPr userDrawn="1"/>
            </p:nvSpPr>
            <p:spPr bwMode="auto">
              <a:xfrm>
                <a:off x="709702" y="3619143"/>
                <a:ext cx="361087" cy="345038"/>
              </a:xfrm>
              <a:custGeom>
                <a:avLst/>
                <a:gdLst/>
                <a:ahLst/>
                <a:cxnLst>
                  <a:cxn ang="0">
                    <a:pos x="wd2" y="hd2"/>
                  </a:cxn>
                  <a:cxn ang="5400000">
                    <a:pos x="wd2" y="hd2"/>
                  </a:cxn>
                  <a:cxn ang="10800000">
                    <a:pos x="wd2" y="hd2"/>
                  </a:cxn>
                  <a:cxn ang="16200000">
                    <a:pos x="wd2" y="hd2"/>
                  </a:cxn>
                </a:cxnLst>
                <a:rect l="0" t="0" r="r" b="b"/>
                <a:pathLst>
                  <a:path w="21591" h="21498" extrusionOk="0">
                    <a:moveTo>
                      <a:pt x="14059" y="6524"/>
                    </a:moveTo>
                    <a:cubicBezTo>
                      <a:pt x="13646" y="6524"/>
                      <a:pt x="13257" y="6670"/>
                      <a:pt x="12887" y="6962"/>
                    </a:cubicBezTo>
                    <a:cubicBezTo>
                      <a:pt x="12520" y="7257"/>
                      <a:pt x="12156" y="7651"/>
                      <a:pt x="11798" y="8139"/>
                    </a:cubicBezTo>
                    <a:cubicBezTo>
                      <a:pt x="11441" y="8626"/>
                      <a:pt x="11081" y="9184"/>
                      <a:pt x="10727" y="9814"/>
                    </a:cubicBezTo>
                    <a:cubicBezTo>
                      <a:pt x="10372" y="10445"/>
                      <a:pt x="10017" y="11093"/>
                      <a:pt x="9665" y="11765"/>
                    </a:cubicBezTo>
                    <a:cubicBezTo>
                      <a:pt x="9234" y="12585"/>
                      <a:pt x="8794" y="13394"/>
                      <a:pt x="8336" y="14196"/>
                    </a:cubicBezTo>
                    <a:cubicBezTo>
                      <a:pt x="7876" y="14996"/>
                      <a:pt x="7384" y="15717"/>
                      <a:pt x="6858" y="16357"/>
                    </a:cubicBezTo>
                    <a:cubicBezTo>
                      <a:pt x="6330" y="16996"/>
                      <a:pt x="5752" y="17510"/>
                      <a:pt x="5119" y="17898"/>
                    </a:cubicBezTo>
                    <a:cubicBezTo>
                      <a:pt x="4485" y="18289"/>
                      <a:pt x="3788" y="18488"/>
                      <a:pt x="3022" y="18488"/>
                    </a:cubicBezTo>
                    <a:lnTo>
                      <a:pt x="458" y="18488"/>
                    </a:lnTo>
                    <a:cubicBezTo>
                      <a:pt x="333" y="18488"/>
                      <a:pt x="225" y="18432"/>
                      <a:pt x="135" y="18324"/>
                    </a:cubicBezTo>
                    <a:cubicBezTo>
                      <a:pt x="44" y="18219"/>
                      <a:pt x="0" y="18091"/>
                      <a:pt x="0" y="17942"/>
                    </a:cubicBezTo>
                    <a:lnTo>
                      <a:pt x="0" y="15790"/>
                    </a:lnTo>
                    <a:cubicBezTo>
                      <a:pt x="0" y="15638"/>
                      <a:pt x="44" y="15513"/>
                      <a:pt x="135" y="15411"/>
                    </a:cubicBezTo>
                    <a:cubicBezTo>
                      <a:pt x="225" y="15311"/>
                      <a:pt x="333" y="15256"/>
                      <a:pt x="458" y="15256"/>
                    </a:cubicBezTo>
                    <a:lnTo>
                      <a:pt x="3022" y="15256"/>
                    </a:lnTo>
                    <a:cubicBezTo>
                      <a:pt x="3421" y="15256"/>
                      <a:pt x="3810" y="15113"/>
                      <a:pt x="4189" y="14824"/>
                    </a:cubicBezTo>
                    <a:cubicBezTo>
                      <a:pt x="4568" y="14538"/>
                      <a:pt x="4933" y="14150"/>
                      <a:pt x="5285" y="13665"/>
                    </a:cubicBezTo>
                    <a:cubicBezTo>
                      <a:pt x="5637" y="13180"/>
                      <a:pt x="5985" y="12623"/>
                      <a:pt x="6340" y="11995"/>
                    </a:cubicBezTo>
                    <a:cubicBezTo>
                      <a:pt x="6692" y="11367"/>
                      <a:pt x="7042" y="10716"/>
                      <a:pt x="7394" y="10045"/>
                    </a:cubicBezTo>
                    <a:cubicBezTo>
                      <a:pt x="7822" y="9225"/>
                      <a:pt x="8270" y="8407"/>
                      <a:pt x="8735" y="7599"/>
                    </a:cubicBezTo>
                    <a:cubicBezTo>
                      <a:pt x="9200" y="6790"/>
                      <a:pt x="9696" y="6063"/>
                      <a:pt x="10223" y="5421"/>
                    </a:cubicBezTo>
                    <a:cubicBezTo>
                      <a:pt x="10749" y="4776"/>
                      <a:pt x="11324" y="4262"/>
                      <a:pt x="11950" y="3876"/>
                    </a:cubicBezTo>
                    <a:cubicBezTo>
                      <a:pt x="12574" y="3488"/>
                      <a:pt x="13276" y="3293"/>
                      <a:pt x="14057" y="3293"/>
                    </a:cubicBezTo>
                    <a:lnTo>
                      <a:pt x="16435" y="3293"/>
                    </a:lnTo>
                    <a:lnTo>
                      <a:pt x="16435" y="712"/>
                    </a:lnTo>
                    <a:cubicBezTo>
                      <a:pt x="16435" y="329"/>
                      <a:pt x="16530" y="102"/>
                      <a:pt x="16721" y="23"/>
                    </a:cubicBezTo>
                    <a:cubicBezTo>
                      <a:pt x="16914" y="-50"/>
                      <a:pt x="17147" y="49"/>
                      <a:pt x="17418" y="318"/>
                    </a:cubicBezTo>
                    <a:lnTo>
                      <a:pt x="21331" y="4203"/>
                    </a:lnTo>
                    <a:cubicBezTo>
                      <a:pt x="21512" y="4373"/>
                      <a:pt x="21598" y="4583"/>
                      <a:pt x="21588" y="4834"/>
                    </a:cubicBezTo>
                    <a:cubicBezTo>
                      <a:pt x="21588" y="5103"/>
                      <a:pt x="21502" y="5322"/>
                      <a:pt x="21331" y="5488"/>
                    </a:cubicBezTo>
                    <a:lnTo>
                      <a:pt x="17418" y="9362"/>
                    </a:lnTo>
                    <a:cubicBezTo>
                      <a:pt x="17147" y="9630"/>
                      <a:pt x="16914" y="9727"/>
                      <a:pt x="16721" y="9645"/>
                    </a:cubicBezTo>
                    <a:cubicBezTo>
                      <a:pt x="16530" y="9569"/>
                      <a:pt x="16435" y="9338"/>
                      <a:pt x="16435" y="8956"/>
                    </a:cubicBezTo>
                    <a:lnTo>
                      <a:pt x="16435" y="6524"/>
                    </a:lnTo>
                    <a:lnTo>
                      <a:pt x="14059" y="6524"/>
                    </a:lnTo>
                    <a:close/>
                    <a:moveTo>
                      <a:pt x="462" y="6495"/>
                    </a:moveTo>
                    <a:cubicBezTo>
                      <a:pt x="338" y="6495"/>
                      <a:pt x="230" y="6449"/>
                      <a:pt x="139" y="6349"/>
                    </a:cubicBezTo>
                    <a:cubicBezTo>
                      <a:pt x="49" y="6250"/>
                      <a:pt x="5" y="6127"/>
                      <a:pt x="5" y="5978"/>
                    </a:cubicBezTo>
                    <a:lnTo>
                      <a:pt x="5" y="3824"/>
                    </a:lnTo>
                    <a:cubicBezTo>
                      <a:pt x="5" y="3462"/>
                      <a:pt x="157" y="3287"/>
                      <a:pt x="462" y="3293"/>
                    </a:cubicBezTo>
                    <a:lnTo>
                      <a:pt x="3027" y="3293"/>
                    </a:lnTo>
                    <a:cubicBezTo>
                      <a:pt x="3560" y="3293"/>
                      <a:pt x="4054" y="3389"/>
                      <a:pt x="4514" y="3573"/>
                    </a:cubicBezTo>
                    <a:cubicBezTo>
                      <a:pt x="4974" y="3763"/>
                      <a:pt x="5410" y="4022"/>
                      <a:pt x="5821" y="4358"/>
                    </a:cubicBezTo>
                    <a:cubicBezTo>
                      <a:pt x="6229" y="4691"/>
                      <a:pt x="6609" y="5085"/>
                      <a:pt x="6963" y="5532"/>
                    </a:cubicBezTo>
                    <a:cubicBezTo>
                      <a:pt x="7318" y="5979"/>
                      <a:pt x="7656" y="6463"/>
                      <a:pt x="7994" y="6983"/>
                    </a:cubicBezTo>
                    <a:cubicBezTo>
                      <a:pt x="7519" y="7824"/>
                      <a:pt x="7059" y="8653"/>
                      <a:pt x="6621" y="9473"/>
                    </a:cubicBezTo>
                    <a:cubicBezTo>
                      <a:pt x="6589" y="9549"/>
                      <a:pt x="6557" y="9610"/>
                      <a:pt x="6516" y="9668"/>
                    </a:cubicBezTo>
                    <a:cubicBezTo>
                      <a:pt x="6477" y="9727"/>
                      <a:pt x="6442" y="9794"/>
                      <a:pt x="6410" y="9876"/>
                    </a:cubicBezTo>
                    <a:cubicBezTo>
                      <a:pt x="5862" y="8927"/>
                      <a:pt x="5319" y="8127"/>
                      <a:pt x="4776" y="7473"/>
                    </a:cubicBezTo>
                    <a:cubicBezTo>
                      <a:pt x="4233" y="6822"/>
                      <a:pt x="3651" y="6495"/>
                      <a:pt x="3024" y="6495"/>
                    </a:cubicBezTo>
                    <a:lnTo>
                      <a:pt x="462" y="6495"/>
                    </a:lnTo>
                    <a:close/>
                    <a:moveTo>
                      <a:pt x="21333" y="15997"/>
                    </a:moveTo>
                    <a:cubicBezTo>
                      <a:pt x="21514" y="16167"/>
                      <a:pt x="21600" y="16386"/>
                      <a:pt x="21590" y="16657"/>
                    </a:cubicBezTo>
                    <a:cubicBezTo>
                      <a:pt x="21590" y="16908"/>
                      <a:pt x="21505" y="17116"/>
                      <a:pt x="21333" y="17285"/>
                    </a:cubicBezTo>
                    <a:lnTo>
                      <a:pt x="17421" y="21182"/>
                    </a:lnTo>
                    <a:cubicBezTo>
                      <a:pt x="17149" y="21454"/>
                      <a:pt x="16917" y="21550"/>
                      <a:pt x="16724" y="21471"/>
                    </a:cubicBezTo>
                    <a:cubicBezTo>
                      <a:pt x="16533" y="21392"/>
                      <a:pt x="16437" y="21162"/>
                      <a:pt x="16437" y="20779"/>
                    </a:cubicBezTo>
                    <a:lnTo>
                      <a:pt x="16437" y="18432"/>
                    </a:lnTo>
                    <a:lnTo>
                      <a:pt x="14059" y="18432"/>
                    </a:lnTo>
                    <a:cubicBezTo>
                      <a:pt x="13528" y="18432"/>
                      <a:pt x="13031" y="18336"/>
                      <a:pt x="12574" y="18143"/>
                    </a:cubicBezTo>
                    <a:cubicBezTo>
                      <a:pt x="12114" y="17953"/>
                      <a:pt x="11681" y="17691"/>
                      <a:pt x="11280" y="17355"/>
                    </a:cubicBezTo>
                    <a:cubicBezTo>
                      <a:pt x="10878" y="17019"/>
                      <a:pt x="10497" y="16628"/>
                      <a:pt x="10137" y="16181"/>
                    </a:cubicBezTo>
                    <a:cubicBezTo>
                      <a:pt x="9780" y="15732"/>
                      <a:pt x="9440" y="15253"/>
                      <a:pt x="9119" y="14739"/>
                    </a:cubicBezTo>
                    <a:cubicBezTo>
                      <a:pt x="9344" y="14360"/>
                      <a:pt x="9567" y="13963"/>
                      <a:pt x="9780" y="13551"/>
                    </a:cubicBezTo>
                    <a:cubicBezTo>
                      <a:pt x="9995" y="13142"/>
                      <a:pt x="10218" y="12740"/>
                      <a:pt x="10443" y="12337"/>
                    </a:cubicBezTo>
                    <a:cubicBezTo>
                      <a:pt x="10475" y="12246"/>
                      <a:pt x="10514" y="12165"/>
                      <a:pt x="10560" y="12091"/>
                    </a:cubicBezTo>
                    <a:cubicBezTo>
                      <a:pt x="10609" y="12024"/>
                      <a:pt x="10646" y="11940"/>
                      <a:pt x="10680" y="11846"/>
                    </a:cubicBezTo>
                    <a:cubicBezTo>
                      <a:pt x="11226" y="12798"/>
                      <a:pt x="11769" y="13592"/>
                      <a:pt x="12315" y="14231"/>
                    </a:cubicBezTo>
                    <a:cubicBezTo>
                      <a:pt x="12855" y="14868"/>
                      <a:pt x="13440" y="15189"/>
                      <a:pt x="14064" y="15189"/>
                    </a:cubicBezTo>
                    <a:lnTo>
                      <a:pt x="16442" y="15189"/>
                    </a:lnTo>
                    <a:lnTo>
                      <a:pt x="16442" y="12532"/>
                    </a:lnTo>
                    <a:cubicBezTo>
                      <a:pt x="16442" y="12153"/>
                      <a:pt x="16538" y="11922"/>
                      <a:pt x="16728" y="11846"/>
                    </a:cubicBezTo>
                    <a:cubicBezTo>
                      <a:pt x="16922" y="11773"/>
                      <a:pt x="17154" y="11867"/>
                      <a:pt x="17426" y="12126"/>
                    </a:cubicBezTo>
                    <a:lnTo>
                      <a:pt x="21333" y="15997"/>
                    </a:lnTo>
                    <a:close/>
                  </a:path>
                </a:pathLst>
              </a:custGeom>
              <a:solidFill>
                <a:schemeClr val="bg1"/>
              </a:solidFill>
              <a:ln w="12700" cap="flat">
                <a:noFill/>
                <a:miter lim="400000"/>
              </a:ln>
              <a:effectLst/>
            </p:spPr>
            <p:txBody>
              <a:bodyPr lIns="28575" tIns="28575" rIns="28575" bIns="28575" anchor="ctr"/>
              <a:lstStyle/>
              <a:p>
                <a:endParaRPr lang="tr-TR"/>
              </a:p>
            </p:txBody>
          </p:sp>
          <p:sp>
            <p:nvSpPr>
              <p:cNvPr id="23" name="Прямоугольник 88"/>
              <p:cNvSpPr/>
              <p:nvPr userDrawn="1"/>
            </p:nvSpPr>
            <p:spPr>
              <a:xfrm>
                <a:off x="3134718" y="2252223"/>
                <a:ext cx="4141504" cy="861171"/>
              </a:xfrm>
              <a:prstGeom prst="rect">
                <a:avLst/>
              </a:prstGeom>
            </p:spPr>
            <p:txBody>
              <a:bodyPr wrap="square">
                <a:noAutofit/>
              </a:bodyPr>
              <a:lstStyle/>
              <a:p>
                <a:pPr marL="0" indent="0">
                  <a:spcAft>
                    <a:spcPts val="0"/>
                  </a:spcAft>
                </a:pPr>
                <a:r>
                  <a:rPr lang="en-US" sz="2000" b="1" dirty="0">
                    <a:solidFill>
                      <a:srgbClr val="FFFFFF"/>
                    </a:solidFill>
                    <a:effectLst/>
                    <a:latin typeface="+mj-lt"/>
                    <a:ea typeface="Times New Roman" panose="02020603050405020304" pitchFamily="18" charset="0"/>
                  </a:rPr>
                  <a:t>ANKARA ÜNİVERSİTESİ </a:t>
                </a:r>
                <a:endParaRPr lang="tr-TR" sz="2000" dirty="0">
                  <a:effectLst/>
                  <a:latin typeface="+mj-lt"/>
                  <a:ea typeface="Times New Roman" panose="02020603050405020304" pitchFamily="18" charset="0"/>
                </a:endParaRPr>
              </a:p>
              <a:p>
                <a:pPr marL="0" indent="0">
                  <a:spcAft>
                    <a:spcPts val="0"/>
                  </a:spcAft>
                </a:pPr>
                <a:r>
                  <a:rPr lang="en-US" sz="2000" b="1" dirty="0">
                    <a:solidFill>
                      <a:srgbClr val="FFFFFF"/>
                    </a:solidFill>
                    <a:effectLst/>
                    <a:latin typeface="+mj-lt"/>
                    <a:ea typeface="Times New Roman" panose="02020603050405020304" pitchFamily="18" charset="0"/>
                  </a:rPr>
                  <a:t>ENFORMATİK BÖLÜMÜ TEZSİZ YÜKSEK LİSANS</a:t>
                </a:r>
                <a:endParaRPr lang="tr-TR" sz="2000" dirty="0">
                  <a:effectLst/>
                  <a:latin typeface="+mj-lt"/>
                  <a:ea typeface="Times New Roman" panose="02020603050405020304" pitchFamily="18" charset="0"/>
                </a:endParaRPr>
              </a:p>
            </p:txBody>
          </p:sp>
        </p:grpSp>
        <p:pic>
          <p:nvPicPr>
            <p:cNvPr id="9" name="Resi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3125" y="1504950"/>
              <a:ext cx="847725" cy="833755"/>
            </a:xfrm>
            <a:prstGeom prst="rect">
              <a:avLst/>
            </a:prstGeom>
          </p:spPr>
        </p:pic>
        <p:sp>
          <p:nvSpPr>
            <p:cNvPr id="10" name="Metin Kutusu 31"/>
            <p:cNvSpPr txBox="1"/>
            <p:nvPr userDrawn="1"/>
          </p:nvSpPr>
          <p:spPr>
            <a:xfrm>
              <a:off x="137130" y="343652"/>
              <a:ext cx="540000" cy="6840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0">
                <a:lnSpc>
                  <a:spcPct val="150000"/>
                </a:lnSpc>
                <a:spcBef>
                  <a:spcPts val="600"/>
                </a:spcBef>
                <a:spcAft>
                  <a:spcPts val="600"/>
                </a:spcAft>
              </a:pPr>
              <a:r>
                <a:rPr lang="tr-TR" sz="3600" b="1" dirty="0">
                  <a:ln w="9525" cap="rnd" cmpd="sng" algn="ctr">
                    <a:solidFill>
                      <a:srgbClr val="FFFFFF"/>
                    </a:solidFill>
                    <a:prstDash val="solid"/>
                    <a:beve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22668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B8737FE4-256D-40E7-90FC-D1765659DE52}" type="datetime1">
              <a:rPr lang="tr-TR" smtClean="0"/>
              <a:pPr/>
              <a:t>23.11.2020</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46979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5B4AE66-5BBA-4EE4-A8EC-E5040E722C14}" type="datetime1">
              <a:rPr lang="tr-TR" smtClean="0"/>
              <a:pPr/>
              <a:t>23.11.2020</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74921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5150DE84-F59F-4E94-8927-2553509AC5DA}" type="datetime1">
              <a:rPr lang="tr-TR" smtClean="0"/>
              <a:pPr/>
              <a:t>23.11.2020</a:t>
            </a:fld>
            <a:endParaRPr lang="tr-TR"/>
          </a:p>
        </p:txBody>
      </p:sp>
      <p:sp>
        <p:nvSpPr>
          <p:cNvPr id="5" name="Altbilgi Yer Tutucusu 4"/>
          <p:cNvSpPr>
            <a:spLocks noGrp="1"/>
          </p:cNvSpPr>
          <p:nvPr>
            <p:ph type="ftr" sz="quarter" idx="11"/>
          </p:nvPr>
        </p:nvSpPr>
        <p:spPr>
          <a:xfrm>
            <a:off x="0" y="6413554"/>
            <a:ext cx="3006671" cy="444446"/>
          </a:xfrm>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31383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92ED1FC-AE31-4BD4-A04E-566252861AA1}" type="datetime1">
              <a:rPr lang="tr-TR" smtClean="0"/>
              <a:pPr/>
              <a:t>23.11.2020</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5352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FE3722FA-1C10-4FC5-BE90-B8AF285E6818}" type="datetime1">
              <a:rPr lang="tr-TR" smtClean="0"/>
              <a:pPr/>
              <a:t>23.11.2020</a:t>
            </a:fld>
            <a:endParaRPr lang="tr-TR"/>
          </a:p>
        </p:txBody>
      </p:sp>
      <p:sp>
        <p:nvSpPr>
          <p:cNvPr id="6" name="Altbilgi Yer Tutucusu 5"/>
          <p:cNvSpPr>
            <a:spLocks noGrp="1"/>
          </p:cNvSpPr>
          <p:nvPr>
            <p:ph type="ftr" sz="quarter" idx="11"/>
          </p:nvPr>
        </p:nvSpPr>
        <p:spPr/>
        <p:txBody>
          <a:bodyPr/>
          <a:lstStyle/>
          <a:p>
            <a:r>
              <a:rPr lang="tr-TR" smtClean="0"/>
              <a:t>ENFYL-851502</a:t>
            </a:r>
            <a:endParaRPr lang="tr-TR"/>
          </a:p>
        </p:txBody>
      </p:sp>
      <p:sp>
        <p:nvSpPr>
          <p:cNvPr id="7" name="Slayt Numarası Yer Tutucusu 6"/>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55562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a:xfrm>
            <a:off x="838200" y="6356350"/>
            <a:ext cx="2743200" cy="365125"/>
          </a:xfrm>
          <a:prstGeom prst="rect">
            <a:avLst/>
          </a:prstGeom>
        </p:spPr>
        <p:txBody>
          <a:bodyPr/>
          <a:lstStyle/>
          <a:p>
            <a:fld id="{B3DF4311-9887-47A9-8C0B-70E2B8690B11}" type="datetime1">
              <a:rPr lang="tr-TR" smtClean="0"/>
              <a:pPr/>
              <a:t>23.11.2020</a:t>
            </a:fld>
            <a:endParaRPr lang="tr-TR"/>
          </a:p>
        </p:txBody>
      </p:sp>
      <p:sp>
        <p:nvSpPr>
          <p:cNvPr id="8" name="Altbilgi Yer Tutucusu 7"/>
          <p:cNvSpPr>
            <a:spLocks noGrp="1"/>
          </p:cNvSpPr>
          <p:nvPr>
            <p:ph type="ftr" sz="quarter" idx="11"/>
          </p:nvPr>
        </p:nvSpPr>
        <p:spPr/>
        <p:txBody>
          <a:bodyPr/>
          <a:lstStyle/>
          <a:p>
            <a:r>
              <a:rPr lang="tr-TR" smtClean="0"/>
              <a:t>ENFYL-851502</a:t>
            </a:r>
            <a:endParaRPr lang="tr-TR"/>
          </a:p>
        </p:txBody>
      </p:sp>
      <p:sp>
        <p:nvSpPr>
          <p:cNvPr id="9" name="Slayt Numarası Yer Tutucusu 8"/>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416842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a:xfrm>
            <a:off x="838200" y="6356350"/>
            <a:ext cx="2743200" cy="365125"/>
          </a:xfrm>
          <a:prstGeom prst="rect">
            <a:avLst/>
          </a:prstGeom>
        </p:spPr>
        <p:txBody>
          <a:bodyPr/>
          <a:lstStyle/>
          <a:p>
            <a:fld id="{D77E951B-DF7E-402A-A30A-709E616C7622}" type="datetime1">
              <a:rPr lang="tr-TR" smtClean="0"/>
              <a:pPr/>
              <a:t>23.11.2020</a:t>
            </a:fld>
            <a:endParaRPr lang="tr-TR"/>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30144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838200" y="6356350"/>
            <a:ext cx="2743200" cy="365125"/>
          </a:xfrm>
          <a:prstGeom prst="rect">
            <a:avLst/>
          </a:prstGeom>
        </p:spPr>
        <p:txBody>
          <a:bodyPr/>
          <a:lstStyle/>
          <a:p>
            <a:fld id="{CB82890C-CBCE-4229-A069-0ACEF17807BE}" type="datetime1">
              <a:rPr lang="tr-TR" smtClean="0"/>
              <a:pPr/>
              <a:t>23.11.2020</a:t>
            </a:fld>
            <a:endParaRPr lang="tr-TR"/>
          </a:p>
        </p:txBody>
      </p:sp>
      <p:sp>
        <p:nvSpPr>
          <p:cNvPr id="3" name="Altbilgi Yer Tutucusu 2"/>
          <p:cNvSpPr>
            <a:spLocks noGrp="1"/>
          </p:cNvSpPr>
          <p:nvPr>
            <p:ph type="ftr" sz="quarter" idx="11"/>
          </p:nvPr>
        </p:nvSpPr>
        <p:spPr/>
        <p:txBody>
          <a:bodyPr/>
          <a:lstStyle/>
          <a:p>
            <a:r>
              <a:rPr lang="tr-TR" smtClean="0"/>
              <a:t>ENFYL-851502</a:t>
            </a:r>
            <a:endParaRPr lang="tr-TR"/>
          </a:p>
        </p:txBody>
      </p:sp>
      <p:sp>
        <p:nvSpPr>
          <p:cNvPr id="4" name="Slayt Numarası Yer Tutucusu 3"/>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74156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A6F1F8F3-F42C-4DF1-B273-A7F8CFFDD9AE}" type="datetime1">
              <a:rPr lang="tr-TR" smtClean="0"/>
              <a:pPr/>
              <a:t>23.11.2020</a:t>
            </a:fld>
            <a:endParaRPr lang="tr-TR"/>
          </a:p>
        </p:txBody>
      </p:sp>
      <p:sp>
        <p:nvSpPr>
          <p:cNvPr id="6" name="Altbilgi Yer Tutucusu 5"/>
          <p:cNvSpPr>
            <a:spLocks noGrp="1"/>
          </p:cNvSpPr>
          <p:nvPr>
            <p:ph type="ftr" sz="quarter" idx="11"/>
          </p:nvPr>
        </p:nvSpPr>
        <p:spPr/>
        <p:txBody>
          <a:bodyPr/>
          <a:lstStyle/>
          <a:p>
            <a:r>
              <a:rPr lang="tr-TR" smtClean="0"/>
              <a:t>ENFYL-851502</a:t>
            </a:r>
            <a:endParaRPr lang="tr-TR"/>
          </a:p>
        </p:txBody>
      </p:sp>
      <p:sp>
        <p:nvSpPr>
          <p:cNvPr id="7" name="Slayt Numarası Yer Tutucusu 6"/>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4586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26862183-4A45-4122-BCC4-B3BA7FDA2EFF}" type="datetime1">
              <a:rPr lang="tr-TR" smtClean="0"/>
              <a:pPr/>
              <a:t>23.11.2020</a:t>
            </a:fld>
            <a:endParaRPr lang="tr-TR"/>
          </a:p>
        </p:txBody>
      </p:sp>
      <p:sp>
        <p:nvSpPr>
          <p:cNvPr id="6" name="Altbilgi Yer Tutucusu 5"/>
          <p:cNvSpPr>
            <a:spLocks noGrp="1"/>
          </p:cNvSpPr>
          <p:nvPr>
            <p:ph type="ftr" sz="quarter" idx="11"/>
          </p:nvPr>
        </p:nvSpPr>
        <p:spPr/>
        <p:txBody>
          <a:bodyPr/>
          <a:lstStyle/>
          <a:p>
            <a:r>
              <a:rPr lang="tr-TR" smtClean="0"/>
              <a:t>ENFYL-851502</a:t>
            </a:r>
            <a:endParaRPr lang="tr-TR"/>
          </a:p>
        </p:txBody>
      </p:sp>
      <p:sp>
        <p:nvSpPr>
          <p:cNvPr id="7" name="Slayt Numarası Yer Tutucusu 6"/>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94999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914214" y="365126"/>
            <a:ext cx="9439585" cy="708536"/>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5" name="Altbilgi Yer Tutucusu 4"/>
          <p:cNvSpPr>
            <a:spLocks noGrp="1"/>
          </p:cNvSpPr>
          <p:nvPr>
            <p:ph type="ftr" sz="quarter" idx="3"/>
          </p:nvPr>
        </p:nvSpPr>
        <p:spPr>
          <a:xfrm>
            <a:off x="85345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ENFYL-851502</a:t>
            </a: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C4975-DA66-4692-BC0C-8DF561EEBF1F}" type="slidenum">
              <a:rPr lang="tr-TR" smtClean="0"/>
              <a:pPr/>
              <a:t>‹#›</a:t>
            </a:fld>
            <a:endParaRPr lang="tr-TR"/>
          </a:p>
        </p:txBody>
      </p:sp>
      <p:grpSp>
        <p:nvGrpSpPr>
          <p:cNvPr id="7" name="Grup 6"/>
          <p:cNvGrpSpPr/>
          <p:nvPr userDrawn="1"/>
        </p:nvGrpSpPr>
        <p:grpSpPr>
          <a:xfrm>
            <a:off x="268636" y="365125"/>
            <a:ext cx="11085164" cy="1031994"/>
            <a:chOff x="0" y="0"/>
            <a:chExt cx="7427408" cy="574292"/>
          </a:xfrm>
        </p:grpSpPr>
        <p:grpSp>
          <p:nvGrpSpPr>
            <p:cNvPr id="8" name="Grup 7"/>
            <p:cNvGrpSpPr/>
            <p:nvPr userDrawn="1"/>
          </p:nvGrpSpPr>
          <p:grpSpPr>
            <a:xfrm>
              <a:off x="0" y="0"/>
              <a:ext cx="997181" cy="574292"/>
              <a:chOff x="0" y="0"/>
              <a:chExt cx="997181" cy="574292"/>
            </a:xfrm>
          </p:grpSpPr>
          <p:sp>
            <p:nvSpPr>
              <p:cNvPr id="11" name="Прямоугольник 1"/>
              <p:cNvSpPr/>
              <p:nvPr userDrawn="1"/>
            </p:nvSpPr>
            <p:spPr>
              <a:xfrm>
                <a:off x="817181" y="0"/>
                <a:ext cx="180000" cy="180000"/>
              </a:xfrm>
              <a:prstGeom prst="rect">
                <a:avLst/>
              </a:prstGeom>
              <a:solidFill>
                <a:srgbClr val="F5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2" name="Прямоугольник 7"/>
              <p:cNvSpPr/>
              <p:nvPr userDrawn="1"/>
            </p:nvSpPr>
            <p:spPr>
              <a:xfrm>
                <a:off x="603688" y="0"/>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3" name="Прямоугольник 8"/>
              <p:cNvSpPr/>
              <p:nvPr userDrawn="1"/>
            </p:nvSpPr>
            <p:spPr>
              <a:xfrm>
                <a:off x="390194" y="0"/>
                <a:ext cx="180000" cy="180000"/>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4" name="Прямоугольник 21"/>
              <p:cNvSpPr/>
              <p:nvPr userDrawn="1"/>
            </p:nvSpPr>
            <p:spPr>
              <a:xfrm>
                <a:off x="603687" y="189743"/>
                <a:ext cx="180000" cy="18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5" name="Прямоугольник 22"/>
              <p:cNvSpPr/>
              <p:nvPr userDrawn="1"/>
            </p:nvSpPr>
            <p:spPr>
              <a:xfrm>
                <a:off x="391844" y="189743"/>
                <a:ext cx="180000" cy="1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6" name="Прямоугольник 23"/>
              <p:cNvSpPr/>
              <p:nvPr userDrawn="1"/>
            </p:nvSpPr>
            <p:spPr>
              <a:xfrm>
                <a:off x="180000" y="189743"/>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7" name="Прямоугольник 24"/>
              <p:cNvSpPr/>
              <p:nvPr userDrawn="1"/>
            </p:nvSpPr>
            <p:spPr>
              <a:xfrm>
                <a:off x="192116" y="394292"/>
                <a:ext cx="180000" cy="18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8" name="Прямоугольник 26"/>
              <p:cNvSpPr/>
              <p:nvPr userDrawn="1"/>
            </p:nvSpPr>
            <p:spPr>
              <a:xfrm>
                <a:off x="0" y="394292"/>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9" name="Прямоугольник 28"/>
              <p:cNvSpPr/>
              <p:nvPr userDrawn="1"/>
            </p:nvSpPr>
            <p:spPr>
              <a:xfrm>
                <a:off x="386894" y="394292"/>
                <a:ext cx="180000" cy="180000"/>
              </a:xfrm>
              <a:prstGeom prst="rect">
                <a:avLst/>
              </a:prstGeom>
              <a:solidFill>
                <a:srgbClr val="A50B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grpSp>
        <p:cxnSp>
          <p:nvCxnSpPr>
            <p:cNvPr id="9" name="Düz Bağlayıcı 8"/>
            <p:cNvCxnSpPr/>
            <p:nvPr userDrawn="1"/>
          </p:nvCxnSpPr>
          <p:spPr>
            <a:xfrm>
              <a:off x="885797" y="428437"/>
              <a:ext cx="4851006" cy="2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flipV="1">
              <a:off x="1638191" y="530467"/>
              <a:ext cx="5789217" cy="2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518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786C4975-DA66-4692-BC0C-8DF561EEBF1F}" type="slidenum">
              <a:rPr lang="tr-TR" smtClean="0"/>
              <a:pPr/>
              <a:t>1</a:t>
            </a:fld>
            <a:endParaRPr lang="tr-TR"/>
          </a:p>
        </p:txBody>
      </p:sp>
      <p:sp>
        <p:nvSpPr>
          <p:cNvPr id="9" name="Dikdörtgen 8"/>
          <p:cNvSpPr/>
          <p:nvPr/>
        </p:nvSpPr>
        <p:spPr>
          <a:xfrm>
            <a:off x="7782560" y="1116520"/>
            <a:ext cx="4409440" cy="12811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p>
        </p:txBody>
      </p:sp>
      <p:sp>
        <p:nvSpPr>
          <p:cNvPr id="7" name="Dikdörtgen 6"/>
          <p:cNvSpPr/>
          <p:nvPr/>
        </p:nvSpPr>
        <p:spPr>
          <a:xfrm>
            <a:off x="1663909" y="3334990"/>
            <a:ext cx="9166652" cy="1323439"/>
          </a:xfrm>
          <a:prstGeom prst="rect">
            <a:avLst/>
          </a:prstGeom>
        </p:spPr>
        <p:txBody>
          <a:bodyPr wrap="square">
            <a:spAutoFit/>
          </a:bodyPr>
          <a:lstStyle/>
          <a:p>
            <a:pPr lvl="0" algn="ctr">
              <a:defRPr/>
            </a:pPr>
            <a:r>
              <a:rPr kumimoji="0" lang="tr-TR" altLang="tr-TR" sz="4000" b="0" i="0" u="none" strike="noStrike" kern="0" cap="none" spc="0" normalizeH="0" baseline="0" noProof="0" dirty="0" smtClean="0">
                <a:ln>
                  <a:noFill/>
                </a:ln>
                <a:solidFill>
                  <a:srgbClr val="330033"/>
                </a:solidFill>
                <a:effectLst/>
                <a:uLnTx/>
                <a:uFillTx/>
                <a:latin typeface="Times New Roman"/>
                <a:ea typeface="+mj-ea"/>
                <a:cs typeface="+mj-cs"/>
              </a:rPr>
              <a:t>Yazılım Mühendisliği</a:t>
            </a:r>
            <a:r>
              <a:rPr kumimoji="0" lang="tr-TR" altLang="tr-TR" sz="4000" b="0" i="0" u="none" strike="noStrike" kern="0" cap="none" spc="0" normalizeH="0" baseline="0" noProof="0" dirty="0" smtClean="0">
                <a:ln>
                  <a:noFill/>
                </a:ln>
                <a:solidFill>
                  <a:srgbClr val="77212B"/>
                </a:solidFill>
                <a:effectLst/>
                <a:uLnTx/>
                <a:uFillTx/>
                <a:latin typeface="Times New Roman"/>
                <a:ea typeface="+mj-ea"/>
                <a:cs typeface="+mj-cs"/>
              </a:rPr>
              <a:t/>
            </a:r>
            <a:br>
              <a:rPr kumimoji="0" lang="tr-TR" altLang="tr-TR" sz="4000" b="0" i="0" u="none" strike="noStrike" kern="0" cap="none" spc="0" normalizeH="0" baseline="0" noProof="0" dirty="0" smtClean="0">
                <a:ln>
                  <a:noFill/>
                </a:ln>
                <a:solidFill>
                  <a:srgbClr val="77212B"/>
                </a:solidFill>
                <a:effectLst/>
                <a:uLnTx/>
                <a:uFillTx/>
                <a:latin typeface="Times New Roman"/>
                <a:ea typeface="+mj-ea"/>
                <a:cs typeface="+mj-cs"/>
              </a:rPr>
            </a:br>
            <a:r>
              <a:rPr lang="tr-TR" altLang="tr-TR" sz="4000" kern="0" dirty="0" smtClean="0">
                <a:solidFill>
                  <a:srgbClr val="330033"/>
                </a:solidFill>
                <a:latin typeface="Times New Roman"/>
              </a:rPr>
              <a:t>Temel  Süreçler - </a:t>
            </a:r>
            <a:r>
              <a:rPr lang="tr-TR" altLang="tr-TR" sz="4000" i="1" dirty="0">
                <a:solidFill>
                  <a:srgbClr val="373187"/>
                </a:solidFill>
                <a:latin typeface="Times New Roman"/>
                <a:ea typeface="+mj-ea"/>
                <a:cs typeface="+mj-cs"/>
              </a:rPr>
              <a:t>Sistem Analizi</a:t>
            </a:r>
            <a:endParaRPr kumimoji="0" lang="tr-TR" sz="1800" b="0" i="0" u="none" strike="noStrike" kern="0" cap="none" spc="0" normalizeH="0" baseline="0" noProof="0" dirty="0" smtClean="0">
              <a:ln>
                <a:noFill/>
              </a:ln>
              <a:solidFill>
                <a:sysClr val="windowText" lastClr="000000"/>
              </a:solidFill>
              <a:effectLst/>
              <a:uLnTx/>
              <a:uFillTx/>
            </a:endParaRPr>
          </a:p>
        </p:txBody>
      </p:sp>
      <p:sp>
        <p:nvSpPr>
          <p:cNvPr id="6" name="İçerik Yer Tutucusu 5"/>
          <p:cNvSpPr>
            <a:spLocks noGrp="1"/>
          </p:cNvSpPr>
          <p:nvPr>
            <p:ph idx="1"/>
          </p:nvPr>
        </p:nvSpPr>
        <p:spPr/>
        <p:txBody>
          <a:bodyPr/>
          <a:lstStyle/>
          <a:p>
            <a:endParaRPr lang="tr-TR"/>
          </a:p>
        </p:txBody>
      </p:sp>
    </p:spTree>
    <p:extLst>
      <p:ext uri="{BB962C8B-B14F-4D97-AF65-F5344CB8AC3E}">
        <p14:creationId xmlns:p14="http://schemas.microsoft.com/office/powerpoint/2010/main" val="377289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Fiziksel Çevre</a:t>
            </a:r>
            <a:endParaRPr lang="tr-TR" dirty="0"/>
          </a:p>
        </p:txBody>
      </p:sp>
      <p:sp>
        <p:nvSpPr>
          <p:cNvPr id="3" name="İçerik Yer Tutucusu 2"/>
          <p:cNvSpPr>
            <a:spLocks noGrp="1"/>
          </p:cNvSpPr>
          <p:nvPr>
            <p:ph idx="1"/>
          </p:nvPr>
        </p:nvSpPr>
        <p:spPr/>
        <p:txBody>
          <a:bodyPr/>
          <a:lstStyle/>
          <a:p>
            <a:r>
              <a:rPr lang="tr-TR" altLang="tr-TR" dirty="0"/>
              <a:t>İşlevlerin geliştirileceği, işletileceği aygıtlar nerededir.</a:t>
            </a:r>
          </a:p>
          <a:p>
            <a:endParaRPr lang="tr-TR" altLang="tr-TR" dirty="0"/>
          </a:p>
          <a:p>
            <a:r>
              <a:rPr lang="tr-TR" altLang="tr-TR" dirty="0"/>
              <a:t>Sistem tek bir yerde mi olacak? birden çok ve fiziksel olarak birbirinden ayrılmış yerler söz konusu mu?</a:t>
            </a:r>
          </a:p>
          <a:p>
            <a:endParaRPr lang="tr-TR" altLang="tr-TR" dirty="0"/>
          </a:p>
          <a:p>
            <a:r>
              <a:rPr lang="tr-TR" altLang="tr-TR" dirty="0"/>
              <a:t>Sıcaklık nem oranı veya manyetik etkileşim gibi çevresel kısıtlamalar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10</a:t>
            </a:fld>
            <a:endParaRPr lang="tr-TR"/>
          </a:p>
        </p:txBody>
      </p:sp>
    </p:spTree>
    <p:extLst>
      <p:ext uri="{BB962C8B-B14F-4D97-AF65-F5344CB8AC3E}">
        <p14:creationId xmlns:p14="http://schemas.microsoft.com/office/powerpoint/2010/main" val="145105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a:t>Arayüzler</a:t>
            </a:r>
            <a:endParaRPr lang="tr-TR" dirty="0"/>
          </a:p>
        </p:txBody>
      </p:sp>
      <p:sp>
        <p:nvSpPr>
          <p:cNvPr id="3" name="İçerik Yer Tutucusu 2"/>
          <p:cNvSpPr>
            <a:spLocks noGrp="1"/>
          </p:cNvSpPr>
          <p:nvPr>
            <p:ph idx="1"/>
          </p:nvPr>
        </p:nvSpPr>
        <p:spPr/>
        <p:txBody>
          <a:bodyPr/>
          <a:lstStyle/>
          <a:p>
            <a:r>
              <a:rPr lang="tr-TR" altLang="tr-TR" dirty="0"/>
              <a:t>Girdiler bir mi yoksa birden çok sistemden mi geliyor?</a:t>
            </a:r>
          </a:p>
          <a:p>
            <a:endParaRPr lang="tr-TR" altLang="tr-TR" dirty="0"/>
          </a:p>
          <a:p>
            <a:r>
              <a:rPr lang="tr-TR" altLang="tr-TR" dirty="0"/>
              <a:t>Çıktılar bir mi yoksa birden çok sisteme mi gidiyor?</a:t>
            </a:r>
          </a:p>
          <a:p>
            <a:endParaRPr lang="tr-TR" altLang="tr-TR" dirty="0"/>
          </a:p>
          <a:p>
            <a:r>
              <a:rPr lang="tr-TR" altLang="tr-TR" dirty="0"/>
              <a:t>Verilerin nasıl biçimlendirileceğine ilişkin bir yol var mı?</a:t>
            </a:r>
          </a:p>
          <a:p>
            <a:endParaRPr lang="tr-TR" altLang="tr-TR" dirty="0"/>
          </a:p>
          <a:p>
            <a:r>
              <a:rPr lang="tr-TR" altLang="tr-TR" dirty="0"/>
              <a:t>Verilerin kullanılacağı önerilen bir ortam var mı?</a:t>
            </a:r>
          </a:p>
          <a:p>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11</a:t>
            </a:fld>
            <a:endParaRPr lang="tr-TR"/>
          </a:p>
        </p:txBody>
      </p:sp>
    </p:spTree>
    <p:extLst>
      <p:ext uri="{BB962C8B-B14F-4D97-AF65-F5344CB8AC3E}">
        <p14:creationId xmlns:p14="http://schemas.microsoft.com/office/powerpoint/2010/main" val="38114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Kullanıcı ve İnsan etmeni</a:t>
            </a:r>
            <a:endParaRPr lang="tr-TR" dirty="0"/>
          </a:p>
        </p:txBody>
      </p:sp>
      <p:sp>
        <p:nvSpPr>
          <p:cNvPr id="3" name="İçerik Yer Tutucusu 2"/>
          <p:cNvSpPr>
            <a:spLocks noGrp="1"/>
          </p:cNvSpPr>
          <p:nvPr>
            <p:ph idx="1"/>
          </p:nvPr>
        </p:nvSpPr>
        <p:spPr/>
        <p:txBody>
          <a:bodyPr>
            <a:normAutofit lnSpcReduction="10000"/>
          </a:bodyPr>
          <a:lstStyle/>
          <a:p>
            <a:r>
              <a:rPr lang="tr-TR" altLang="tr-TR" dirty="0"/>
              <a:t>Sistemi kim kullanacak?</a:t>
            </a:r>
          </a:p>
          <a:p>
            <a:endParaRPr lang="tr-TR" altLang="tr-TR" dirty="0"/>
          </a:p>
          <a:p>
            <a:r>
              <a:rPr lang="tr-TR" altLang="tr-TR" dirty="0"/>
              <a:t>Farklı tiplerde kullanıcılar olacak mı?</a:t>
            </a:r>
          </a:p>
          <a:p>
            <a:endParaRPr lang="tr-TR" altLang="tr-TR" dirty="0"/>
          </a:p>
          <a:p>
            <a:r>
              <a:rPr lang="tr-TR" altLang="tr-TR" dirty="0"/>
              <a:t>Her bir kullanıcı tipinin yetenek düzeyi nedir?</a:t>
            </a:r>
          </a:p>
          <a:p>
            <a:endParaRPr lang="tr-TR" altLang="tr-TR" dirty="0"/>
          </a:p>
          <a:p>
            <a:r>
              <a:rPr lang="tr-TR" altLang="tr-TR" dirty="0"/>
              <a:t>Her kullanıcı tipi için ne tür eğitimler gerekli?</a:t>
            </a:r>
          </a:p>
          <a:p>
            <a:endParaRPr lang="tr-TR" altLang="tr-TR" dirty="0"/>
          </a:p>
          <a:p>
            <a:r>
              <a:rPr lang="tr-TR" altLang="tr-TR" dirty="0"/>
              <a:t>Bir kullanıcının sistemi kötü amaçlı kullanması ne ölçüde zordur?</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12</a:t>
            </a:fld>
            <a:endParaRPr lang="tr-TR"/>
          </a:p>
        </p:txBody>
      </p:sp>
    </p:spTree>
    <p:extLst>
      <p:ext uri="{BB962C8B-B14F-4D97-AF65-F5344CB8AC3E}">
        <p14:creationId xmlns:p14="http://schemas.microsoft.com/office/powerpoint/2010/main" val="66238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İşlevsellik</a:t>
            </a:r>
            <a:endParaRPr lang="tr-TR" dirty="0"/>
          </a:p>
        </p:txBody>
      </p:sp>
      <p:sp>
        <p:nvSpPr>
          <p:cNvPr id="3" name="İçerik Yer Tutucusu 2"/>
          <p:cNvSpPr>
            <a:spLocks noGrp="1"/>
          </p:cNvSpPr>
          <p:nvPr>
            <p:ph idx="1"/>
          </p:nvPr>
        </p:nvSpPr>
        <p:spPr/>
        <p:txBody>
          <a:bodyPr/>
          <a:lstStyle/>
          <a:p>
            <a:r>
              <a:rPr lang="tr-TR" altLang="tr-TR" dirty="0"/>
              <a:t>Sistem ne yapacak?</a:t>
            </a:r>
          </a:p>
          <a:p>
            <a:endParaRPr lang="tr-TR" altLang="tr-TR" dirty="0"/>
          </a:p>
          <a:p>
            <a:r>
              <a:rPr lang="tr-TR" altLang="tr-TR" dirty="0"/>
              <a:t>Sistem bunu ne zaman gerçekleştirecek?</a:t>
            </a:r>
          </a:p>
          <a:p>
            <a:endParaRPr lang="tr-TR" altLang="tr-TR" dirty="0"/>
          </a:p>
          <a:p>
            <a:r>
              <a:rPr lang="tr-TR" altLang="tr-TR" dirty="0"/>
              <a:t>Sistem nasıl ve ne zaman değiştirilebilir ve/veya güçlendirilebilir?</a:t>
            </a:r>
          </a:p>
          <a:p>
            <a:endParaRPr lang="tr-TR" altLang="tr-TR" dirty="0"/>
          </a:p>
          <a:p>
            <a:r>
              <a:rPr lang="tr-TR" altLang="tr-TR" dirty="0"/>
              <a:t>Çalışma hızı, yanıt süresi ya da çıktı üzerinde kısıtlayıcı etmenler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13</a:t>
            </a:fld>
            <a:endParaRPr lang="tr-TR"/>
          </a:p>
        </p:txBody>
      </p:sp>
    </p:spTree>
    <p:extLst>
      <p:ext uri="{BB962C8B-B14F-4D97-AF65-F5344CB8AC3E}">
        <p14:creationId xmlns:p14="http://schemas.microsoft.com/office/powerpoint/2010/main" val="141130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Belgeleme</a:t>
            </a:r>
            <a:endParaRPr lang="tr-TR" dirty="0"/>
          </a:p>
        </p:txBody>
      </p:sp>
      <p:sp>
        <p:nvSpPr>
          <p:cNvPr id="3" name="İçerik Yer Tutucusu 2"/>
          <p:cNvSpPr>
            <a:spLocks noGrp="1"/>
          </p:cNvSpPr>
          <p:nvPr>
            <p:ph idx="1"/>
          </p:nvPr>
        </p:nvSpPr>
        <p:spPr/>
        <p:txBody>
          <a:bodyPr/>
          <a:lstStyle/>
          <a:p>
            <a:r>
              <a:rPr lang="tr-TR" altLang="tr-TR" dirty="0"/>
              <a:t>Ne kadar belgeleme gereklidir?</a:t>
            </a:r>
          </a:p>
          <a:p>
            <a:endParaRPr lang="tr-TR" altLang="tr-TR" dirty="0"/>
          </a:p>
          <a:p>
            <a:r>
              <a:rPr lang="tr-TR" altLang="tr-TR" dirty="0"/>
              <a:t>Belgeleme hangi kullanıcı kitlesini hedeflemektedir?</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14</a:t>
            </a:fld>
            <a:endParaRPr lang="tr-TR"/>
          </a:p>
        </p:txBody>
      </p:sp>
    </p:spTree>
    <p:extLst>
      <p:ext uri="{BB962C8B-B14F-4D97-AF65-F5344CB8AC3E}">
        <p14:creationId xmlns:p14="http://schemas.microsoft.com/office/powerpoint/2010/main" val="386119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Veri</a:t>
            </a:r>
            <a:endParaRPr lang="tr-TR" dirty="0"/>
          </a:p>
        </p:txBody>
      </p:sp>
      <p:sp>
        <p:nvSpPr>
          <p:cNvPr id="3" name="İçerik Yer Tutucusu 2"/>
          <p:cNvSpPr>
            <a:spLocks noGrp="1"/>
          </p:cNvSpPr>
          <p:nvPr>
            <p:ph idx="1"/>
          </p:nvPr>
        </p:nvSpPr>
        <p:spPr/>
        <p:txBody>
          <a:bodyPr/>
          <a:lstStyle/>
          <a:p>
            <a:pPr>
              <a:spcBef>
                <a:spcPct val="60000"/>
              </a:spcBef>
            </a:pPr>
            <a:r>
              <a:rPr lang="tr-TR" altLang="tr-TR" dirty="0"/>
              <a:t>Hem giriş hem çıkış için verinin biçimi ne olmalıdır?</a:t>
            </a:r>
          </a:p>
          <a:p>
            <a:pPr>
              <a:spcBef>
                <a:spcPct val="60000"/>
              </a:spcBef>
            </a:pPr>
            <a:r>
              <a:rPr lang="tr-TR" altLang="tr-TR" dirty="0"/>
              <a:t>Bu veri ne sıklıkla alınacak veya gönderilecektir?</a:t>
            </a:r>
          </a:p>
          <a:p>
            <a:pPr>
              <a:spcBef>
                <a:spcPct val="60000"/>
              </a:spcBef>
            </a:pPr>
            <a:r>
              <a:rPr lang="tr-TR" altLang="tr-TR" dirty="0"/>
              <a:t>Bu verinin doğruluk (kesinlik) ölçüsü ne olmalıdır?</a:t>
            </a:r>
          </a:p>
          <a:p>
            <a:pPr>
              <a:spcBef>
                <a:spcPct val="60000"/>
              </a:spcBef>
            </a:pPr>
            <a:r>
              <a:rPr lang="tr-TR" altLang="tr-TR" dirty="0"/>
              <a:t>Hesaplamalar hangi duyarlık derecesine kadar yapılandırılacaktır?</a:t>
            </a:r>
          </a:p>
          <a:p>
            <a:pPr>
              <a:spcBef>
                <a:spcPct val="60000"/>
              </a:spcBef>
            </a:pPr>
            <a:r>
              <a:rPr lang="tr-TR" altLang="tr-TR" dirty="0"/>
              <a:t>Sistemde ne kadar veri akışı olacaktır?</a:t>
            </a:r>
          </a:p>
          <a:p>
            <a:pPr>
              <a:spcBef>
                <a:spcPct val="60000"/>
              </a:spcBef>
            </a:pPr>
            <a:r>
              <a:rPr lang="tr-TR" altLang="tr-TR" dirty="0"/>
              <a:t>Veri belirli bir zaman süresince kaynağında saklanacak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15</a:t>
            </a:fld>
            <a:endParaRPr lang="tr-TR"/>
          </a:p>
        </p:txBody>
      </p:sp>
    </p:spTree>
    <p:extLst>
      <p:ext uri="{BB962C8B-B14F-4D97-AF65-F5344CB8AC3E}">
        <p14:creationId xmlns:p14="http://schemas.microsoft.com/office/powerpoint/2010/main" val="228542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Kaynaklar</a:t>
            </a:r>
            <a:endParaRPr lang="tr-TR" dirty="0"/>
          </a:p>
        </p:txBody>
      </p:sp>
      <p:sp>
        <p:nvSpPr>
          <p:cNvPr id="3" name="İçerik Yer Tutucusu 2"/>
          <p:cNvSpPr>
            <a:spLocks noGrp="1"/>
          </p:cNvSpPr>
          <p:nvPr>
            <p:ph idx="1"/>
          </p:nvPr>
        </p:nvSpPr>
        <p:spPr/>
        <p:txBody>
          <a:bodyPr/>
          <a:lstStyle/>
          <a:p>
            <a:pPr>
              <a:spcBef>
                <a:spcPct val="60000"/>
              </a:spcBef>
            </a:pPr>
            <a:r>
              <a:rPr lang="tr-TR" altLang="tr-TR" dirty="0"/>
              <a:t>Sistemi kurmak, kullanmak ve bakımını yapmak için ne kadar malzeme, personel ve diğer kaynaklara ihtiyaç var?</a:t>
            </a:r>
          </a:p>
          <a:p>
            <a:pPr>
              <a:spcBef>
                <a:spcPct val="60000"/>
              </a:spcBef>
            </a:pPr>
            <a:r>
              <a:rPr lang="tr-TR" altLang="tr-TR" dirty="0"/>
              <a:t>Geliştiriciler hangi yeteneklere sahip olmalı?</a:t>
            </a:r>
          </a:p>
          <a:p>
            <a:pPr>
              <a:spcBef>
                <a:spcPct val="60000"/>
              </a:spcBef>
            </a:pPr>
            <a:r>
              <a:rPr lang="tr-TR" altLang="tr-TR" dirty="0"/>
              <a:t>Sistem ne kadar fiziksel yer kaplayacak?</a:t>
            </a:r>
          </a:p>
          <a:p>
            <a:pPr>
              <a:spcBef>
                <a:spcPct val="60000"/>
              </a:spcBef>
            </a:pPr>
            <a:r>
              <a:rPr lang="tr-TR" altLang="tr-TR" dirty="0"/>
              <a:t>Güç, ısıtma ve soğutma için kısıtlar nelerdir?</a:t>
            </a:r>
          </a:p>
          <a:p>
            <a:pPr>
              <a:spcBef>
                <a:spcPct val="60000"/>
              </a:spcBef>
            </a:pPr>
            <a:r>
              <a:rPr lang="tr-TR" altLang="tr-TR" dirty="0"/>
              <a:t>Geliştirim için tavsiye edilen bir zaman çizelgesi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16</a:t>
            </a:fld>
            <a:endParaRPr lang="tr-TR"/>
          </a:p>
        </p:txBody>
      </p:sp>
    </p:spTree>
    <p:extLst>
      <p:ext uri="{BB962C8B-B14F-4D97-AF65-F5344CB8AC3E}">
        <p14:creationId xmlns:p14="http://schemas.microsoft.com/office/powerpoint/2010/main" val="2810483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Güvenlik</a:t>
            </a:r>
            <a:endParaRPr lang="tr-TR" dirty="0"/>
          </a:p>
        </p:txBody>
      </p:sp>
      <p:sp>
        <p:nvSpPr>
          <p:cNvPr id="3" name="İçerik Yer Tutucusu 2"/>
          <p:cNvSpPr>
            <a:spLocks noGrp="1"/>
          </p:cNvSpPr>
          <p:nvPr>
            <p:ph idx="1"/>
          </p:nvPr>
        </p:nvSpPr>
        <p:spPr/>
        <p:txBody>
          <a:bodyPr>
            <a:normAutofit fontScale="92500" lnSpcReduction="10000"/>
          </a:bodyPr>
          <a:lstStyle/>
          <a:p>
            <a:pPr>
              <a:spcBef>
                <a:spcPct val="60000"/>
              </a:spcBef>
            </a:pPr>
            <a:r>
              <a:rPr lang="tr-TR" altLang="tr-TR" dirty="0"/>
              <a:t>Sisteme ya da bilgiye erişim denetlenmeli midir?</a:t>
            </a:r>
          </a:p>
          <a:p>
            <a:pPr>
              <a:spcBef>
                <a:spcPct val="60000"/>
              </a:spcBef>
            </a:pPr>
            <a:r>
              <a:rPr lang="tr-TR" altLang="tr-TR" dirty="0"/>
              <a:t>Bir kullanıcının verisi diğerinden nasıl ayrılacaktır?</a:t>
            </a:r>
          </a:p>
          <a:p>
            <a:pPr>
              <a:spcBef>
                <a:spcPct val="60000"/>
              </a:spcBef>
            </a:pPr>
            <a:r>
              <a:rPr lang="tr-TR" altLang="tr-TR" dirty="0"/>
              <a:t>Kullanıcı programları, diğer program ve işletim sisteminden nasıl ayrı tutulacaktır?</a:t>
            </a:r>
          </a:p>
          <a:p>
            <a:pPr>
              <a:spcBef>
                <a:spcPct val="60000"/>
              </a:spcBef>
            </a:pPr>
            <a:r>
              <a:rPr lang="tr-TR" altLang="tr-TR" dirty="0"/>
              <a:t>Sistem hangi sıklıkla yedeklenecektir?</a:t>
            </a:r>
          </a:p>
          <a:p>
            <a:pPr>
              <a:spcBef>
                <a:spcPct val="60000"/>
              </a:spcBef>
            </a:pPr>
            <a:r>
              <a:rPr lang="tr-TR" altLang="tr-TR" dirty="0"/>
              <a:t>Yedek kopyaları başka yerde saklanacak mıdır?</a:t>
            </a:r>
          </a:p>
          <a:p>
            <a:pPr>
              <a:spcBef>
                <a:spcPct val="60000"/>
              </a:spcBef>
            </a:pPr>
            <a:r>
              <a:rPr lang="tr-TR" altLang="tr-TR" dirty="0"/>
              <a:t>Yangın ve hırsızlığa karşı ne tür önlemler alınacaktır?</a:t>
            </a:r>
          </a:p>
          <a:p>
            <a:pPr>
              <a:spcBef>
                <a:spcPct val="60000"/>
              </a:spcBef>
            </a:pPr>
            <a:r>
              <a:rPr lang="tr-TR" altLang="tr-TR" dirty="0"/>
              <a:t>Internet erişimi var mı? Güvenlik kullanılıyor mu?</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17</a:t>
            </a:fld>
            <a:endParaRPr lang="tr-TR"/>
          </a:p>
        </p:txBody>
      </p:sp>
    </p:spTree>
    <p:extLst>
      <p:ext uri="{BB962C8B-B14F-4D97-AF65-F5344CB8AC3E}">
        <p14:creationId xmlns:p14="http://schemas.microsoft.com/office/powerpoint/2010/main" val="111737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Kalite Güvencesi</a:t>
            </a:r>
            <a:endParaRPr lang="tr-TR" dirty="0"/>
          </a:p>
        </p:txBody>
      </p:sp>
      <p:sp>
        <p:nvSpPr>
          <p:cNvPr id="3" name="İçerik Yer Tutucusu 2"/>
          <p:cNvSpPr>
            <a:spLocks noGrp="1"/>
          </p:cNvSpPr>
          <p:nvPr>
            <p:ph idx="1"/>
          </p:nvPr>
        </p:nvSpPr>
        <p:spPr/>
        <p:txBody>
          <a:bodyPr/>
          <a:lstStyle/>
          <a:p>
            <a:pPr>
              <a:spcBef>
                <a:spcPct val="60000"/>
              </a:spcBef>
            </a:pPr>
            <a:r>
              <a:rPr lang="tr-TR" altLang="tr-TR" dirty="0"/>
              <a:t>Güvenirlilik için gereksinimler nelerdir?</a:t>
            </a:r>
          </a:p>
          <a:p>
            <a:pPr>
              <a:spcBef>
                <a:spcPct val="60000"/>
              </a:spcBef>
            </a:pPr>
            <a:r>
              <a:rPr lang="tr-TR" altLang="tr-TR" dirty="0"/>
              <a:t>Sistemin özellikleri insanlara nasıl aktarılmalıdır?</a:t>
            </a:r>
          </a:p>
          <a:p>
            <a:pPr>
              <a:spcBef>
                <a:spcPct val="60000"/>
              </a:spcBef>
            </a:pPr>
            <a:r>
              <a:rPr lang="tr-TR" altLang="tr-TR" dirty="0"/>
              <a:t>Sistem çökmeleri arasında öngörülen zaman aralığı nedir?</a:t>
            </a:r>
          </a:p>
          <a:p>
            <a:pPr>
              <a:spcBef>
                <a:spcPct val="60000"/>
              </a:spcBef>
            </a:pPr>
            <a:r>
              <a:rPr lang="tr-TR" altLang="tr-TR" dirty="0"/>
              <a:t>Kaynak kullanımı ve yanıt süresine ilişkin verimlilik ölçütleri nelerdir?</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18</a:t>
            </a:fld>
            <a:endParaRPr lang="tr-TR"/>
          </a:p>
        </p:txBody>
      </p:sp>
    </p:spTree>
    <p:extLst>
      <p:ext uri="{BB962C8B-B14F-4D97-AF65-F5344CB8AC3E}">
        <p14:creationId xmlns:p14="http://schemas.microsoft.com/office/powerpoint/2010/main" val="218207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Özellikleri</a:t>
            </a:r>
            <a:endParaRPr lang="tr-TR" dirty="0"/>
          </a:p>
        </p:txBody>
      </p:sp>
      <p:sp>
        <p:nvSpPr>
          <p:cNvPr id="3" name="İçerik Yer Tutucusu 2"/>
          <p:cNvSpPr>
            <a:spLocks noGrp="1"/>
          </p:cNvSpPr>
          <p:nvPr>
            <p:ph idx="1"/>
          </p:nvPr>
        </p:nvSpPr>
        <p:spPr/>
        <p:txBody>
          <a:bodyPr/>
          <a:lstStyle/>
          <a:p>
            <a:pPr>
              <a:buNone/>
            </a:pPr>
            <a:r>
              <a:rPr lang="tr-TR" altLang="tr-TR" sz="3600" dirty="0"/>
              <a:t>Gereksinimler üç amaca hizmet eder</a:t>
            </a:r>
          </a:p>
          <a:p>
            <a:pPr>
              <a:buNone/>
            </a:pPr>
            <a:endParaRPr lang="tr-TR" altLang="tr-TR" sz="1600" dirty="0"/>
          </a:p>
          <a:p>
            <a:pPr>
              <a:spcBef>
                <a:spcPct val="60000"/>
              </a:spcBef>
            </a:pPr>
            <a:r>
              <a:rPr lang="tr-TR" altLang="tr-TR" dirty="0"/>
              <a:t>Geliştiricilerin, müşterilerin sistemin nasıl çalışmasını istediklerini anlamalarını sağlar.</a:t>
            </a:r>
          </a:p>
          <a:p>
            <a:pPr>
              <a:spcBef>
                <a:spcPct val="60000"/>
              </a:spcBef>
            </a:pPr>
            <a:r>
              <a:rPr lang="tr-TR" altLang="tr-TR" dirty="0"/>
              <a:t>Gereksinimler, sonuç sistemin ne özellikte ve işlevsellikte olacağını söyler.</a:t>
            </a:r>
          </a:p>
          <a:p>
            <a:pPr>
              <a:spcBef>
                <a:spcPct val="60000"/>
              </a:spcBef>
            </a:pPr>
            <a:r>
              <a:rPr lang="tr-TR" altLang="tr-TR" dirty="0"/>
              <a:t>Gereksinimler sınama ekibine, kullanıcıyı, sunulan sistemin istenen sistem olduğuna ikna etmek için neler göstermeleri gerektiğini söyler.</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19</a:t>
            </a:fld>
            <a:endParaRPr lang="tr-TR"/>
          </a:p>
        </p:txBody>
      </p:sp>
    </p:spTree>
    <p:extLst>
      <p:ext uri="{BB962C8B-B14F-4D97-AF65-F5344CB8AC3E}">
        <p14:creationId xmlns:p14="http://schemas.microsoft.com/office/powerpoint/2010/main" val="165127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HEDEFLER</a:t>
            </a:r>
            <a:endParaRPr lang="tr-TR" dirty="0"/>
          </a:p>
        </p:txBody>
      </p:sp>
      <p:sp>
        <p:nvSpPr>
          <p:cNvPr id="3" name="İçerik Yer Tutucusu 2"/>
          <p:cNvSpPr>
            <a:spLocks noGrp="1"/>
          </p:cNvSpPr>
          <p:nvPr>
            <p:ph idx="1"/>
          </p:nvPr>
        </p:nvSpPr>
        <p:spPr>
          <a:xfrm>
            <a:off x="838200" y="1528997"/>
            <a:ext cx="10515600" cy="4647966"/>
          </a:xfrm>
        </p:spPr>
        <p:txBody>
          <a:bodyPr>
            <a:normAutofit/>
          </a:bodyPr>
          <a:lstStyle/>
          <a:p>
            <a:r>
              <a:rPr lang="tr-TR" dirty="0" smtClean="0"/>
              <a:t>Planlama raporu içeriği</a:t>
            </a:r>
          </a:p>
          <a:p>
            <a:r>
              <a:rPr lang="tr-TR" dirty="0" smtClean="0"/>
              <a:t>Yazılım Yaşam Döngüsü</a:t>
            </a:r>
          </a:p>
          <a:p>
            <a:r>
              <a:rPr lang="tr-TR" dirty="0" smtClean="0"/>
              <a:t>Analiz- Greksininim nedir? Gereksinim türleri</a:t>
            </a:r>
          </a:p>
          <a:p>
            <a:r>
              <a:rPr lang="tr-TR" altLang="tr-TR" dirty="0" smtClean="0"/>
              <a:t>Gereksinim Verisi Toplama Yöntemleri</a:t>
            </a:r>
          </a:p>
          <a:p>
            <a:r>
              <a:rPr lang="tr-TR" altLang="tr-TR" dirty="0" smtClean="0"/>
              <a:t>Kullanıcı </a:t>
            </a:r>
            <a:r>
              <a:rPr lang="tr-TR" altLang="tr-TR" dirty="0" err="1" smtClean="0"/>
              <a:t>Arayüz</a:t>
            </a:r>
            <a:r>
              <a:rPr lang="tr-TR" altLang="tr-TR" dirty="0" smtClean="0"/>
              <a:t> </a:t>
            </a:r>
            <a:r>
              <a:rPr lang="tr-TR" altLang="tr-TR" dirty="0" err="1" smtClean="0"/>
              <a:t>Prototipleme</a:t>
            </a:r>
            <a:r>
              <a:rPr lang="tr-TR" altLang="tr-TR" dirty="0" smtClean="0"/>
              <a:t> (KAP)</a:t>
            </a:r>
          </a:p>
          <a:p>
            <a:r>
              <a:rPr lang="tr-TR" altLang="tr-TR" dirty="0" smtClean="0"/>
              <a:t>Sistem Analiz Raporu </a:t>
            </a:r>
            <a:endParaRPr lang="tr-TR" dirty="0" smtClean="0"/>
          </a:p>
          <a:p>
            <a:endParaRPr lang="tr-TR" dirty="0" smtClean="0"/>
          </a:p>
          <a:p>
            <a:endParaRPr lang="tr-TR" dirty="0" smtClean="0"/>
          </a:p>
          <a:p>
            <a:pPr marL="0" indent="0">
              <a:buNone/>
            </a:pPr>
            <a:r>
              <a:rPr lang="tr-TR" dirty="0"/>
              <a:t> </a:t>
            </a:r>
            <a:r>
              <a:rPr lang="tr-TR" dirty="0" smtClean="0"/>
              <a:t>  	</a:t>
            </a:r>
          </a:p>
          <a:p>
            <a:pPr marL="0" indent="0">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a:t>
            </a:fld>
            <a:endParaRPr lang="tr-TR"/>
          </a:p>
        </p:txBody>
      </p:sp>
    </p:spTree>
    <p:extLst>
      <p:ext uri="{BB962C8B-B14F-4D97-AF65-F5344CB8AC3E}">
        <p14:creationId xmlns:p14="http://schemas.microsoft.com/office/powerpoint/2010/main" val="1423873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Doğrulama Süreci</a:t>
            </a:r>
            <a:endParaRPr lang="tr-TR" dirty="0"/>
          </a:p>
        </p:txBody>
      </p:sp>
      <p:sp>
        <p:nvSpPr>
          <p:cNvPr id="3" name="İçerik Yer Tutucusu 2"/>
          <p:cNvSpPr>
            <a:spLocks noGrp="1"/>
          </p:cNvSpPr>
          <p:nvPr>
            <p:ph idx="1"/>
          </p:nvPr>
        </p:nvSpPr>
        <p:spPr/>
        <p:txBody>
          <a:bodyPr>
            <a:normAutofit fontScale="92500"/>
          </a:bodyPr>
          <a:lstStyle/>
          <a:p>
            <a:pPr marL="457200" indent="-457200">
              <a:spcBef>
                <a:spcPct val="60000"/>
              </a:spcBef>
              <a:buFont typeface="Wingdings" panose="05000000000000000000" pitchFamily="2" charset="2"/>
              <a:buAutoNum type="arabicPeriod"/>
            </a:pPr>
            <a:r>
              <a:rPr lang="tr-TR" altLang="tr-TR" dirty="0"/>
              <a:t>Gereksinimler doğru oluşturulmuş mu?</a:t>
            </a:r>
          </a:p>
          <a:p>
            <a:pPr marL="457200" indent="-457200">
              <a:spcBef>
                <a:spcPct val="60000"/>
              </a:spcBef>
              <a:buFont typeface="Wingdings" panose="05000000000000000000" pitchFamily="2" charset="2"/>
              <a:buAutoNum type="arabicPeriod"/>
            </a:pPr>
            <a:r>
              <a:rPr lang="tr-TR" altLang="tr-TR" dirty="0"/>
              <a:t>Gereksinimler tutarlı mı?</a:t>
            </a:r>
          </a:p>
          <a:p>
            <a:pPr marL="457200" indent="-457200">
              <a:spcBef>
                <a:spcPct val="60000"/>
              </a:spcBef>
              <a:buFont typeface="Wingdings" panose="05000000000000000000" pitchFamily="2" charset="2"/>
              <a:buAutoNum type="arabicPeriod"/>
            </a:pPr>
            <a:r>
              <a:rPr lang="tr-TR" altLang="tr-TR" dirty="0"/>
              <a:t>Gereksinimler tam mı? (Dışsal tamlık / İçsel tamlık)</a:t>
            </a:r>
          </a:p>
          <a:p>
            <a:pPr marL="457200" indent="-457200">
              <a:spcBef>
                <a:spcPct val="60000"/>
              </a:spcBef>
              <a:buFont typeface="Wingdings" panose="05000000000000000000" pitchFamily="2" charset="2"/>
              <a:buAutoNum type="arabicPeriod"/>
            </a:pPr>
            <a:r>
              <a:rPr lang="tr-TR" altLang="tr-TR" dirty="0"/>
              <a:t>Gereksinimler gerçekçi mi?</a:t>
            </a:r>
          </a:p>
          <a:p>
            <a:pPr marL="457200" indent="-457200">
              <a:spcBef>
                <a:spcPct val="60000"/>
              </a:spcBef>
              <a:buFont typeface="Wingdings" panose="05000000000000000000" pitchFamily="2" charset="2"/>
              <a:buAutoNum type="arabicPeriod"/>
            </a:pPr>
            <a:r>
              <a:rPr lang="tr-TR" altLang="tr-TR" dirty="0"/>
              <a:t>Her gereksinim kullanıcı tarafından istenen bir şeyi mi tanımlamaktadır?</a:t>
            </a:r>
          </a:p>
          <a:p>
            <a:pPr marL="457200" indent="-457200">
              <a:spcBef>
                <a:spcPct val="60000"/>
              </a:spcBef>
              <a:buFont typeface="Wingdings" panose="05000000000000000000" pitchFamily="2" charset="2"/>
              <a:buAutoNum type="arabicPeriod"/>
            </a:pPr>
            <a:r>
              <a:rPr lang="tr-TR" altLang="tr-TR" dirty="0"/>
              <a:t>Gereksinimler doğrulanabilir mi?</a:t>
            </a:r>
          </a:p>
          <a:p>
            <a:pPr marL="457200" indent="-457200">
              <a:spcBef>
                <a:spcPct val="60000"/>
              </a:spcBef>
              <a:buFont typeface="Wingdings" panose="05000000000000000000" pitchFamily="2" charset="2"/>
              <a:buAutoNum type="arabicPeriod"/>
            </a:pPr>
            <a:r>
              <a:rPr lang="tr-TR" altLang="tr-TR" dirty="0"/>
              <a:t>Gereksinimler izlenebilir mi?</a:t>
            </a:r>
          </a:p>
          <a:p>
            <a:pPr marL="457200" indent="-457200"/>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20</a:t>
            </a:fld>
            <a:endParaRPr lang="tr-TR"/>
          </a:p>
        </p:txBody>
      </p:sp>
    </p:spTree>
    <p:extLst>
      <p:ext uri="{BB962C8B-B14F-4D97-AF65-F5344CB8AC3E}">
        <p14:creationId xmlns:p14="http://schemas.microsoft.com/office/powerpoint/2010/main" val="17066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Sistem Çözümleme Çalışması</a:t>
            </a:r>
            <a:endParaRPr lang="tr-TR" dirty="0"/>
          </a:p>
        </p:txBody>
      </p:sp>
      <p:sp>
        <p:nvSpPr>
          <p:cNvPr id="3" name="İçerik Yer Tutucusu 2"/>
          <p:cNvSpPr>
            <a:spLocks noGrp="1"/>
          </p:cNvSpPr>
          <p:nvPr>
            <p:ph idx="1"/>
          </p:nvPr>
        </p:nvSpPr>
        <p:spPr/>
        <p:txBody>
          <a:bodyPr/>
          <a:lstStyle/>
          <a:p>
            <a:r>
              <a:rPr lang="tr-TR" altLang="tr-TR" dirty="0"/>
              <a:t>Geliştirilecek bilgi sistemi yada yazılımla ilgili olarak; </a:t>
            </a:r>
          </a:p>
          <a:p>
            <a:pPr lvl="2">
              <a:buClr>
                <a:schemeClr val="accent2"/>
              </a:buClr>
            </a:pPr>
            <a:r>
              <a:rPr lang="tr-TR" altLang="tr-TR" sz="2400" dirty="0"/>
              <a:t>tüm gereksinimlerin araştırılması, </a:t>
            </a:r>
          </a:p>
          <a:p>
            <a:pPr lvl="2">
              <a:buClr>
                <a:schemeClr val="accent2"/>
              </a:buClr>
            </a:pPr>
            <a:r>
              <a:rPr lang="tr-TR" altLang="tr-TR" sz="2400" dirty="0"/>
              <a:t>tanımlanması, </a:t>
            </a:r>
          </a:p>
          <a:p>
            <a:pPr lvl="2">
              <a:buClr>
                <a:schemeClr val="accent2"/>
              </a:buClr>
            </a:pPr>
            <a:r>
              <a:rPr lang="tr-TR" altLang="tr-TR" sz="2400" dirty="0"/>
              <a:t>ortaya çıkarılması ve </a:t>
            </a:r>
          </a:p>
          <a:p>
            <a:pPr lvl="2">
              <a:buClr>
                <a:schemeClr val="accent2"/>
              </a:buClr>
            </a:pPr>
            <a:r>
              <a:rPr lang="tr-TR" altLang="tr-TR" sz="2400" dirty="0"/>
              <a:t>bir gösterim biçimi ile açıklanması</a:t>
            </a:r>
            <a:r>
              <a:rPr lang="tr-TR" altLang="tr-TR" dirty="0"/>
              <a:t> </a:t>
            </a:r>
          </a:p>
          <a:p>
            <a:pPr>
              <a:buNone/>
            </a:pPr>
            <a:r>
              <a:rPr lang="tr-TR" altLang="tr-TR" dirty="0"/>
              <a:t>	çalışmasıdır.</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21</a:t>
            </a:fld>
            <a:endParaRPr lang="tr-TR"/>
          </a:p>
        </p:txBody>
      </p:sp>
    </p:spTree>
    <p:extLst>
      <p:ext uri="{BB962C8B-B14F-4D97-AF65-F5344CB8AC3E}">
        <p14:creationId xmlns:p14="http://schemas.microsoft.com/office/powerpoint/2010/main" val="12521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Mevcut sistemin incelenmesi</a:t>
            </a:r>
            <a:endParaRPr lang="tr-TR" dirty="0"/>
          </a:p>
        </p:txBody>
      </p:sp>
      <p:sp>
        <p:nvSpPr>
          <p:cNvPr id="3" name="İçerik Yer Tutucusu 2"/>
          <p:cNvSpPr>
            <a:spLocks noGrp="1"/>
          </p:cNvSpPr>
          <p:nvPr>
            <p:ph idx="1"/>
          </p:nvPr>
        </p:nvSpPr>
        <p:spPr/>
        <p:txBody>
          <a:bodyPr/>
          <a:lstStyle/>
          <a:p>
            <a:r>
              <a:rPr lang="tr-TR" altLang="tr-TR" dirty="0"/>
              <a:t>Amaç: Yazılım geliştirilecek sistemin tanınmasıdır.</a:t>
            </a:r>
          </a:p>
          <a:p>
            <a:endParaRPr lang="tr-TR" altLang="tr-TR" dirty="0"/>
          </a:p>
          <a:p>
            <a:r>
              <a:rPr lang="tr-TR" altLang="tr-TR" dirty="0"/>
              <a:t>Girdi, İşlev ve çıktı analizi yapılır.</a:t>
            </a:r>
          </a:p>
          <a:p>
            <a:endParaRPr lang="tr-TR" altLang="tr-TR" dirty="0"/>
          </a:p>
          <a:p>
            <a:r>
              <a:rPr lang="tr-TR" altLang="tr-TR" dirty="0"/>
              <a:t>Kanun, yönerge ve yönetmenlikler incelenir.</a:t>
            </a:r>
          </a:p>
          <a:p>
            <a:endParaRPr lang="tr-TR" altLang="tr-TR" dirty="0"/>
          </a:p>
          <a:p>
            <a:r>
              <a:rPr lang="tr-TR" altLang="tr-TR" dirty="0"/>
              <a:t>Elde yürütülen işlerde kullanılan form, defter ve yazışma örnekleri incelenir.</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22</a:t>
            </a:fld>
            <a:endParaRPr lang="tr-TR"/>
          </a:p>
        </p:txBody>
      </p:sp>
    </p:spTree>
    <p:extLst>
      <p:ext uri="{BB962C8B-B14F-4D97-AF65-F5344CB8AC3E}">
        <p14:creationId xmlns:p14="http://schemas.microsoft.com/office/powerpoint/2010/main" val="230398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Önerilen Sistemin Modellenmesi</a:t>
            </a:r>
            <a:endParaRPr lang="tr-TR" dirty="0"/>
          </a:p>
        </p:txBody>
      </p:sp>
      <p:sp>
        <p:nvSpPr>
          <p:cNvPr id="3" name="İçerik Yer Tutucusu 2"/>
          <p:cNvSpPr>
            <a:spLocks noGrp="1"/>
          </p:cNvSpPr>
          <p:nvPr>
            <p:ph idx="1"/>
          </p:nvPr>
        </p:nvSpPr>
        <p:spPr/>
        <p:txBody>
          <a:bodyPr/>
          <a:lstStyle/>
          <a:p>
            <a:pPr>
              <a:spcBef>
                <a:spcPct val="60000"/>
              </a:spcBef>
            </a:pPr>
            <a:r>
              <a:rPr lang="tr-TR" altLang="tr-TR" dirty="0"/>
              <a:t>Önerilen sistemin işlevsel yapısını, veri yapısını ve kullanıcı </a:t>
            </a:r>
            <a:r>
              <a:rPr lang="tr-TR" altLang="tr-TR" dirty="0" err="1"/>
              <a:t>arayüzünü</a:t>
            </a:r>
            <a:r>
              <a:rPr lang="tr-TR" altLang="tr-TR" dirty="0"/>
              <a:t> oluşturur.</a:t>
            </a:r>
          </a:p>
          <a:p>
            <a:pPr>
              <a:spcBef>
                <a:spcPct val="60000"/>
              </a:spcBef>
            </a:pPr>
            <a:r>
              <a:rPr lang="tr-TR" altLang="tr-TR" dirty="0"/>
              <a:t>Bu model daha çok bilgi sistemini geliştirecek teknik personele yöneliktir.</a:t>
            </a:r>
          </a:p>
          <a:p>
            <a:pPr>
              <a:spcBef>
                <a:spcPct val="60000"/>
              </a:spcBef>
            </a:pPr>
            <a:r>
              <a:rPr lang="tr-TR" altLang="tr-TR" dirty="0">
                <a:solidFill>
                  <a:schemeClr val="accent2"/>
                </a:solidFill>
              </a:rPr>
              <a:t>Mantıksal model</a:t>
            </a:r>
            <a:r>
              <a:rPr lang="tr-TR" altLang="tr-TR" dirty="0"/>
              <a:t> olarak ta tanımlanır.</a:t>
            </a:r>
          </a:p>
          <a:p>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23</a:t>
            </a:fld>
            <a:endParaRPr lang="tr-TR"/>
          </a:p>
        </p:txBody>
      </p:sp>
    </p:spTree>
    <p:extLst>
      <p:ext uri="{BB962C8B-B14F-4D97-AF65-F5344CB8AC3E}">
        <p14:creationId xmlns:p14="http://schemas.microsoft.com/office/powerpoint/2010/main" val="2272208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smtClean="0"/>
              <a:t>Gereksinim Verisi Toplama Yöntemleri</a:t>
            </a:r>
            <a:endParaRPr lang="tr-TR" dirty="0"/>
          </a:p>
        </p:txBody>
      </p:sp>
      <p:sp>
        <p:nvSpPr>
          <p:cNvPr id="3" name="İçerik Yer Tutucusu 2"/>
          <p:cNvSpPr>
            <a:spLocks noGrp="1"/>
          </p:cNvSpPr>
          <p:nvPr>
            <p:ph idx="1"/>
          </p:nvPr>
        </p:nvSpPr>
        <p:spPr/>
        <p:txBody>
          <a:bodyPr/>
          <a:lstStyle/>
          <a:p>
            <a:r>
              <a:rPr lang="tr-TR" altLang="tr-TR" dirty="0"/>
              <a:t>Gereksinim Verisi Toplama Yöntemleri</a:t>
            </a:r>
          </a:p>
          <a:p>
            <a:pPr lvl="1">
              <a:buClr>
                <a:schemeClr val="accent2"/>
              </a:buClr>
            </a:pPr>
            <a:r>
              <a:rPr lang="tr-TR" altLang="tr-TR" dirty="0"/>
              <a:t>Sorma</a:t>
            </a:r>
          </a:p>
          <a:p>
            <a:pPr lvl="1">
              <a:buClr>
                <a:schemeClr val="accent2"/>
              </a:buClr>
            </a:pPr>
            <a:r>
              <a:rPr lang="tr-TR" altLang="tr-TR" dirty="0"/>
              <a:t>Karşılıklı görüşme (Anket)</a:t>
            </a:r>
          </a:p>
          <a:p>
            <a:pPr lvl="1">
              <a:buClr>
                <a:schemeClr val="accent2"/>
              </a:buClr>
            </a:pPr>
            <a:r>
              <a:rPr lang="tr-TR" altLang="tr-TR" dirty="0"/>
              <a:t>Psikolojik türetme</a:t>
            </a:r>
          </a:p>
          <a:p>
            <a:pPr lvl="1">
              <a:buClr>
                <a:schemeClr val="accent2"/>
              </a:buClr>
            </a:pPr>
            <a:r>
              <a:rPr lang="tr-TR" altLang="tr-TR" dirty="0"/>
              <a:t>İstatiksel teknikler</a:t>
            </a:r>
          </a:p>
          <a:p>
            <a:pPr>
              <a:spcBef>
                <a:spcPct val="60000"/>
              </a:spcBef>
            </a:pPr>
            <a:r>
              <a:rPr lang="tr-TR" altLang="tr-TR" dirty="0"/>
              <a:t>Veri Modelleme Yöntemleri</a:t>
            </a:r>
          </a:p>
          <a:p>
            <a:pPr lvl="1">
              <a:buClr>
                <a:schemeClr val="accent2"/>
              </a:buClr>
            </a:pPr>
            <a:r>
              <a:rPr lang="tr-TR" altLang="tr-TR" dirty="0"/>
              <a:t>Nesne İlişki şemaları (1-1,1-N, M-N)</a:t>
            </a:r>
          </a:p>
          <a:p>
            <a:pPr lvl="1">
              <a:buClr>
                <a:schemeClr val="accent2"/>
              </a:buClr>
            </a:pPr>
            <a:r>
              <a:rPr lang="tr-TR" altLang="tr-TR" dirty="0"/>
              <a:t>Veri Sözlüğü</a:t>
            </a:r>
          </a:p>
          <a:p>
            <a:pPr>
              <a:spcBef>
                <a:spcPct val="60000"/>
              </a:spcBef>
            </a:pPr>
            <a:r>
              <a:rPr lang="tr-TR" altLang="tr-TR" dirty="0"/>
              <a:t>Süreç/İşlem Modelleme yöntemleri</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24</a:t>
            </a:fld>
            <a:endParaRPr lang="tr-TR"/>
          </a:p>
        </p:txBody>
      </p:sp>
    </p:spTree>
    <p:extLst>
      <p:ext uri="{BB962C8B-B14F-4D97-AF65-F5344CB8AC3E}">
        <p14:creationId xmlns:p14="http://schemas.microsoft.com/office/powerpoint/2010/main" val="1722294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Sorma Yöntemi</a:t>
            </a:r>
            <a:endParaRPr lang="tr-TR" dirty="0"/>
          </a:p>
        </p:txBody>
      </p:sp>
      <p:sp>
        <p:nvSpPr>
          <p:cNvPr id="3" name="İçerik Yer Tutucusu 2"/>
          <p:cNvSpPr>
            <a:spLocks noGrp="1"/>
          </p:cNvSpPr>
          <p:nvPr>
            <p:ph idx="1"/>
          </p:nvPr>
        </p:nvSpPr>
        <p:spPr/>
        <p:txBody>
          <a:bodyPr/>
          <a:lstStyle/>
          <a:p>
            <a:r>
              <a:rPr lang="tr-TR" altLang="tr-TR" dirty="0"/>
              <a:t>Amaçlar, resmi olmayan yöntemler, duygular ve düşünceler araştırılır.</a:t>
            </a:r>
          </a:p>
          <a:p>
            <a:endParaRPr lang="tr-TR" altLang="tr-TR" dirty="0"/>
          </a:p>
          <a:p>
            <a:r>
              <a:rPr lang="tr-TR" altLang="tr-TR" dirty="0"/>
              <a:t>Yönlendirici sorular </a:t>
            </a:r>
            <a:r>
              <a:rPr lang="tr-TR" altLang="tr-TR" dirty="0">
                <a:solidFill>
                  <a:srgbClr val="373187"/>
                </a:solidFill>
              </a:rPr>
              <a:t>(bence.....)</a:t>
            </a:r>
            <a:r>
              <a:rPr lang="tr-TR" altLang="tr-TR" dirty="0"/>
              <a:t> ve iki nesneli sorulardan kaçınılmalıdır </a:t>
            </a:r>
            <a:r>
              <a:rPr lang="tr-TR" altLang="tr-TR" dirty="0">
                <a:solidFill>
                  <a:srgbClr val="373187"/>
                </a:solidFill>
              </a:rPr>
              <a:t>(ne zaman ve nasıl...?).</a:t>
            </a:r>
            <a:r>
              <a:rPr lang="tr-TR" altLang="tr-TR" dirty="0"/>
              <a:t> </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25</a:t>
            </a:fld>
            <a:endParaRPr lang="tr-TR"/>
          </a:p>
        </p:txBody>
      </p:sp>
    </p:spTree>
    <p:extLst>
      <p:ext uri="{BB962C8B-B14F-4D97-AF65-F5344CB8AC3E}">
        <p14:creationId xmlns:p14="http://schemas.microsoft.com/office/powerpoint/2010/main" val="1001736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Anket Yöntemi</a:t>
            </a:r>
            <a:endParaRPr lang="tr-TR" dirty="0"/>
          </a:p>
        </p:txBody>
      </p:sp>
      <p:sp>
        <p:nvSpPr>
          <p:cNvPr id="3" name="İçerik Yer Tutucusu 2"/>
          <p:cNvSpPr>
            <a:spLocks noGrp="1"/>
          </p:cNvSpPr>
          <p:nvPr>
            <p:ph idx="1"/>
          </p:nvPr>
        </p:nvSpPr>
        <p:spPr/>
        <p:txBody>
          <a:bodyPr/>
          <a:lstStyle/>
          <a:p>
            <a:r>
              <a:rPr lang="tr-TR" altLang="tr-TR" dirty="0"/>
              <a:t>Kullanıcı sayısının fazla olduğu durumlarda eğilimleri ve davranış biçimlerini saptamak için kullanılır.</a:t>
            </a:r>
          </a:p>
          <a:p>
            <a:endParaRPr lang="tr-TR" altLang="tr-TR" dirty="0"/>
          </a:p>
          <a:p>
            <a:r>
              <a:rPr lang="tr-TR" altLang="tr-TR" dirty="0"/>
              <a:t>Anket değerlendirilirken gerçekçi olmayan değerlendirmeler çıkarılmalıdır.</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26</a:t>
            </a:fld>
            <a:endParaRPr lang="tr-TR"/>
          </a:p>
        </p:txBody>
      </p:sp>
    </p:spTree>
    <p:extLst>
      <p:ext uri="{BB962C8B-B14F-4D97-AF65-F5344CB8AC3E}">
        <p14:creationId xmlns:p14="http://schemas.microsoft.com/office/powerpoint/2010/main" val="749496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Psikolojik Türetme Teknikleri</a:t>
            </a:r>
            <a:endParaRPr lang="tr-TR" dirty="0"/>
          </a:p>
        </p:txBody>
      </p:sp>
      <p:sp>
        <p:nvSpPr>
          <p:cNvPr id="3" name="İçerik Yer Tutucusu 2"/>
          <p:cNvSpPr>
            <a:spLocks noGrp="1"/>
          </p:cNvSpPr>
          <p:nvPr>
            <p:ph idx="1"/>
          </p:nvPr>
        </p:nvSpPr>
        <p:spPr/>
        <p:txBody>
          <a:bodyPr/>
          <a:lstStyle/>
          <a:p>
            <a:r>
              <a:rPr lang="tr-TR" altLang="tr-TR" dirty="0"/>
              <a:t>Özellikle belirsizliğin fazla olduğu ve zayıf yapılı ortamlarda, bilgi edinebilmek amacıyla insan psikolojisine dayalı teknikler kullanılır.</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27</a:t>
            </a:fld>
            <a:endParaRPr lang="tr-TR"/>
          </a:p>
        </p:txBody>
      </p:sp>
    </p:spTree>
    <p:extLst>
      <p:ext uri="{BB962C8B-B14F-4D97-AF65-F5344CB8AC3E}">
        <p14:creationId xmlns:p14="http://schemas.microsoft.com/office/powerpoint/2010/main" val="2029940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İstatistiksel Teknikler</a:t>
            </a:r>
            <a:endParaRPr lang="tr-TR" dirty="0"/>
          </a:p>
        </p:txBody>
      </p:sp>
      <p:sp>
        <p:nvSpPr>
          <p:cNvPr id="3" name="İçerik Yer Tutucusu 2"/>
          <p:cNvSpPr>
            <a:spLocks noGrp="1"/>
          </p:cNvSpPr>
          <p:nvPr>
            <p:ph idx="1"/>
          </p:nvPr>
        </p:nvSpPr>
        <p:spPr/>
        <p:txBody>
          <a:bodyPr/>
          <a:lstStyle/>
          <a:p>
            <a:r>
              <a:rPr lang="tr-TR" altLang="tr-TR" dirty="0"/>
              <a:t>Veri yoğun ve veri hacmi yüksek ortamlarda verinin özelliklerini belirlemek amacıyla kullanılır.</a:t>
            </a:r>
          </a:p>
          <a:p>
            <a:endParaRPr lang="tr-TR" altLang="tr-TR" dirty="0"/>
          </a:p>
          <a:p>
            <a:pPr>
              <a:buNone/>
            </a:pPr>
            <a:r>
              <a:rPr lang="tr-TR" altLang="tr-TR" dirty="0"/>
              <a:t>		Örnekleme yöntemi ve PIRA yöntemi.</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28</a:t>
            </a:fld>
            <a:endParaRPr lang="tr-TR"/>
          </a:p>
        </p:txBody>
      </p:sp>
    </p:spTree>
    <p:extLst>
      <p:ext uri="{BB962C8B-B14F-4D97-AF65-F5344CB8AC3E}">
        <p14:creationId xmlns:p14="http://schemas.microsoft.com/office/powerpoint/2010/main" val="2870395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Kullanıcı </a:t>
            </a:r>
            <a:r>
              <a:rPr lang="tr-TR" altLang="tr-TR" dirty="0" err="1"/>
              <a:t>Arayüz</a:t>
            </a:r>
            <a:r>
              <a:rPr lang="tr-TR" altLang="tr-TR" dirty="0"/>
              <a:t> </a:t>
            </a:r>
            <a:r>
              <a:rPr lang="tr-TR" altLang="tr-TR" dirty="0" err="1"/>
              <a:t>Prototipleme</a:t>
            </a:r>
            <a:r>
              <a:rPr lang="tr-TR" altLang="tr-TR" dirty="0"/>
              <a:t> (KAP)</a:t>
            </a:r>
            <a:endParaRPr lang="tr-TR" dirty="0"/>
          </a:p>
        </p:txBody>
      </p:sp>
      <p:sp>
        <p:nvSpPr>
          <p:cNvPr id="3" name="İçerik Yer Tutucusu 2"/>
          <p:cNvSpPr>
            <a:spLocks noGrp="1"/>
          </p:cNvSpPr>
          <p:nvPr>
            <p:ph idx="1"/>
          </p:nvPr>
        </p:nvSpPr>
        <p:spPr/>
        <p:txBody>
          <a:bodyPr/>
          <a:lstStyle/>
          <a:p>
            <a:r>
              <a:rPr lang="tr-TR" altLang="tr-TR" dirty="0"/>
              <a:t>Ekran tasarımı için kullanıcıdan onay alınması esastır.</a:t>
            </a:r>
          </a:p>
          <a:p>
            <a:endParaRPr lang="tr-TR" altLang="tr-TR" dirty="0"/>
          </a:p>
          <a:p>
            <a:r>
              <a:rPr lang="tr-TR" altLang="tr-TR" dirty="0"/>
              <a:t>Geleneksel yaklaşımlarda bilgi sistemi girdi ve çıktılarının tanımları el ile kağıt üzerinde yapılır ve kullanıcılardan bu biçimiyle onay alınmaya çalışılır.</a:t>
            </a:r>
          </a:p>
          <a:p>
            <a:endParaRPr lang="tr-TR" altLang="tr-TR" dirty="0"/>
          </a:p>
          <a:p>
            <a:r>
              <a:rPr lang="tr-TR" altLang="tr-TR" dirty="0"/>
              <a:t>Gereksinimlerin kesinleştirilmesini kolaylaştırır.</a:t>
            </a:r>
            <a:endParaRPr lang="en-US"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29</a:t>
            </a:fld>
            <a:endParaRPr lang="tr-TR"/>
          </a:p>
        </p:txBody>
      </p:sp>
    </p:spTree>
    <p:extLst>
      <p:ext uri="{BB962C8B-B14F-4D97-AF65-F5344CB8AC3E}">
        <p14:creationId xmlns:p14="http://schemas.microsoft.com/office/powerpoint/2010/main" val="67377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Planı(Faaliyet-Zaman-Maliyet Çizelgesi)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a:t>
            </a:fld>
            <a:endParaRPr lang="tr-TR"/>
          </a:p>
        </p:txBody>
      </p:sp>
      <p:pic>
        <p:nvPicPr>
          <p:cNvPr id="7" name="Resim 6"/>
          <p:cNvPicPr>
            <a:picLocks noChangeAspect="1"/>
          </p:cNvPicPr>
          <p:nvPr/>
        </p:nvPicPr>
        <p:blipFill>
          <a:blip r:embed="rId2" cstate="print"/>
          <a:stretch>
            <a:fillRect/>
          </a:stretch>
        </p:blipFill>
        <p:spPr>
          <a:xfrm>
            <a:off x="5673381" y="2067117"/>
            <a:ext cx="5571024" cy="3163774"/>
          </a:xfrm>
          <a:prstGeom prst="rect">
            <a:avLst/>
          </a:prstGeom>
        </p:spPr>
      </p:pic>
      <p:sp>
        <p:nvSpPr>
          <p:cNvPr id="6" name="5 Metin kutusu"/>
          <p:cNvSpPr txBox="1"/>
          <p:nvPr/>
        </p:nvSpPr>
        <p:spPr>
          <a:xfrm>
            <a:off x="633743" y="1629624"/>
            <a:ext cx="4843603" cy="4247317"/>
          </a:xfrm>
          <a:prstGeom prst="rect">
            <a:avLst/>
          </a:prstGeom>
          <a:noFill/>
        </p:spPr>
        <p:txBody>
          <a:bodyPr wrap="square" rtlCol="0">
            <a:spAutoFit/>
          </a:bodyPr>
          <a:lstStyle/>
          <a:p>
            <a:r>
              <a:rPr lang="tr-TR" dirty="0" smtClean="0"/>
              <a:t>Proje Kaynakları-</a:t>
            </a:r>
          </a:p>
          <a:p>
            <a:pPr marL="342900" indent="-342900">
              <a:buAutoNum type="arabicPeriod"/>
            </a:pPr>
            <a:r>
              <a:rPr lang="tr-TR" dirty="0" smtClean="0"/>
              <a:t>İnsan kaynakları : Proje şamalarında görev alacak personelin nitelikleri ve çalışma zamanları</a:t>
            </a:r>
          </a:p>
          <a:p>
            <a:pPr marL="342900" indent="-342900">
              <a:buAutoNum type="arabicPeriod"/>
            </a:pPr>
            <a:r>
              <a:rPr lang="tr-TR" dirty="0" smtClean="0"/>
              <a:t>Sistemin geliştirilmesinde ve nihai sistemde kullanılacak donanım kaynaklarının edinilme zaman çizelgesi</a:t>
            </a:r>
          </a:p>
          <a:p>
            <a:pPr marL="342900" indent="-342900">
              <a:buAutoNum type="arabicPeriod"/>
            </a:pPr>
            <a:r>
              <a:rPr lang="tr-TR" dirty="0" smtClean="0"/>
              <a:t>Sistem geliştirme sunumunda kullanılacak yazılım kaynaklarının edinilme tarihleri</a:t>
            </a:r>
          </a:p>
          <a:p>
            <a:pPr marL="342900" indent="-342900"/>
            <a:r>
              <a:rPr lang="tr-TR" dirty="0" smtClean="0"/>
              <a:t>Bu aşamanın en önemli görünür çıktısı projenin çıktılarına ait zaman çizelgesidir. </a:t>
            </a:r>
          </a:p>
          <a:p>
            <a:pPr marL="342900" indent="-342900"/>
            <a:r>
              <a:rPr lang="tr-TR" dirty="0" smtClean="0"/>
              <a:t>İlk maliyet hesaplama bu aşamada olmasına karşın proje planı raporunda genellikle yer almaz.</a:t>
            </a:r>
          </a:p>
          <a:p>
            <a:pPr marL="342900" indent="-342900"/>
            <a:endParaRPr lang="tr-TR" dirty="0"/>
          </a:p>
        </p:txBody>
      </p:sp>
    </p:spTree>
    <p:extLst>
      <p:ext uri="{BB962C8B-B14F-4D97-AF65-F5344CB8AC3E}">
        <p14:creationId xmlns:p14="http://schemas.microsoft.com/office/powerpoint/2010/main" val="353239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KAP Özellikleri</a:t>
            </a:r>
            <a:endParaRPr lang="tr-TR" dirty="0"/>
          </a:p>
        </p:txBody>
      </p:sp>
      <p:sp>
        <p:nvSpPr>
          <p:cNvPr id="3" name="İçerik Yer Tutucusu 2"/>
          <p:cNvSpPr>
            <a:spLocks noGrp="1"/>
          </p:cNvSpPr>
          <p:nvPr>
            <p:ph idx="1"/>
          </p:nvPr>
        </p:nvSpPr>
        <p:spPr/>
        <p:txBody>
          <a:bodyPr/>
          <a:lstStyle/>
          <a:p>
            <a:r>
              <a:rPr lang="tr-TR" altLang="tr-TR" dirty="0"/>
              <a:t>Ayrılan zaman sistem analizi için ayrılan zamanın %5’ini aşmamalıdır.</a:t>
            </a:r>
          </a:p>
          <a:p>
            <a:endParaRPr lang="tr-TR" altLang="tr-TR" dirty="0"/>
          </a:p>
          <a:p>
            <a:r>
              <a:rPr lang="tr-TR" altLang="tr-TR" dirty="0"/>
              <a:t>Her özellik bir kez gösterilmelidir.</a:t>
            </a:r>
          </a:p>
          <a:p>
            <a:endParaRPr lang="tr-TR" altLang="tr-TR" dirty="0"/>
          </a:p>
          <a:p>
            <a:r>
              <a:rPr lang="tr-TR" altLang="tr-TR" dirty="0"/>
              <a:t>Hiç bir içsel işlem içermemelidir.</a:t>
            </a:r>
            <a:endParaRPr lang="en-US"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30</a:t>
            </a:fld>
            <a:endParaRPr lang="tr-TR"/>
          </a:p>
        </p:txBody>
      </p:sp>
    </p:spTree>
    <p:extLst>
      <p:ext uri="{BB962C8B-B14F-4D97-AF65-F5344CB8AC3E}">
        <p14:creationId xmlns:p14="http://schemas.microsoft.com/office/powerpoint/2010/main" val="1707540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KAP Raporları</a:t>
            </a:r>
            <a:endParaRPr lang="tr-TR" dirty="0"/>
          </a:p>
        </p:txBody>
      </p:sp>
      <p:sp>
        <p:nvSpPr>
          <p:cNvPr id="3" name="İçerik Yer Tutucusu 2"/>
          <p:cNvSpPr>
            <a:spLocks noGrp="1"/>
          </p:cNvSpPr>
          <p:nvPr>
            <p:ph idx="1"/>
          </p:nvPr>
        </p:nvSpPr>
        <p:spPr/>
        <p:txBody>
          <a:bodyPr/>
          <a:lstStyle/>
          <a:p>
            <a:r>
              <a:rPr lang="tr-TR" altLang="tr-TR" dirty="0"/>
              <a:t>Raporların bir kod numarası olmalıdır.</a:t>
            </a:r>
          </a:p>
          <a:p>
            <a:endParaRPr lang="tr-TR" altLang="tr-TR" dirty="0"/>
          </a:p>
          <a:p>
            <a:r>
              <a:rPr lang="tr-TR" altLang="tr-TR" dirty="0"/>
              <a:t>Her rapor için örnek çıktı yapısı ayarlanır. Word dokümanında örnek yapı hazırlanır. İlgili çıktı gönderilirken bu çıktı gönderilir.</a:t>
            </a:r>
            <a:endParaRPr lang="en-US"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31</a:t>
            </a:fld>
            <a:endParaRPr lang="tr-TR"/>
          </a:p>
        </p:txBody>
      </p:sp>
    </p:spTree>
    <p:extLst>
      <p:ext uri="{BB962C8B-B14F-4D97-AF65-F5344CB8AC3E}">
        <p14:creationId xmlns:p14="http://schemas.microsoft.com/office/powerpoint/2010/main" val="21415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Sistem Analiz Raporu </a:t>
            </a:r>
            <a:endParaRPr lang="tr-TR" dirty="0"/>
          </a:p>
        </p:txBody>
      </p:sp>
      <p:sp>
        <p:nvSpPr>
          <p:cNvPr id="3" name="İçerik Yer Tutucusu 2"/>
          <p:cNvSpPr>
            <a:spLocks noGrp="1"/>
          </p:cNvSpPr>
          <p:nvPr>
            <p:ph idx="1"/>
          </p:nvPr>
        </p:nvSpPr>
        <p:spPr/>
        <p:txBody>
          <a:bodyPr/>
          <a:lstStyle/>
          <a:p>
            <a:r>
              <a:rPr lang="tr-TR" altLang="tr-TR" dirty="0"/>
              <a:t>Sistem analiz çalışması sonucunda alınan </a:t>
            </a:r>
            <a:r>
              <a:rPr lang="tr-TR" altLang="tr-TR" dirty="0" smtClean="0"/>
              <a:t>rapordur. Söz </a:t>
            </a:r>
            <a:r>
              <a:rPr lang="tr-TR" altLang="tr-TR" dirty="0"/>
              <a:t>Konusu rapor çalışmanın tüm ayrıntılarını içerir.</a:t>
            </a:r>
          </a:p>
          <a:p>
            <a:pPr lvl="1">
              <a:buClr>
                <a:schemeClr val="accent2"/>
              </a:buClr>
            </a:pPr>
            <a:r>
              <a:rPr lang="tr-TR" altLang="tr-TR" dirty="0" smtClean="0"/>
              <a:t>Giriş</a:t>
            </a:r>
            <a:endParaRPr lang="tr-TR" altLang="tr-TR" dirty="0"/>
          </a:p>
          <a:p>
            <a:pPr lvl="1">
              <a:buClr>
                <a:schemeClr val="accent2"/>
              </a:buClr>
            </a:pPr>
            <a:r>
              <a:rPr lang="tr-TR" altLang="tr-TR" dirty="0"/>
              <a:t>Mevcut sistemin incelenmesi</a:t>
            </a:r>
          </a:p>
          <a:p>
            <a:pPr lvl="1">
              <a:buClr>
                <a:schemeClr val="accent2"/>
              </a:buClr>
            </a:pPr>
            <a:r>
              <a:rPr lang="tr-TR" altLang="tr-TR" dirty="0"/>
              <a:t>İstenen sistem mantıksal modeli</a:t>
            </a:r>
          </a:p>
          <a:p>
            <a:pPr lvl="1">
              <a:buClr>
                <a:schemeClr val="accent2"/>
              </a:buClr>
            </a:pPr>
            <a:r>
              <a:rPr lang="tr-TR" altLang="tr-TR" dirty="0" err="1"/>
              <a:t>Arayüz</a:t>
            </a:r>
            <a:r>
              <a:rPr lang="tr-TR" altLang="tr-TR" dirty="0"/>
              <a:t> gerekleri</a:t>
            </a:r>
          </a:p>
          <a:p>
            <a:pPr lvl="1">
              <a:buClr>
                <a:schemeClr val="accent2"/>
              </a:buClr>
            </a:pPr>
            <a:r>
              <a:rPr lang="tr-TR" altLang="tr-TR" dirty="0"/>
              <a:t>Belgeleme gerekleri</a:t>
            </a:r>
            <a:endParaRPr lang="en-US"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32</a:t>
            </a:fld>
            <a:endParaRPr lang="tr-TR"/>
          </a:p>
        </p:txBody>
      </p:sp>
    </p:spTree>
    <p:extLst>
      <p:ext uri="{BB962C8B-B14F-4D97-AF65-F5344CB8AC3E}">
        <p14:creationId xmlns:p14="http://schemas.microsoft.com/office/powerpoint/2010/main" val="85341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Yaşam Döngüsü</a:t>
            </a:r>
            <a:endParaRPr lang="tr-TR" dirty="0"/>
          </a:p>
        </p:txBody>
      </p:sp>
      <p:sp>
        <p:nvSpPr>
          <p:cNvPr id="3" name="İçerik Yer Tutucusu 2"/>
          <p:cNvSpPr>
            <a:spLocks noGrp="1"/>
          </p:cNvSpPr>
          <p:nvPr>
            <p:ph idx="1"/>
          </p:nvPr>
        </p:nvSpPr>
        <p:spPr/>
        <p:txBody>
          <a:bodyPr/>
          <a:lstStyle/>
          <a:p>
            <a:pPr marL="342900" lvl="0" indent="-342900" fontAlgn="base">
              <a:lnSpc>
                <a:spcPct val="100000"/>
              </a:lnSpc>
              <a:spcBef>
                <a:spcPct val="2000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4</a:t>
            </a:fld>
            <a:endParaRPr lang="tr-TR"/>
          </a:p>
        </p:txBody>
      </p:sp>
      <p:grpSp>
        <p:nvGrpSpPr>
          <p:cNvPr id="9" name="8 Grup"/>
          <p:cNvGrpSpPr/>
          <p:nvPr/>
        </p:nvGrpSpPr>
        <p:grpSpPr>
          <a:xfrm>
            <a:off x="1520727" y="1984729"/>
            <a:ext cx="8202694" cy="3210940"/>
            <a:chOff x="2598090" y="3007771"/>
            <a:chExt cx="8202694" cy="3210940"/>
          </a:xfrm>
        </p:grpSpPr>
        <p:pic>
          <p:nvPicPr>
            <p:cNvPr id="6" name="Resim 5"/>
            <p:cNvPicPr>
              <a:picLocks noChangeAspect="1"/>
            </p:cNvPicPr>
            <p:nvPr/>
          </p:nvPicPr>
          <p:blipFill>
            <a:blip r:embed="rId2" cstate="print"/>
            <a:stretch>
              <a:fillRect/>
            </a:stretch>
          </p:blipFill>
          <p:spPr>
            <a:xfrm>
              <a:off x="2598090" y="3007771"/>
              <a:ext cx="4814604" cy="3210940"/>
            </a:xfrm>
            <a:prstGeom prst="rect">
              <a:avLst/>
            </a:prstGeom>
          </p:spPr>
        </p:pic>
        <p:sp>
          <p:nvSpPr>
            <p:cNvPr id="7" name="6 Metin kutusu"/>
            <p:cNvSpPr txBox="1"/>
            <p:nvPr/>
          </p:nvSpPr>
          <p:spPr>
            <a:xfrm>
              <a:off x="5486400" y="3032911"/>
              <a:ext cx="4164594" cy="923330"/>
            </a:xfrm>
            <a:prstGeom prst="rect">
              <a:avLst/>
            </a:prstGeom>
            <a:noFill/>
          </p:spPr>
          <p:txBody>
            <a:bodyPr wrap="square" rtlCol="0">
              <a:spAutoFit/>
            </a:bodyPr>
            <a:lstStyle/>
            <a:p>
              <a:r>
                <a:rPr lang="tr-TR" dirty="0" smtClean="0"/>
                <a:t>Kaynak: –insan, donanım-yazılım</a:t>
              </a:r>
            </a:p>
            <a:p>
              <a:r>
                <a:rPr lang="tr-TR" dirty="0" smtClean="0"/>
                <a:t>İş zaman çizelgesi</a:t>
              </a:r>
            </a:p>
            <a:p>
              <a:r>
                <a:rPr lang="tr-TR" dirty="0" smtClean="0"/>
                <a:t>Maliyet hesabı</a:t>
              </a:r>
              <a:endParaRPr lang="tr-TR" dirty="0"/>
            </a:p>
          </p:txBody>
        </p:sp>
        <p:sp>
          <p:nvSpPr>
            <p:cNvPr id="8" name="7 Metin kutusu"/>
            <p:cNvSpPr txBox="1"/>
            <p:nvPr/>
          </p:nvSpPr>
          <p:spPr>
            <a:xfrm>
              <a:off x="6156356" y="4101221"/>
              <a:ext cx="4644428" cy="646331"/>
            </a:xfrm>
            <a:prstGeom prst="rect">
              <a:avLst/>
            </a:prstGeom>
            <a:noFill/>
          </p:spPr>
          <p:txBody>
            <a:bodyPr wrap="square" rtlCol="0">
              <a:spAutoFit/>
            </a:bodyPr>
            <a:lstStyle/>
            <a:p>
              <a:r>
                <a:rPr lang="tr-TR" dirty="0" smtClean="0"/>
                <a:t>Yazılıma konu olan işlerin algoritmasının çıkarılması</a:t>
              </a:r>
              <a:endParaRPr lang="tr-TR" dirty="0"/>
            </a:p>
          </p:txBody>
        </p:sp>
      </p:grpSp>
    </p:spTree>
    <p:extLst>
      <p:ext uri="{BB962C8B-B14F-4D97-AF65-F5344CB8AC3E}">
        <p14:creationId xmlns:p14="http://schemas.microsoft.com/office/powerpoint/2010/main" val="236690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Analiz (Çözümleme)</a:t>
            </a:r>
            <a:endParaRPr lang="tr-TR" dirty="0"/>
          </a:p>
        </p:txBody>
      </p:sp>
      <p:sp>
        <p:nvSpPr>
          <p:cNvPr id="3" name="2 İçerik Yer Tutucusu"/>
          <p:cNvSpPr>
            <a:spLocks noGrp="1"/>
          </p:cNvSpPr>
          <p:nvPr>
            <p:ph idx="1"/>
          </p:nvPr>
        </p:nvSpPr>
        <p:spPr/>
        <p:txBody>
          <a:bodyPr/>
          <a:lstStyle/>
          <a:p>
            <a:pPr marL="0" indent="0">
              <a:buNone/>
            </a:pPr>
            <a:r>
              <a:rPr lang="tr-TR" dirty="0" smtClean="0">
                <a:solidFill>
                  <a:srgbClr val="FF0000"/>
                </a:solidFill>
              </a:rPr>
              <a:t>Amaç</a:t>
            </a:r>
            <a:r>
              <a:rPr lang="tr-TR" dirty="0" smtClean="0">
                <a:solidFill>
                  <a:srgbClr val="FF0000"/>
                </a:solidFill>
              </a:rPr>
              <a:t>: </a:t>
            </a:r>
            <a:r>
              <a:rPr lang="tr-TR" dirty="0" smtClean="0"/>
              <a:t>Sistemin işlevlerini ve kesin gereksinimleri </a:t>
            </a:r>
            <a:r>
              <a:rPr lang="tr-TR" dirty="0" smtClean="0"/>
              <a:t>belirlemek ve </a:t>
            </a:r>
            <a:r>
              <a:rPr lang="tr-TR" dirty="0" err="1" smtClean="0"/>
              <a:t>dokümante</a:t>
            </a:r>
            <a:r>
              <a:rPr lang="tr-TR" dirty="0" smtClean="0"/>
              <a:t> etmek.</a:t>
            </a:r>
            <a:endParaRPr lang="tr-TR" dirty="0" smtClean="0"/>
          </a:p>
          <a:p>
            <a:r>
              <a:rPr lang="tr-TR" dirty="0" smtClean="0"/>
              <a:t>Analiz çalışması; müşteri, yazılım mühendisi, sistem analisti, iş analisti, ürün yöneticisi vb. rollerin bir araya geldiği gruplar tarafından yapılabilir. İhtiyaçların net olmadığı durumlarda yazılım mühendisi ve müşteri arasında iletişim ve birlikte çalışmanın çok daha fazla olması gerekir. Çeşitli yazılım geliştirme metodolojilerinde bu aşamada kullanım dokümanları ve test </a:t>
            </a:r>
            <a:r>
              <a:rPr lang="tr-TR" dirty="0" smtClean="0"/>
              <a:t>planları bu aşamada belirlenir.</a:t>
            </a:r>
            <a:endParaRPr lang="tr-TR" dirty="0" smtClean="0"/>
          </a:p>
          <a:p>
            <a:endParaRPr lang="tr-TR" dirty="0"/>
          </a:p>
        </p:txBody>
      </p:sp>
      <p:sp>
        <p:nvSpPr>
          <p:cNvPr id="5" name="4 Slayt Numarası Yer Tutucusu"/>
          <p:cNvSpPr>
            <a:spLocks noGrp="1"/>
          </p:cNvSpPr>
          <p:nvPr>
            <p:ph type="sldNum" sz="quarter" idx="12"/>
          </p:nvPr>
        </p:nvSpPr>
        <p:spPr/>
        <p:txBody>
          <a:bodyPr/>
          <a:lstStyle/>
          <a:p>
            <a:fld id="{786C4975-DA66-4692-BC0C-8DF561EEBF1F}" type="slidenum">
              <a:rPr lang="tr-TR" smtClean="0"/>
              <a:pPr/>
              <a:t>5</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sz="4200" b="0" dirty="0" smtClean="0">
                <a:solidFill>
                  <a:srgbClr val="330033"/>
                </a:solidFill>
                <a:latin typeface="Times New Roman"/>
              </a:rPr>
              <a:t>Gereksinim Nedir?</a:t>
            </a:r>
            <a:endParaRPr lang="tr-TR" dirty="0"/>
          </a:p>
        </p:txBody>
      </p:sp>
      <p:sp>
        <p:nvSpPr>
          <p:cNvPr id="3" name="İçerik Yer Tutucusu 2"/>
          <p:cNvSpPr>
            <a:spLocks noGrp="1"/>
          </p:cNvSpPr>
          <p:nvPr>
            <p:ph idx="1"/>
          </p:nvPr>
        </p:nvSpPr>
        <p:spPr/>
        <p:txBody>
          <a:bodyPr/>
          <a:lstStyle/>
          <a:p>
            <a:pPr>
              <a:buNone/>
            </a:pPr>
            <a:r>
              <a:rPr lang="tr-TR" altLang="tr-TR" dirty="0"/>
              <a:t>Sistemin amaçlarını yerine getirme yeteneği olan bir özellik ya da belirtim olarak tanımlanmaktadır.</a:t>
            </a:r>
          </a:p>
          <a:p>
            <a:endParaRPr lang="tr-TR" altLang="tr-TR" dirty="0"/>
          </a:p>
          <a:p>
            <a:r>
              <a:rPr lang="tr-TR" altLang="tr-TR" dirty="0"/>
              <a:t>Gereksinim sistemin yada işlevlerinin </a:t>
            </a:r>
            <a:r>
              <a:rPr lang="tr-TR" altLang="tr-TR" dirty="0" smtClean="0"/>
              <a:t>nasıl yerine getirileceği ile ilgili değildir</a:t>
            </a:r>
            <a:r>
              <a:rPr lang="tr-TR" altLang="tr-TR" dirty="0"/>
              <a:t>. Ne olduğu ile ilgilidir. </a:t>
            </a:r>
            <a:endParaRPr lang="tr-TR" altLang="tr-TR" dirty="0" smtClean="0"/>
          </a:p>
          <a:p>
            <a:pPr>
              <a:buNone/>
            </a:pPr>
            <a:endParaRPr lang="tr-TR" altLang="tr-TR" dirty="0" smtClean="0"/>
          </a:p>
          <a:p>
            <a:pPr>
              <a:buNone/>
            </a:pPr>
            <a:r>
              <a:rPr lang="tr-TR" altLang="tr-TR" dirty="0" smtClean="0"/>
              <a:t>Geliştirilecek yazılımın yapması gerekenler, sistem gereksinimleri olarak adlandırılır.</a:t>
            </a:r>
            <a:endParaRPr lang="tr-TR" altLang="tr-TR" dirty="0"/>
          </a:p>
          <a:p>
            <a:endParaRPr lang="tr-TR" altLang="tr-TR" sz="1000" dirty="0"/>
          </a:p>
          <a:p>
            <a:pPr>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6</a:t>
            </a:fld>
            <a:endParaRPr lang="tr-TR"/>
          </a:p>
        </p:txBody>
      </p:sp>
    </p:spTree>
    <p:extLst>
      <p:ext uri="{BB962C8B-B14F-4D97-AF65-F5344CB8AC3E}">
        <p14:creationId xmlns:p14="http://schemas.microsoft.com/office/powerpoint/2010/main" val="97174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Gereksinim</a:t>
            </a:r>
            <a:endParaRPr lang="tr-TR" dirty="0"/>
          </a:p>
        </p:txBody>
      </p:sp>
      <p:sp>
        <p:nvSpPr>
          <p:cNvPr id="3" name="İçerik Yer Tutucusu 2"/>
          <p:cNvSpPr>
            <a:spLocks noGrp="1"/>
          </p:cNvSpPr>
          <p:nvPr>
            <p:ph idx="1"/>
          </p:nvPr>
        </p:nvSpPr>
        <p:spPr/>
        <p:txBody>
          <a:bodyPr/>
          <a:lstStyle/>
          <a:p>
            <a:r>
              <a:rPr lang="tr-TR" altLang="tr-TR" dirty="0"/>
              <a:t>İşlevsel </a:t>
            </a:r>
            <a:r>
              <a:rPr lang="tr-TR" altLang="tr-TR" dirty="0" smtClean="0"/>
              <a:t>gereksinim (Kullanıcı </a:t>
            </a:r>
            <a:r>
              <a:rPr lang="tr-TR" altLang="tr-TR" dirty="0" smtClean="0"/>
              <a:t>gereksinimi</a:t>
            </a:r>
            <a:r>
              <a:rPr lang="tr-TR" altLang="tr-TR" dirty="0" smtClean="0"/>
              <a:t>); </a:t>
            </a:r>
            <a:r>
              <a:rPr lang="tr-TR" altLang="tr-TR" dirty="0"/>
              <a:t>sistem ile çevresi arasındaki iletişimi belirleyen gereksinimlerdir</a:t>
            </a:r>
            <a:r>
              <a:rPr lang="tr-TR" altLang="tr-TR" dirty="0" smtClean="0"/>
              <a:t>. </a:t>
            </a:r>
            <a:endParaRPr lang="tr-TR" altLang="tr-TR" dirty="0"/>
          </a:p>
          <a:p>
            <a:r>
              <a:rPr lang="tr-TR" altLang="tr-TR" dirty="0"/>
              <a:t>Sistemin herhangi bir durum karşısındaki davranışını belirler.</a:t>
            </a:r>
          </a:p>
          <a:p>
            <a:endParaRPr lang="tr-TR" altLang="tr-TR" sz="1000" dirty="0"/>
          </a:p>
          <a:p>
            <a:pPr lvl="1">
              <a:buClr>
                <a:schemeClr val="accent2"/>
              </a:buClr>
            </a:pPr>
            <a:r>
              <a:rPr lang="tr-TR" altLang="tr-TR" dirty="0"/>
              <a:t>bordronun ne zaman alınacağı</a:t>
            </a:r>
          </a:p>
          <a:p>
            <a:pPr lvl="1">
              <a:buClr>
                <a:schemeClr val="accent2"/>
              </a:buClr>
            </a:pPr>
            <a:r>
              <a:rPr lang="tr-TR" altLang="tr-TR" dirty="0"/>
              <a:t>hangi verilerin alınacağı</a:t>
            </a:r>
          </a:p>
          <a:p>
            <a:pPr lvl="1">
              <a:buClr>
                <a:schemeClr val="accent2"/>
              </a:buClr>
            </a:pPr>
            <a:r>
              <a:rPr lang="tr-TR" altLang="tr-TR" dirty="0"/>
              <a:t>çıktı formatı</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7</a:t>
            </a:fld>
            <a:endParaRPr lang="tr-TR"/>
          </a:p>
        </p:txBody>
      </p:sp>
    </p:spTree>
    <p:extLst>
      <p:ext uri="{BB962C8B-B14F-4D97-AF65-F5344CB8AC3E}">
        <p14:creationId xmlns:p14="http://schemas.microsoft.com/office/powerpoint/2010/main" val="43522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Olmayan Gereksinimler</a:t>
            </a:r>
            <a:endParaRPr lang="tr-TR" dirty="0"/>
          </a:p>
        </p:txBody>
      </p:sp>
      <p:sp>
        <p:nvSpPr>
          <p:cNvPr id="3" name="İçerik Yer Tutucusu 2"/>
          <p:cNvSpPr>
            <a:spLocks noGrp="1"/>
          </p:cNvSpPr>
          <p:nvPr>
            <p:ph idx="1"/>
          </p:nvPr>
        </p:nvSpPr>
        <p:spPr/>
        <p:txBody>
          <a:bodyPr/>
          <a:lstStyle/>
          <a:p>
            <a:r>
              <a:rPr lang="tr-TR" altLang="tr-TR" dirty="0"/>
              <a:t>İşlevsel olmayan </a:t>
            </a:r>
            <a:r>
              <a:rPr lang="tr-TR" altLang="tr-TR" dirty="0" smtClean="0"/>
              <a:t>gereksinimler(sistemsel gereksinimler), </a:t>
            </a:r>
            <a:r>
              <a:rPr lang="tr-TR" altLang="tr-TR" dirty="0"/>
              <a:t>kullanıcının sorunundan bağımsız olarak çözülmesi gereken işlemlerdir.</a:t>
            </a:r>
          </a:p>
          <a:p>
            <a:endParaRPr lang="tr-TR" altLang="tr-TR" dirty="0"/>
          </a:p>
          <a:p>
            <a:r>
              <a:rPr lang="tr-TR" altLang="tr-TR" dirty="0"/>
              <a:t>Sistem Kısıtları olarak ta adlandırılabilir</a:t>
            </a:r>
          </a:p>
          <a:p>
            <a:endParaRPr lang="tr-TR" altLang="tr-TR" sz="1000" dirty="0"/>
          </a:p>
          <a:p>
            <a:pPr lvl="1">
              <a:buClr>
                <a:schemeClr val="accent2"/>
              </a:buClr>
            </a:pPr>
            <a:r>
              <a:rPr lang="tr-TR" altLang="tr-TR" dirty="0"/>
              <a:t>kullanılacak bilgisayarın türü</a:t>
            </a:r>
          </a:p>
          <a:p>
            <a:pPr lvl="1">
              <a:buClr>
                <a:schemeClr val="accent2"/>
              </a:buClr>
            </a:pPr>
            <a:r>
              <a:rPr lang="tr-TR" altLang="tr-TR" dirty="0"/>
              <a:t>yazılım geliştirme ortamı</a:t>
            </a:r>
          </a:p>
          <a:p>
            <a:pPr lvl="1">
              <a:buClr>
                <a:schemeClr val="accent2"/>
              </a:buClr>
            </a:pPr>
            <a:r>
              <a:rPr lang="tr-TR" altLang="tr-TR" dirty="0"/>
              <a:t>kullanılacak veri tabanı yönetim sistemi</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8</a:t>
            </a:fld>
            <a:endParaRPr lang="tr-TR"/>
          </a:p>
        </p:txBody>
      </p:sp>
    </p:spTree>
    <p:extLst>
      <p:ext uri="{BB962C8B-B14F-4D97-AF65-F5344CB8AC3E}">
        <p14:creationId xmlns:p14="http://schemas.microsoft.com/office/powerpoint/2010/main" val="371870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Türleri</a:t>
            </a:r>
            <a:endParaRPr lang="tr-TR" dirty="0"/>
          </a:p>
        </p:txBody>
      </p:sp>
      <p:sp>
        <p:nvSpPr>
          <p:cNvPr id="3" name="İçerik Yer Tutucusu 2"/>
          <p:cNvSpPr>
            <a:spLocks noGrp="1"/>
          </p:cNvSpPr>
          <p:nvPr>
            <p:ph idx="1"/>
          </p:nvPr>
        </p:nvSpPr>
        <p:spPr/>
        <p:txBody>
          <a:bodyPr>
            <a:normAutofit lnSpcReduction="10000"/>
          </a:bodyPr>
          <a:lstStyle/>
          <a:p>
            <a:r>
              <a:rPr lang="tr-TR" altLang="tr-TR" dirty="0"/>
              <a:t>Fiziksel Çevre</a:t>
            </a:r>
          </a:p>
          <a:p>
            <a:r>
              <a:rPr lang="tr-TR" altLang="tr-TR" dirty="0" err="1"/>
              <a:t>Arayüzler</a:t>
            </a:r>
            <a:endParaRPr lang="tr-TR" altLang="tr-TR" dirty="0"/>
          </a:p>
          <a:p>
            <a:r>
              <a:rPr lang="tr-TR" altLang="tr-TR" dirty="0"/>
              <a:t>Kullanıcı ve İnsan etmeni</a:t>
            </a:r>
          </a:p>
          <a:p>
            <a:r>
              <a:rPr lang="tr-TR" altLang="tr-TR" dirty="0"/>
              <a:t>İşlevsellik</a:t>
            </a:r>
          </a:p>
          <a:p>
            <a:r>
              <a:rPr lang="tr-TR" altLang="tr-TR" dirty="0"/>
              <a:t>Belgeleme</a:t>
            </a:r>
          </a:p>
          <a:p>
            <a:r>
              <a:rPr lang="tr-TR" altLang="tr-TR" dirty="0"/>
              <a:t>Veri</a:t>
            </a:r>
          </a:p>
          <a:p>
            <a:r>
              <a:rPr lang="tr-TR" altLang="tr-TR" dirty="0"/>
              <a:t>Kaynaklar</a:t>
            </a:r>
          </a:p>
          <a:p>
            <a:r>
              <a:rPr lang="tr-TR" altLang="tr-TR" dirty="0"/>
              <a:t>Güvenlik</a:t>
            </a:r>
          </a:p>
          <a:p>
            <a:r>
              <a:rPr lang="tr-TR" altLang="tr-TR" dirty="0"/>
              <a:t>Kalite Güvencesi</a:t>
            </a:r>
          </a:p>
        </p:txBody>
      </p:sp>
      <p:sp>
        <p:nvSpPr>
          <p:cNvPr id="5" name="Slayt Numarası Yer Tutucusu 4"/>
          <p:cNvSpPr>
            <a:spLocks noGrp="1"/>
          </p:cNvSpPr>
          <p:nvPr>
            <p:ph type="sldNum" sz="quarter" idx="12"/>
          </p:nvPr>
        </p:nvSpPr>
        <p:spPr/>
        <p:txBody>
          <a:bodyPr/>
          <a:lstStyle/>
          <a:p>
            <a:fld id="{786C4975-DA66-4692-BC0C-8DF561EEBF1F}" type="slidenum">
              <a:rPr lang="tr-TR" smtClean="0"/>
              <a:pPr/>
              <a:t>9</a:t>
            </a:fld>
            <a:endParaRPr lang="tr-TR"/>
          </a:p>
        </p:txBody>
      </p:sp>
    </p:spTree>
    <p:extLst>
      <p:ext uri="{BB962C8B-B14F-4D97-AF65-F5344CB8AC3E}">
        <p14:creationId xmlns:p14="http://schemas.microsoft.com/office/powerpoint/2010/main" val="27384065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1014</TotalTime>
  <Words>1133</Words>
  <Application>Microsoft Office PowerPoint</Application>
  <PresentationFormat>Geniş ekran</PresentationFormat>
  <Paragraphs>233</Paragraphs>
  <Slides>32</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Calibri</vt:lpstr>
      <vt:lpstr>Calibri Light</vt:lpstr>
      <vt:lpstr>Times New Roman</vt:lpstr>
      <vt:lpstr>Wingdings</vt:lpstr>
      <vt:lpstr>Office Teması</vt:lpstr>
      <vt:lpstr>PowerPoint Sunusu</vt:lpstr>
      <vt:lpstr>HEDEFLER</vt:lpstr>
      <vt:lpstr>Proje Planı(Faaliyet-Zaman-Maliyet Çizelgesi)</vt:lpstr>
      <vt:lpstr>Yazılım Yaşam Döngüsü</vt:lpstr>
      <vt:lpstr>Analiz (Çözümleme)</vt:lpstr>
      <vt:lpstr>Gereksinim Nedir?</vt:lpstr>
      <vt:lpstr>İşlevsel Gereksinim</vt:lpstr>
      <vt:lpstr>İşlevsel Olmayan Gereksinimler</vt:lpstr>
      <vt:lpstr>Gereksinim Türleri</vt:lpstr>
      <vt:lpstr>Fiziksel Çevre</vt:lpstr>
      <vt:lpstr>Arayüzler</vt:lpstr>
      <vt:lpstr>Kullanıcı ve İnsan etmeni</vt:lpstr>
      <vt:lpstr>İşlevsellik</vt:lpstr>
      <vt:lpstr>Belgeleme</vt:lpstr>
      <vt:lpstr>Veri</vt:lpstr>
      <vt:lpstr>Kaynaklar</vt:lpstr>
      <vt:lpstr>Güvenlik</vt:lpstr>
      <vt:lpstr>Kalite Güvencesi</vt:lpstr>
      <vt:lpstr>Gereksinim Özellikleri</vt:lpstr>
      <vt:lpstr>Doğrulama Süreci</vt:lpstr>
      <vt:lpstr>Sistem Çözümleme Çalışması</vt:lpstr>
      <vt:lpstr>Mevcut sistemin incelenmesi</vt:lpstr>
      <vt:lpstr>Önerilen Sistemin Modellenmesi</vt:lpstr>
      <vt:lpstr>Gereksinim Verisi Toplama Yöntemleri</vt:lpstr>
      <vt:lpstr>Sorma Yöntemi</vt:lpstr>
      <vt:lpstr>Anket Yöntemi</vt:lpstr>
      <vt:lpstr>Psikolojik Türetme Teknikleri</vt:lpstr>
      <vt:lpstr>İstatistiksel Teknikler</vt:lpstr>
      <vt:lpstr>Kullanıcı Arayüz Prototipleme (KAP)</vt:lpstr>
      <vt:lpstr>KAP Özellikleri</vt:lpstr>
      <vt:lpstr>KAP Raporları</vt:lpstr>
      <vt:lpstr>Sistem Analiz Raporu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dc:creator>
  <cp:lastModifiedBy>user</cp:lastModifiedBy>
  <cp:revision>116</cp:revision>
  <dcterms:created xsi:type="dcterms:W3CDTF">2015-04-17T19:37:46Z</dcterms:created>
  <dcterms:modified xsi:type="dcterms:W3CDTF">2020-11-23T07:36:22Z</dcterms:modified>
</cp:coreProperties>
</file>