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61" r:id="rId2"/>
    <p:sldId id="305" r:id="rId3"/>
    <p:sldId id="30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6761163" cy="99425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araUni" initials="A" lastIdx="2" clrIdx="0">
    <p:extLst>
      <p:ext uri="{19B8F6BF-5375-455C-9EA6-DF929625EA0E}">
        <p15:presenceInfo xmlns:p15="http://schemas.microsoft.com/office/powerpoint/2012/main" userId="AnkaraU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4823C"/>
    <a:srgbClr val="F8AA38"/>
    <a:srgbClr val="C86808"/>
    <a:srgbClr val="C5A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7863B-7576-46C9-88BD-2B6CABFD981D}" type="datetimeFigureOut">
              <a:rPr lang="tr-TR" smtClean="0"/>
              <a:pPr/>
              <a:t>7.12.2020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5297-97BD-4FF3-9198-95958F81511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959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38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/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/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/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/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indent="0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6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7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2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8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2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6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4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44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56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6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 smtClean="0"/>
              <a:pPr/>
              <a:t>7.12.2020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9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ENFYL-851502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/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1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tr-TR" altLang="tr-TR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0033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Yazılım Mühendisliği</a:t>
            </a:r>
            <a:r>
              <a:rPr kumimoji="0" lang="tr-TR" altLang="tr-TR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77212B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/>
            </a:r>
            <a:br>
              <a:rPr kumimoji="0" lang="tr-TR" altLang="tr-TR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77212B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</a:br>
            <a:r>
              <a:rPr lang="tr-TR" altLang="tr-TR" sz="4000" kern="0" dirty="0" smtClean="0">
                <a:solidFill>
                  <a:srgbClr val="330033"/>
                </a:solidFill>
                <a:latin typeface="Times New Roman"/>
              </a:rPr>
              <a:t>Temel  Süreçler - </a:t>
            </a:r>
            <a:r>
              <a:rPr lang="tr-TR" altLang="tr-TR" sz="4000" i="1" dirty="0">
                <a:solidFill>
                  <a:srgbClr val="373187"/>
                </a:solidFill>
                <a:latin typeface="Times New Roman"/>
                <a:ea typeface="+mj-ea"/>
                <a:cs typeface="+mj-cs"/>
              </a:rPr>
              <a:t>Tasarım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28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tasarımında dikkat edilecek 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Değişik veri yapıları değerlendirilmelidir.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Bütün veri yapıları ve bunlar üzerinde yapılacak işlemler tanımlanmalıdır.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Alt düzeyde tasarım kararları tasarım süreci içerisinde geciktirilmelidir.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Bazı çok kullanılan veri yapıları için bir kütüphane oluşturulmalıdır.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Kullanılacak programlama dili soyut veri tiplerini desteklemelidir.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Yapısal 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Yapısal Tasarımın ana hedefi modüler bir yapı geliştirip modüller arasındaki kontrol ilişkilerini temsil etmektir.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Ayrıca yapısal tasarım bazen de veri akışlarını gösteren biçime dönüştürülebilir.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Veri Akışları Üç parçada incelenebilir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Girdi Akışı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Çıktı Akışı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İşlem Akışı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2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AYRINTI TASARIM- </a:t>
            </a:r>
            <a:r>
              <a:rPr lang="tr-TR" altLang="tr-TR" dirty="0"/>
              <a:t>Süreç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Süreç tasarımı; veri, yapı ve </a:t>
            </a:r>
            <a:r>
              <a:rPr lang="tr-TR" altLang="tr-TR" dirty="0" err="1"/>
              <a:t>arayüz</a:t>
            </a:r>
            <a:r>
              <a:rPr lang="tr-TR" altLang="tr-TR" dirty="0"/>
              <a:t> tasarımından sonra yapılır.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İdeal şartlarda bütün </a:t>
            </a:r>
            <a:r>
              <a:rPr lang="tr-TR" altLang="tr-TR" dirty="0" err="1"/>
              <a:t>algoritmik</a:t>
            </a:r>
            <a:r>
              <a:rPr lang="tr-TR" altLang="tr-TR" dirty="0"/>
              <a:t> detayın belirtilmesi amaçlanır.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Ayrıca süreç belirtiminin tek anlamı olması gerekir, değişik şahıslar tarafından farklı yorumlanmamalıdır.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Doğal diller kullanılabilir (açıklamalarda, çünkü doğal dil tek anlamlı değildir)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Süreç Tanımlama Dili (PDL)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44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Yapısal Program 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Yapısal programlamanın temel amacı;</a:t>
            </a:r>
          </a:p>
          <a:p>
            <a:pPr lvl="1">
              <a:lnSpc>
                <a:spcPct val="95000"/>
              </a:lnSpc>
              <a:buClr>
                <a:schemeClr val="accent2"/>
              </a:buClr>
            </a:pPr>
            <a:r>
              <a:rPr lang="tr-TR" altLang="tr-TR" sz="2200" dirty="0"/>
              <a:t>program karmaşıklığını en aza indirmek,</a:t>
            </a:r>
          </a:p>
          <a:p>
            <a:pPr lvl="1">
              <a:lnSpc>
                <a:spcPct val="95000"/>
              </a:lnSpc>
              <a:buClr>
                <a:schemeClr val="accent2"/>
              </a:buClr>
            </a:pPr>
            <a:r>
              <a:rPr lang="tr-TR" altLang="tr-TR" sz="2200" dirty="0"/>
              <a:t>program </a:t>
            </a:r>
            <a:r>
              <a:rPr lang="tr-TR" altLang="tr-TR" sz="2200" dirty="0" err="1"/>
              <a:t>anlaşılabilirliğini</a:t>
            </a:r>
            <a:r>
              <a:rPr lang="tr-TR" altLang="tr-TR" sz="2200" dirty="0"/>
              <a:t> artırmaktır.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Bu amaçla şu </a:t>
            </a:r>
            <a:r>
              <a:rPr lang="tr-TR" altLang="tr-TR" dirty="0" smtClean="0"/>
              <a:t>yapılar </a:t>
            </a:r>
            <a:r>
              <a:rPr lang="tr-TR" altLang="tr-TR" dirty="0"/>
              <a:t>kullanılır;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 err="1"/>
              <a:t>Ardışıl</a:t>
            </a:r>
            <a:r>
              <a:rPr lang="tr-TR" altLang="tr-TR" sz="2200" dirty="0"/>
              <a:t> İşlem yapısı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Koşullu işlem yapısı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Döngü </a:t>
            </a:r>
            <a:r>
              <a:rPr lang="tr-TR" altLang="tr-TR" sz="2200" dirty="0" smtClean="0"/>
              <a:t>yapısı</a:t>
            </a:r>
            <a:endParaRPr lang="tr-TR" alt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3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Karar Tabloları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Bazen karmaşık koşul değerlendirmeleri yapmak gerekir. Bunların düzenli bir gösterilimi karar tablolarında yapılabilir. </a:t>
            </a:r>
          </a:p>
          <a:p>
            <a:endParaRPr lang="tr-TR" altLang="tr-TR" dirty="0"/>
          </a:p>
          <a:p>
            <a:r>
              <a:rPr lang="tr-TR" altLang="tr-TR" dirty="0"/>
              <a:t>Öncelikle, bütün işlemler saptanmalı, sonra ön koşullar belirlenmelidir. </a:t>
            </a:r>
          </a:p>
          <a:p>
            <a:endParaRPr lang="tr-TR" altLang="tr-TR" dirty="0"/>
          </a:p>
          <a:p>
            <a:r>
              <a:rPr lang="tr-TR" altLang="tr-TR" dirty="0"/>
              <a:t>Belirli işlemler ile belirli koşulları birleştirerek tablo oluşturulur. </a:t>
            </a:r>
          </a:p>
          <a:p>
            <a:endParaRPr lang="tr-TR" altLang="tr-TR" dirty="0"/>
          </a:p>
          <a:p>
            <a:r>
              <a:rPr lang="tr-TR" altLang="tr-TR" dirty="0"/>
              <a:t>Alt tarafta ise işlemler benzer satırlar olarak gösterilir.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20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Program Tanımlama Dili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Program Tanımlama Dilleri</a:t>
            </a:r>
            <a:r>
              <a:rPr lang="tr-TR" altLang="tr-TR" dirty="0"/>
              <a:t> süreç belirtiminde doğal dillerin programlama dili ile sentezlenmesi şeklinde ortaya çıkmıştır. </a:t>
            </a:r>
          </a:p>
          <a:p>
            <a:endParaRPr lang="tr-TR" altLang="tr-TR" sz="1400" dirty="0"/>
          </a:p>
          <a:p>
            <a:r>
              <a:rPr lang="tr-TR" altLang="tr-TR" dirty="0"/>
              <a:t>Hangi programlama dilinin kullanılacağından bağımsız özellikler bulunmalıdır.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dirty="0"/>
              <a:t>DO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Hesap Numarasını Oku</a:t>
            </a:r>
          </a:p>
          <a:p>
            <a:pPr lvl="3">
              <a:buNone/>
            </a:pPr>
            <a:r>
              <a:rPr lang="tr-TR" altLang="tr-TR" sz="2000" dirty="0"/>
              <a:t>IF (hesap numarası geçerli değil) başlangıca dön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tr-TR" altLang="tr-TR" sz="2000" dirty="0"/>
              <a:t>	 işlem türünü iste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IF (para yatırma </a:t>
            </a:r>
            <a:r>
              <a:rPr lang="tr-TR" altLang="tr-TR" sz="2000" dirty="0" err="1"/>
              <a:t>islemi</a:t>
            </a:r>
            <a:r>
              <a:rPr lang="tr-TR" altLang="tr-TR" sz="2000" dirty="0"/>
              <a:t>) { </a:t>
            </a:r>
            <a:r>
              <a:rPr lang="tr-TR" altLang="tr-TR" sz="2000" dirty="0" err="1"/>
              <a:t>para_yatir</a:t>
            </a:r>
            <a:r>
              <a:rPr lang="tr-TR" altLang="tr-TR" sz="2000" dirty="0"/>
              <a:t>(); Başlangıca dön}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IF (yeterli bakiye yok) başlangıca dön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dirty="0"/>
              <a:t>WHILE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83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Tasarlanması Gereken Ortak Alt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tr-TR" altLang="tr-TR" dirty="0"/>
              <a:t>Yetkilendirme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Güvenlik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Yedekleme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Veri transferi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Arşiv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Dönüştürme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48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Yetkilendirme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Özellikle kurumsal uygulamalarda farklı kullanıcıların kullanabilecekleri ve kullanamayacakları özellikleri ifade eder.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İşlev bazında yetkilendirme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Ekran bazında yetkilendirme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Ekran alanları bazında yetkilendirme</a:t>
            </a:r>
          </a:p>
          <a:p>
            <a:endParaRPr lang="tr-TR" alt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9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Güvenlik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altLang="tr-TR" dirty="0"/>
              <a:t>Yapılan bir işlemde, işlemi yapan kullanıcının izlerinin saklanması işlemleri. </a:t>
            </a:r>
          </a:p>
          <a:p>
            <a:pPr marL="457200" indent="-457200"/>
            <a:endParaRPr lang="tr-TR" altLang="tr-TR" dirty="0"/>
          </a:p>
          <a:p>
            <a:pPr marL="457200" indent="-457200"/>
            <a:r>
              <a:rPr lang="tr-TR" altLang="tr-TR" dirty="0"/>
              <a:t>LOG </a:t>
            </a:r>
            <a:r>
              <a:rPr lang="tr-TR" altLang="tr-TR" dirty="0" err="1"/>
              <a:t>files</a:t>
            </a:r>
            <a:r>
              <a:rPr lang="tr-TR" altLang="tr-TR" dirty="0"/>
              <a:t> (Sistem günlüğü)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07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Yedekleme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Her bilgi sisteminin olağandışı durumlara hazırlıklı olmak amacıyla kullandıkları veri tabanı (sistem) yedekleme ve yedekten geri alma işlemlerinin olması gerekmektedir.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2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HEDEFLER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Tasarım, Sistem Analizi çalışması sonucunda üretilen Mantıksal Modelin Fiziksel Modele dönüştürülme çalışmasıdır.</a:t>
            </a:r>
          </a:p>
          <a:p>
            <a:r>
              <a:rPr lang="tr-TR" dirty="0"/>
              <a:t>Tasarım kavramları: Soyutlama, İyileştirme ve Modülerlik olmak üzere 3 çeşittir.</a:t>
            </a:r>
          </a:p>
          <a:p>
            <a:r>
              <a:rPr lang="tr-TR" dirty="0"/>
              <a:t>Yapı Tasarımı, </a:t>
            </a:r>
            <a:r>
              <a:rPr lang="tr-TR" dirty="0" err="1"/>
              <a:t>arayüz</a:t>
            </a:r>
            <a:r>
              <a:rPr lang="tr-TR" dirty="0"/>
              <a:t> tasarımı ve süreç tasarımından önce yapılması gereken ilk tasarım veri tasarımıdır.</a:t>
            </a:r>
          </a:p>
          <a:p>
            <a:r>
              <a:rPr lang="tr-TR" dirty="0"/>
              <a:t>Veri Akışları Üç parçada incelenebilir: Girdi Akışı, Çıktı Akışı ve İşlem Akışı</a:t>
            </a:r>
          </a:p>
          <a:p>
            <a:r>
              <a:rPr lang="tr-TR" dirty="0"/>
              <a:t>Süreç tasarımı; veri, yapı ve ara yüz tasarımından sonra yapılır.</a:t>
            </a:r>
          </a:p>
          <a:p>
            <a:r>
              <a:rPr lang="tr-TR" dirty="0"/>
              <a:t>Program Akış Diyagramları: Tekrarlı, </a:t>
            </a:r>
            <a:r>
              <a:rPr lang="tr-TR" dirty="0" err="1"/>
              <a:t>ardışıl</a:t>
            </a:r>
            <a:r>
              <a:rPr lang="tr-TR" dirty="0"/>
              <a:t> ve koşullu şeklindedir.</a:t>
            </a:r>
          </a:p>
          <a:p>
            <a:r>
              <a:rPr lang="tr-TR" dirty="0"/>
              <a:t>Tasarlanması Gereken Ortak Alt Sistemler </a:t>
            </a:r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Yetkilendirme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Güvenlik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Yedekleme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Veri transferi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Arşiv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Dönüştürme </a:t>
            </a:r>
            <a:r>
              <a:rPr lang="tr-TR" dirty="0" err="1" smtClean="0"/>
              <a:t>altsistemi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84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Coğrafi olarak dağıtılmış hizmet birimlerinde çalışan makineler arasında veri akışının sağlanması işlemleri</a:t>
            </a:r>
          </a:p>
          <a:p>
            <a:endParaRPr lang="tr-TR" altLang="tr-TR" dirty="0"/>
          </a:p>
          <a:p>
            <a:r>
              <a:rPr lang="tr-TR" altLang="tr-TR" dirty="0"/>
              <a:t>Çevirim içi veri iletimi (</a:t>
            </a:r>
            <a:r>
              <a:rPr lang="tr-TR" altLang="tr-TR" dirty="0" err="1"/>
              <a:t>real</a:t>
            </a:r>
            <a:r>
              <a:rPr lang="tr-TR" altLang="tr-TR" dirty="0"/>
              <a:t>-time)</a:t>
            </a:r>
          </a:p>
          <a:p>
            <a:endParaRPr lang="tr-TR" altLang="tr-TR" dirty="0"/>
          </a:p>
          <a:p>
            <a:r>
              <a:rPr lang="tr-TR" altLang="tr-TR" dirty="0"/>
              <a:t>Çevirim dışı veri iletimi (disketler, teypler)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66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Arşiv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Belirli bir süre sonrasında sık olarak kullanılmayacak olan bilgilerin ayrılması ve gerektiğinde bu bilgilere erişimi sağlayan alt sistemlerdir.</a:t>
            </a:r>
          </a:p>
          <a:p>
            <a:endParaRPr lang="tr-TR" altLang="tr-TR" dirty="0"/>
          </a:p>
          <a:p>
            <a:r>
              <a:rPr lang="tr-TR" altLang="tr-TR" dirty="0"/>
              <a:t>Aktif veri tabanı.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88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Dönüştürme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Geliştirilen bilgi sisteminin uygulamaya alınmadan önce veri dönüştürme (mevcut sistemdeki verilerin yeni bilgi sistemine aktarılması) işlemlerine ihtiyaç vardır.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57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Dönüştürme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Geliştirilen bilgi sisteminin uygulamaya alınmadan önce veri dönüştürme (mevcut sistemdeki verilerin yeni bilgi sistemine aktarılması) işlemlerine ihtiyaç vardır.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08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Kullanıcı </a:t>
            </a:r>
            <a:r>
              <a:rPr lang="tr-TR" altLang="tr-TR" dirty="0" err="1"/>
              <a:t>Arayüz</a:t>
            </a:r>
            <a:r>
              <a:rPr lang="tr-TR" altLang="tr-TR" dirty="0"/>
              <a:t>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Kullanıcı ile ilişkisi olmayan </a:t>
            </a:r>
            <a:r>
              <a:rPr lang="tr-TR" altLang="tr-TR" dirty="0" err="1"/>
              <a:t>arayüzler</a:t>
            </a:r>
            <a:endParaRPr lang="tr-TR" altLang="tr-TR" dirty="0"/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Modüller arası </a:t>
            </a:r>
            <a:r>
              <a:rPr lang="tr-TR" altLang="tr-TR" sz="2200" dirty="0" err="1"/>
              <a:t>arayüz</a:t>
            </a:r>
            <a:endParaRPr lang="tr-TR" altLang="tr-TR" sz="2200" dirty="0"/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 ile dış nesneler arası </a:t>
            </a:r>
            <a:r>
              <a:rPr lang="tr-TR" altLang="tr-TR" sz="2200" dirty="0" err="1"/>
              <a:t>arayüz</a:t>
            </a:r>
            <a:endParaRPr lang="tr-TR" altLang="tr-TR" sz="2200" dirty="0"/>
          </a:p>
          <a:p>
            <a:pPr lvl="1">
              <a:buFont typeface="Wingdings" panose="05000000000000000000" pitchFamily="2" charset="2"/>
              <a:buNone/>
            </a:pPr>
            <a:endParaRPr lang="tr-TR" altLang="tr-TR" sz="2200" dirty="0"/>
          </a:p>
          <a:p>
            <a:r>
              <a:rPr lang="tr-TR" altLang="tr-TR" dirty="0"/>
              <a:t>Kullanıcı </a:t>
            </a:r>
            <a:r>
              <a:rPr lang="tr-TR" altLang="tr-TR" dirty="0" err="1"/>
              <a:t>arayüzleri</a:t>
            </a:r>
            <a:endParaRPr lang="tr-TR" altLang="tr-TR" dirty="0"/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Kullanım kolaylığı ve öğrenim zamanı esastır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Program=</a:t>
            </a:r>
            <a:r>
              <a:rPr lang="tr-TR" altLang="tr-TR" sz="2200" dirty="0" err="1"/>
              <a:t>arayüz</a:t>
            </a:r>
            <a:r>
              <a:rPr lang="tr-TR" altLang="tr-TR" sz="2200" dirty="0"/>
              <a:t> yaklaşımı vardır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91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Genel Prensipler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tr-TR" altLang="tr-TR" dirty="0"/>
              <a:t>Veri giriş formlarının tutarlı olması</a:t>
            </a:r>
          </a:p>
          <a:p>
            <a:pPr>
              <a:spcBef>
                <a:spcPct val="60000"/>
              </a:spcBef>
            </a:pPr>
            <a:r>
              <a:rPr lang="tr-TR" altLang="tr-TR" dirty="0"/>
              <a:t>Önemli silmelerde teyit alınmalı</a:t>
            </a:r>
          </a:p>
          <a:p>
            <a:pPr>
              <a:spcBef>
                <a:spcPct val="60000"/>
              </a:spcBef>
            </a:pPr>
            <a:r>
              <a:rPr lang="tr-TR" altLang="tr-TR" dirty="0"/>
              <a:t>Yapılan çoğu işlem geri alınabilmeli</a:t>
            </a:r>
          </a:p>
          <a:p>
            <a:pPr>
              <a:spcBef>
                <a:spcPct val="60000"/>
              </a:spcBef>
            </a:pPr>
            <a:r>
              <a:rPr lang="tr-TR" altLang="tr-TR" dirty="0"/>
              <a:t>Hataların affedilmesi, yanlış girişte kırılmama</a:t>
            </a:r>
          </a:p>
          <a:p>
            <a:pPr>
              <a:spcBef>
                <a:spcPct val="60000"/>
              </a:spcBef>
            </a:pPr>
            <a:r>
              <a:rPr lang="tr-TR" altLang="tr-TR" dirty="0"/>
              <a:t>Komut isimlerinin kısa ve basit olması</a:t>
            </a:r>
          </a:p>
          <a:p>
            <a:pPr>
              <a:spcBef>
                <a:spcPct val="60000"/>
              </a:spcBef>
            </a:pPr>
            <a:r>
              <a:rPr lang="tr-TR" altLang="tr-TR" dirty="0"/>
              <a:t>Menülerin ve diğer etkileşimli araçların standart yapıda kullanımı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477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Bilgi Gösterimi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Yalnızca içinde bulunulan konu çerçevesi ile ilgili bilgi gösterilmeli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Veri çokluğu ile kullanıcı bunaltılmamalı, grafik ve resimler kullanılmalı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Tutarlı başlık, renkleme ve kısaltma kullanılmalı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Hata mesajları açıklayıcı ve anlaşılır olmalı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Değişik tür bilgiler kendi içinde sınıflandırılmalı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Rakamsal ifadelerde analog görüntü verilmeli (%89 değil)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08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Girişi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Kullanıcı hareketleri en aza indirilmeli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Gösterim ve girdi sahaları birbirinden ayrılmalı (renk)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Kullanıcı uyarlamasına izin verilmeli, kullanıcı bazı özellikleri tanımlayabilmeli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Kullanılan konu ile ilgili gereksiz komutlar </a:t>
            </a:r>
            <a:r>
              <a:rPr lang="tr-TR" altLang="tr-TR" dirty="0" err="1"/>
              <a:t>deaktifleştirilmeli</a:t>
            </a:r>
            <a:endParaRPr lang="tr-TR" altLang="tr-TR" dirty="0"/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Bütün girdiler için yardım kolaylıkları olmalı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4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Kullanıcı </a:t>
            </a:r>
            <a:r>
              <a:rPr lang="tr-TR" altLang="tr-TR" dirty="0" err="1"/>
              <a:t>Arayüz</a:t>
            </a:r>
            <a:r>
              <a:rPr lang="tr-TR" altLang="tr-TR" dirty="0"/>
              <a:t> Prototipi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altLang="tr-TR" dirty="0"/>
              <a:t>Tasarım çalışması sonucunda, daha önceden gereksinim çalışması sırasında hazırlanmış olan kullanıcı </a:t>
            </a:r>
            <a:r>
              <a:rPr lang="tr-TR" altLang="tr-TR" dirty="0" err="1"/>
              <a:t>arayüz</a:t>
            </a:r>
            <a:r>
              <a:rPr lang="tr-TR" altLang="tr-TR" dirty="0"/>
              <a:t> prototipi, ekran ve rapor tasarımları biçimine dönüşür. Ekranlar son halini alır, raporlar kesinleşir. Kullanıcıya gösterilerek onay alınır.</a:t>
            </a:r>
          </a:p>
          <a:p>
            <a:endParaRPr lang="tr-TR" altLang="tr-TR" dirty="0"/>
          </a:p>
          <a:p>
            <a:r>
              <a:rPr lang="tr-TR" altLang="tr-TR" dirty="0"/>
              <a:t>Tüm programın tek elden çıktığının ifade edilebilmesi açısından tüm ekranların aynı şablon üzerine oturtulması önerilmektedir. </a:t>
            </a:r>
          </a:p>
          <a:p>
            <a:pPr lvl="1">
              <a:buClr>
                <a:schemeClr val="accent2"/>
              </a:buClr>
            </a:pPr>
            <a:r>
              <a:rPr lang="tr-TR" altLang="tr-TR" b="1" dirty="0"/>
              <a:t>Menü Çubuğu</a:t>
            </a:r>
          </a:p>
          <a:p>
            <a:pPr lvl="1">
              <a:buClr>
                <a:schemeClr val="accent2"/>
              </a:buClr>
            </a:pPr>
            <a:r>
              <a:rPr lang="tr-TR" altLang="tr-TR" b="1" dirty="0"/>
              <a:t>Araç Çubuğu</a:t>
            </a:r>
          </a:p>
          <a:p>
            <a:pPr lvl="1">
              <a:buClr>
                <a:schemeClr val="accent2"/>
              </a:buClr>
            </a:pPr>
            <a:r>
              <a:rPr lang="tr-TR" altLang="tr-TR" b="1" dirty="0">
                <a:solidFill>
                  <a:srgbClr val="373187"/>
                </a:solidFill>
              </a:rPr>
              <a:t>Gövde (Değişebilir)</a:t>
            </a:r>
          </a:p>
          <a:p>
            <a:pPr lvl="1">
              <a:buClr>
                <a:schemeClr val="accent2"/>
              </a:buClr>
            </a:pPr>
            <a:r>
              <a:rPr lang="tr-TR" altLang="tr-TR" b="1" dirty="0"/>
              <a:t>Durum Çubuğu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380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Başlangıç Tasarım Gözden Geçirme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Yapılan tasarım çalışmasının bir önceki geliştirme aşaması olan analiz aşamasında belirlenen gereksinimleri karşılayıp karşılamadığının belirlenmesidir.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 gereksinimlerine yardımcı olan kullanıcılar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 analizini yapan çözümleyiciler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Sistemin kullanıcıları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Tasarımcılar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Yönlendirici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Sekreter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Sistemi geliştirecek programcılar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dirty="0"/>
              <a:t>dan oluşan bir grup tarafından yapılır.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45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Tasarım Kavramları</a:t>
            </a:r>
          </a:p>
          <a:p>
            <a:r>
              <a:rPr lang="tr-TR" dirty="0" smtClean="0"/>
              <a:t>MODÜL-işlevsel Bağımsızlık</a:t>
            </a:r>
          </a:p>
          <a:p>
            <a:r>
              <a:rPr lang="tr-TR" dirty="0" smtClean="0"/>
              <a:t>Veri Tasarımı</a:t>
            </a:r>
          </a:p>
          <a:p>
            <a:r>
              <a:rPr lang="tr-TR" dirty="0" smtClean="0"/>
              <a:t>Tasarlanması Gereken ortak alt sistemler</a:t>
            </a:r>
          </a:p>
          <a:p>
            <a:r>
              <a:rPr lang="tr-TR" dirty="0" smtClean="0"/>
              <a:t>Tasarım Kalitesi</a:t>
            </a:r>
          </a:p>
          <a:p>
            <a:r>
              <a:rPr lang="tr-TR" dirty="0" smtClean="0"/>
              <a:t>Bağlaşıklık -Yapışıklık</a:t>
            </a: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Ayrıntılı Tasarım Gözden Geçirme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Başlangıç tasarımı gözden geçirme çalışmasının başarılı bir biçimde tamamlanmasından sonra, tasarımın teknik uygunluğunu belirlemek için </a:t>
            </a:r>
            <a:r>
              <a:rPr lang="tr-TR" altLang="tr-TR" dirty="0">
                <a:solidFill>
                  <a:srgbClr val="373187"/>
                </a:solidFill>
              </a:rPr>
              <a:t>Ayrıntılı Tasarım Gözden Geçirme</a:t>
            </a:r>
            <a:r>
              <a:rPr lang="tr-TR" altLang="tr-TR" dirty="0"/>
              <a:t> çalışması yapılır. Bu çalışmada;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Çözümleyiciler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 Tasarımcıları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Sistem Geliştiriciler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Sekreter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dirty="0"/>
              <a:t>den oluşan bir ekip kullanılır.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477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Tasarım Kalite Ölçütleri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Bağlaşım (</a:t>
            </a:r>
            <a:r>
              <a:rPr lang="tr-TR" altLang="tr-TR" dirty="0" err="1">
                <a:solidFill>
                  <a:schemeClr val="accent2"/>
                </a:solidFill>
              </a:rPr>
              <a:t>Coupling</a:t>
            </a:r>
            <a:r>
              <a:rPr lang="tr-TR" altLang="tr-TR" dirty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tr-TR" altLang="tr-TR" dirty="0"/>
              <a:t>	Tasarımı oluşturan modüller arası ilişki ile ilgilidir.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Yapışıklık (</a:t>
            </a:r>
            <a:r>
              <a:rPr lang="tr-TR" altLang="tr-TR" dirty="0" err="1">
                <a:solidFill>
                  <a:schemeClr val="accent2"/>
                </a:solidFill>
              </a:rPr>
              <a:t>Cohesion</a:t>
            </a:r>
            <a:r>
              <a:rPr lang="tr-TR" altLang="tr-TR" dirty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tr-TR" altLang="tr-TR" dirty="0"/>
              <a:t>	Modüllerin iç yapısı ile ilgilidir.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442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Bağlaşım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Modüller arası bağlılığın ölçülmesi için kullanılan bir ölçüttür.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Yüksek kaliteli bir tasarımda bağlaşım ölçümü az olmalıdır.</a:t>
            </a:r>
          </a:p>
          <a:p>
            <a:pPr>
              <a:spcBef>
                <a:spcPct val="60000"/>
              </a:spcBef>
            </a:pPr>
            <a:r>
              <a:rPr lang="tr-TR" altLang="tr-TR" dirty="0"/>
              <a:t>Bağlaşımın düşük olması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Hatanın dalgasal yayılma özelliğinin azaltılması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Modüllerin bakım kolaylığı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Modüller arası ilişkilerde karmaşıklığın azaltılması</a:t>
            </a:r>
          </a:p>
          <a:p>
            <a:pPr>
              <a:buNone/>
            </a:pPr>
            <a:r>
              <a:rPr lang="tr-TR" altLang="tr-TR" dirty="0"/>
              <a:t>	nedenleri ile istenmektedir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14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Yalın Veri Bağlaşımı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Herhangi iki modül arası iletişim yalın veriler </a:t>
            </a:r>
            <a:r>
              <a:rPr lang="tr-TR" altLang="tr-TR" dirty="0">
                <a:solidFill>
                  <a:srgbClr val="879CDF"/>
                </a:solidFill>
              </a:rPr>
              <a:t>(tamsayı, karakter, </a:t>
            </a:r>
            <a:r>
              <a:rPr lang="tr-TR" altLang="tr-TR" dirty="0" err="1">
                <a:solidFill>
                  <a:srgbClr val="879CDF"/>
                </a:solidFill>
              </a:rPr>
              <a:t>boolean</a:t>
            </a:r>
            <a:r>
              <a:rPr lang="tr-TR" altLang="tr-TR" dirty="0">
                <a:solidFill>
                  <a:srgbClr val="879CDF"/>
                </a:solidFill>
              </a:rPr>
              <a:t>, </a:t>
            </a:r>
            <a:r>
              <a:rPr lang="tr-TR" altLang="tr-TR" dirty="0" err="1">
                <a:solidFill>
                  <a:srgbClr val="879CDF"/>
                </a:solidFill>
              </a:rPr>
              <a:t>vs</a:t>
            </a:r>
            <a:r>
              <a:rPr lang="tr-TR" altLang="tr-TR" dirty="0">
                <a:solidFill>
                  <a:srgbClr val="879CDF"/>
                </a:solidFill>
              </a:rPr>
              <a:t>)</a:t>
            </a:r>
            <a:r>
              <a:rPr lang="tr-TR" altLang="tr-TR" dirty="0"/>
              <a:t> aracılığı ile gerçekleştiriliyorsa bu iki modül yalın veri bağlaşımlıdır şeklinde tanımlanır.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166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Karmaşık Veri Bağlaşımı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Herhangi iki modül arasındaki iletişimde kullanılan parametrelerin karmaşık veri yapısı </a:t>
            </a:r>
            <a:r>
              <a:rPr lang="tr-TR" altLang="tr-TR" dirty="0">
                <a:solidFill>
                  <a:srgbClr val="879CDF"/>
                </a:solidFill>
              </a:rPr>
              <a:t>(kayıt, dizi, nesne, </a:t>
            </a:r>
            <a:r>
              <a:rPr lang="tr-TR" altLang="tr-TR" dirty="0" err="1">
                <a:solidFill>
                  <a:srgbClr val="879CDF"/>
                </a:solidFill>
              </a:rPr>
              <a:t>vs</a:t>
            </a:r>
            <a:r>
              <a:rPr lang="tr-TR" altLang="tr-TR" dirty="0">
                <a:solidFill>
                  <a:srgbClr val="879CDF"/>
                </a:solidFill>
              </a:rPr>
              <a:t>)</a:t>
            </a:r>
            <a:r>
              <a:rPr lang="tr-TR" altLang="tr-TR" dirty="0"/>
              <a:t> olması durumunda modüller karmaşık veri paylaşımlı olarak tanımlanır.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11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Denetim Bağlaşımı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İki Modül arasında iletişim parametresi olarak </a:t>
            </a:r>
            <a:r>
              <a:rPr lang="tr-TR" altLang="tr-TR" dirty="0">
                <a:solidFill>
                  <a:srgbClr val="879CDF"/>
                </a:solidFill>
              </a:rPr>
              <a:t>denetim verisi</a:t>
            </a:r>
            <a:r>
              <a:rPr lang="tr-TR" altLang="tr-TR" dirty="0"/>
              <a:t> kullanılıyorsa bu iki modül denetim bağlaşımlı olarak tanımlanır.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132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Ortak Veri Bağlaşımı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Eğer iki modül ortak bir alanda tanımlanmış verilere ulaşabiliyorsa bu iki modül </a:t>
            </a:r>
            <a:r>
              <a:rPr lang="tr-TR" altLang="tr-TR" dirty="0">
                <a:solidFill>
                  <a:srgbClr val="879CDF"/>
                </a:solidFill>
              </a:rPr>
              <a:t>ortak veri bağlaşımlı</a:t>
            </a:r>
            <a:r>
              <a:rPr lang="tr-TR" altLang="tr-TR" dirty="0"/>
              <a:t> olarak tanımlanır. </a:t>
            </a:r>
          </a:p>
          <a:p>
            <a:endParaRPr lang="tr-TR" altLang="tr-TR" dirty="0"/>
          </a:p>
          <a:p>
            <a:r>
              <a:rPr lang="tr-TR" altLang="tr-TR" dirty="0"/>
              <a:t>Verilerin ortak veri bağlaşımlı olmaları şu nedenlerden dolayı fazla istenmez;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tr-TR" altLang="tr-TR" sz="2200" dirty="0"/>
              <a:t>Ortak veri alanını izlemek zordur.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tr-TR" altLang="tr-TR" sz="2200" dirty="0"/>
              <a:t>Ortak veri kullanan modüllerde yapılan değişiklikler diğer modülleri etkiler.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tr-TR" altLang="tr-TR" sz="2200" dirty="0"/>
              <a:t>Ortak veri üzerinde yapılacak değişikliklerde bu veriyi kullanacak bütün modüller göz önüne alınmalıdır.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103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Ortak Veri Bağlaşımı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Eğer iki modül ortak bir alanda tanımlanmış verilere ulaşabiliyorsa bu iki modül </a:t>
            </a:r>
            <a:r>
              <a:rPr lang="tr-TR" altLang="tr-TR" dirty="0">
                <a:solidFill>
                  <a:srgbClr val="879CDF"/>
                </a:solidFill>
              </a:rPr>
              <a:t>ortak veri bağlaşımlı</a:t>
            </a:r>
            <a:r>
              <a:rPr lang="tr-TR" altLang="tr-TR" dirty="0"/>
              <a:t> olarak tanımlanır. </a:t>
            </a:r>
          </a:p>
          <a:p>
            <a:endParaRPr lang="tr-TR" altLang="tr-TR" dirty="0"/>
          </a:p>
          <a:p>
            <a:r>
              <a:rPr lang="tr-TR" altLang="tr-TR" dirty="0"/>
              <a:t>Verilerin ortak veri bağlaşımlı olmaları şu nedenlerden dolayı fazla istenmez;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tr-TR" altLang="tr-TR" sz="2200" dirty="0"/>
              <a:t>Ortak veri alanını izlemek zordur.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tr-TR" altLang="tr-TR" sz="2200" dirty="0"/>
              <a:t>Ortak veri kullanan modüllerde yapılan değişiklikler diğer modülleri etkiler.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tr-TR" altLang="tr-TR" sz="2200" dirty="0"/>
              <a:t>Ortak veri üzerinde yapılacak değişikliklerde bu veriyi kullanacak bütün modüller göz önüne alınmalıdır.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35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İçerik Bağlaşımı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Modüllerin iç içe tasarlanması sonucu, bir modülün başka bir modül içerisinde tanımlanmış veri alanına erişebilmesi </a:t>
            </a:r>
            <a:r>
              <a:rPr lang="tr-TR" altLang="tr-TR" dirty="0" err="1"/>
              <a:t>olanaklaşır</a:t>
            </a:r>
            <a:r>
              <a:rPr lang="tr-TR" altLang="tr-TR" dirty="0"/>
              <a:t> ve bu durum </a:t>
            </a:r>
            <a:r>
              <a:rPr lang="tr-TR" altLang="tr-TR" dirty="0">
                <a:solidFill>
                  <a:srgbClr val="879CDF"/>
                </a:solidFill>
              </a:rPr>
              <a:t>içerik bağlaşımına</a:t>
            </a:r>
            <a:r>
              <a:rPr lang="tr-TR" altLang="tr-TR" dirty="0"/>
              <a:t> yol açar.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998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Bir modülün kendi içindeki işlemler arasındaki ilişkilere ilişkin bir ölçüttür. </a:t>
            </a:r>
            <a:r>
              <a:rPr lang="tr-TR" altLang="tr-TR" dirty="0">
                <a:solidFill>
                  <a:srgbClr val="879CDF"/>
                </a:solidFill>
              </a:rPr>
              <a:t>Modül gücü</a:t>
            </a:r>
            <a:r>
              <a:rPr lang="tr-TR" altLang="tr-TR" dirty="0"/>
              <a:t> olarak ta tanımlanır.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Tasarımda </a:t>
            </a:r>
            <a:r>
              <a:rPr lang="tr-TR" altLang="tr-TR" dirty="0">
                <a:solidFill>
                  <a:srgbClr val="879CDF"/>
                </a:solidFill>
              </a:rPr>
              <a:t>yapışıklık</a:t>
            </a:r>
            <a:r>
              <a:rPr lang="tr-TR" altLang="tr-TR" dirty="0"/>
              <a:t> özelliğinin yüksek olması tercih edilir.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Yapışıklık ile Bağlaşım ters orantılıdır.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Tasarım, Sistem Analizi çalışması sonucunda üretilen </a:t>
            </a:r>
            <a:r>
              <a:rPr lang="tr-TR" altLang="tr-TR" dirty="0">
                <a:solidFill>
                  <a:srgbClr val="373187"/>
                </a:solidFill>
              </a:rPr>
              <a:t>Mantıksal Modelin Fiziksel Modele dönüştürülme çalışmasıdır.</a:t>
            </a:r>
          </a:p>
          <a:p>
            <a:endParaRPr lang="tr-TR" altLang="tr-TR" sz="1200" dirty="0"/>
          </a:p>
          <a:p>
            <a:r>
              <a:rPr lang="tr-TR" altLang="tr-TR" dirty="0"/>
              <a:t>Fiziksel Model geliştirilecek yazılımın;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hangi parçalardan oluşacağını, 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bu parçalar arasındaki ilişkilerin neler olacağını,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parçaların iç yapısının ayrıntılarını, 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gerekecek veri yapısının fiziksel biçimini (dosya, veri tabanı, </a:t>
            </a:r>
            <a:r>
              <a:rPr lang="tr-TR" altLang="tr-TR" sz="2200" dirty="0" err="1"/>
              <a:t>hash</a:t>
            </a:r>
            <a:r>
              <a:rPr lang="tr-TR" altLang="tr-TR" sz="2200" dirty="0"/>
              <a:t> tablosu, vektör, </a:t>
            </a:r>
            <a:r>
              <a:rPr lang="tr-TR" altLang="tr-TR" sz="2200" dirty="0" err="1"/>
              <a:t>vs</a:t>
            </a:r>
            <a:r>
              <a:rPr lang="tr-TR" altLang="tr-TR" sz="2200" dirty="0"/>
              <a:t>) </a:t>
            </a:r>
          </a:p>
          <a:p>
            <a:pPr>
              <a:buNone/>
            </a:pPr>
            <a:r>
              <a:rPr lang="tr-TR" altLang="tr-TR" dirty="0"/>
              <a:t>	tasarımını içerir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3680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İşlevsel 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İşlevsel Yapışık bir modül, tek bir iş problemine ilişkin sorunu çözen modül olarak tanımlanır.</a:t>
            </a:r>
          </a:p>
          <a:p>
            <a:endParaRPr lang="tr-TR" altLang="tr-TR" dirty="0"/>
          </a:p>
          <a:p>
            <a:r>
              <a:rPr lang="tr-TR" altLang="tr-TR" dirty="0" err="1"/>
              <a:t>Maas_Hesapla</a:t>
            </a:r>
            <a:r>
              <a:rPr lang="tr-TR" altLang="tr-TR" dirty="0"/>
              <a:t>, </a:t>
            </a:r>
            <a:r>
              <a:rPr lang="tr-TR" altLang="tr-TR" dirty="0" err="1"/>
              <a:t>Alan_Hesapla</a:t>
            </a:r>
            <a:r>
              <a:rPr lang="tr-TR" altLang="tr-TR" dirty="0"/>
              <a:t> gibi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853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err="1"/>
              <a:t>Sırasal</a:t>
            </a:r>
            <a:r>
              <a:rPr lang="tr-TR" altLang="tr-TR" dirty="0"/>
              <a:t> 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Bir modülün içindeki işlemler incelendiğinde, bir işlemin çıktısı, diğer bir işlemin girdisi olarak kullanılıyorsa bu modül </a:t>
            </a:r>
            <a:r>
              <a:rPr lang="tr-TR" altLang="tr-TR" dirty="0" err="1">
                <a:solidFill>
                  <a:srgbClr val="879CDF"/>
                </a:solidFill>
              </a:rPr>
              <a:t>sırasal</a:t>
            </a:r>
            <a:r>
              <a:rPr lang="tr-TR" altLang="tr-TR" dirty="0">
                <a:solidFill>
                  <a:srgbClr val="879CDF"/>
                </a:solidFill>
              </a:rPr>
              <a:t> yapışık</a:t>
            </a:r>
            <a:r>
              <a:rPr lang="tr-TR" altLang="tr-TR" dirty="0"/>
              <a:t> bir modül olarak adlandırılır.</a:t>
            </a:r>
          </a:p>
          <a:p>
            <a:endParaRPr lang="tr-TR" altLang="tr-TR" dirty="0"/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sz="2200" dirty="0" err="1"/>
              <a:t>Ham_Veri_Kaydını_Düzelt</a:t>
            </a:r>
            <a:endParaRPr lang="tr-TR" altLang="tr-TR" sz="2200" dirty="0"/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sz="2200" dirty="0" err="1"/>
              <a:t>Duzeltilmis_Ham_Veri_Kaydini_Dogrula</a:t>
            </a:r>
            <a:endParaRPr lang="tr-TR" altLang="tr-TR" sz="2200" dirty="0"/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sz="2200" dirty="0" err="1"/>
              <a:t>Dogrulanmis_Kaydi_Gonder</a:t>
            </a:r>
            <a:endParaRPr lang="tr-TR" altLang="tr-TR" sz="2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089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İletişimsel 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Bir modülün içindeki farklı işlemler aynı girdi ya da çıktıyı kullanıyorlarsa bu modül </a:t>
            </a:r>
            <a:r>
              <a:rPr lang="tr-TR" altLang="tr-TR" dirty="0">
                <a:solidFill>
                  <a:srgbClr val="879CDF"/>
                </a:solidFill>
              </a:rPr>
              <a:t>iletişimsel yapışık</a:t>
            </a:r>
            <a:r>
              <a:rPr lang="tr-TR" altLang="tr-TR" dirty="0"/>
              <a:t> bir modül olarak adlandırılır.</a:t>
            </a:r>
          </a:p>
          <a:p>
            <a:endParaRPr lang="tr-TR" altLang="tr-TR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Sicil_No_yu_Al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Adres_Bilgisini_Bul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Telefon_Bilgisini_Bul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Maas_Bilgisini_Bul</a:t>
            </a:r>
            <a:endParaRPr lang="tr-TR" altLang="tr-TR" sz="2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631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err="1"/>
              <a:t>Yordamsal</a:t>
            </a:r>
            <a:r>
              <a:rPr lang="tr-TR" altLang="tr-TR" dirty="0"/>
              <a:t> 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 err="1"/>
              <a:t>Yordamsal</a:t>
            </a:r>
            <a:r>
              <a:rPr lang="tr-TR" altLang="tr-TR" dirty="0"/>
              <a:t> Yapışık modüldeki işlemler arasında denetim ilişkisi bulunmaktadır.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İşlemlerin birbirleri ile veri ilişkisi yoktur, ancak işlem sırası önemlidir.</a:t>
            </a:r>
          </a:p>
          <a:p>
            <a:endParaRPr lang="tr-TR" altLang="tr-TR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Ekran_Goruntusunu_Yaz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Giris_Kaydini_Oku</a:t>
            </a:r>
            <a:endParaRPr lang="tr-TR" altLang="tr-TR" sz="2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3116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Mantıksal 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Mantıksal olarak aynı türdeki işlemlerin bir araya toplandığı modüller </a:t>
            </a:r>
            <a:r>
              <a:rPr lang="tr-TR" altLang="tr-TR" dirty="0">
                <a:solidFill>
                  <a:srgbClr val="879CDF"/>
                </a:solidFill>
              </a:rPr>
              <a:t>mantıksal yapışık</a:t>
            </a:r>
            <a:r>
              <a:rPr lang="tr-TR" altLang="tr-TR" dirty="0"/>
              <a:t> olarak adlandırılır.</a:t>
            </a:r>
          </a:p>
          <a:p>
            <a:endParaRPr lang="tr-TR" altLang="tr-TR" dirty="0"/>
          </a:p>
          <a:p>
            <a:pPr>
              <a:buNone/>
            </a:pPr>
            <a:r>
              <a:rPr lang="tr-TR" altLang="tr-TR" sz="2200" dirty="0"/>
              <a:t>		Dizilere değer atama işlemleri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52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Gelişigüzel Yapışıklık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İşlemler arasında herhangi bir ilişki bulunmaz.</a:t>
            </a:r>
          </a:p>
          <a:p>
            <a:endParaRPr lang="tr-TR" altLang="tr-TR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Ara_Kayit_Oku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B_dizisine_baslangic_deger_ata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Stok_kutugu_oku</a:t>
            </a:r>
            <a:endParaRPr lang="tr-TR" altLang="tr-TR" sz="2200" dirty="0"/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200" dirty="0" err="1"/>
              <a:t>Hata_iletisi_yaz</a:t>
            </a:r>
            <a:endParaRPr lang="tr-TR" altLang="tr-TR" sz="2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1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 KAVRAMLARI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Soyutlama (</a:t>
            </a:r>
            <a:r>
              <a:rPr lang="tr-TR" altLang="tr-TR" dirty="0" err="1">
                <a:solidFill>
                  <a:schemeClr val="accent2"/>
                </a:solidFill>
              </a:rPr>
              <a:t>abstraction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Detayları gizleyerek </a:t>
            </a:r>
            <a:r>
              <a:rPr lang="tr-TR" altLang="tr-TR" dirty="0">
                <a:solidFill>
                  <a:srgbClr val="373187"/>
                </a:solidFill>
              </a:rPr>
              <a:t>yukarıdan bakabilme imkanı sağlanır.</a:t>
            </a:r>
            <a:r>
              <a:rPr lang="tr-TR" altLang="tr-TR" dirty="0"/>
              <a:t>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İyileştirme (</a:t>
            </a:r>
            <a:r>
              <a:rPr lang="tr-TR" altLang="tr-TR" dirty="0" err="1">
                <a:solidFill>
                  <a:schemeClr val="accent2"/>
                </a:solidFill>
              </a:rPr>
              <a:t>enhancement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Soyutlama düzeyinde irdeleme bittikten sonra, daha alt seviyelere inilerek tanımlamalarda ayrıntı, bazen de düzeltme yapılarak </a:t>
            </a:r>
            <a:r>
              <a:rPr lang="tr-TR" altLang="tr-TR" dirty="0">
                <a:solidFill>
                  <a:srgbClr val="373187"/>
                </a:solidFill>
              </a:rPr>
              <a:t>tasarımın daha kesinlik kazanması sağlanır.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Modülerlik (</a:t>
            </a:r>
            <a:r>
              <a:rPr lang="tr-TR" altLang="tr-TR" dirty="0" err="1">
                <a:solidFill>
                  <a:schemeClr val="accent2"/>
                </a:solidFill>
              </a:rPr>
              <a:t>modularity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Sistemi </a:t>
            </a:r>
            <a:r>
              <a:rPr lang="tr-TR" altLang="tr-TR" dirty="0">
                <a:solidFill>
                  <a:srgbClr val="373187"/>
                </a:solidFill>
              </a:rPr>
              <a:t>istenen kalite faktörleri</a:t>
            </a:r>
            <a:r>
              <a:rPr lang="tr-TR" altLang="tr-TR" dirty="0"/>
              <a:t> ışığında parçalara ayrıştırma sonucu elde edilir.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41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Bütün karmaşıklığın tek bir modülde toplanması yerine, anlaşılabilir ve dolayısıyla projenin zihinsel kontrol altında tutulması için sistem bir çok modüle ayrılır. </a:t>
            </a:r>
          </a:p>
          <a:p>
            <a:endParaRPr lang="tr-TR" altLang="tr-TR" dirty="0"/>
          </a:p>
          <a:p>
            <a:r>
              <a:rPr lang="tr-TR" altLang="tr-TR" dirty="0"/>
              <a:t>Modüller, isimleri olan tanımlanmış işlevleri bulunan ve hedef sistemi gerçekleştirmek üzere </a:t>
            </a:r>
            <a:r>
              <a:rPr lang="tr-TR" altLang="tr-TR" dirty="0" err="1"/>
              <a:t>tümleştirilen</a:t>
            </a:r>
            <a:r>
              <a:rPr lang="tr-TR" altLang="tr-TR" dirty="0"/>
              <a:t> birimlerdir.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4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H="1">
            <a:off x="3475038" y="1916113"/>
            <a:ext cx="151288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H="1">
            <a:off x="5059363" y="1989138"/>
            <a:ext cx="714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275263" y="1989138"/>
            <a:ext cx="13684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H="1">
            <a:off x="2611438" y="2852738"/>
            <a:ext cx="7921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3403600" y="28527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546475" y="2852738"/>
            <a:ext cx="9366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6570663" y="29241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6354763" y="3933825"/>
            <a:ext cx="3603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6788150" y="3933825"/>
            <a:ext cx="5032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24669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3475038" y="4005263"/>
            <a:ext cx="10080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4483100" y="3933825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699000" y="1700213"/>
            <a:ext cx="8921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/>
              <a:t>Sistem</a:t>
            </a:r>
            <a:endParaRPr lang="en-US" altLang="tr-TR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114675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699000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B</a:t>
            </a:r>
            <a:endParaRPr lang="en-US" altLang="tr-TR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83325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C</a:t>
            </a:r>
            <a:endParaRPr lang="en-US" altLang="tr-TR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106613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114675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122738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354763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106613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122738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922963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931025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/>
              <a:t>A</a:t>
            </a:r>
            <a:endParaRPr lang="en-US" altLang="tr-TR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830888" y="172085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/>
              <a:t>Çıkış yelpazesi=3</a:t>
            </a:r>
            <a:endParaRPr lang="en-US" altLang="tr-TR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598863" y="53213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/>
              <a:t>genişlik</a:t>
            </a:r>
            <a:endParaRPr lang="en-US" altLang="tr-TR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35488" y="4024313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/>
              <a:t>Giriş</a:t>
            </a:r>
          </a:p>
          <a:p>
            <a:r>
              <a:rPr lang="tr-TR" altLang="tr-TR"/>
              <a:t>yelpazesi</a:t>
            </a:r>
            <a:endParaRPr lang="en-US" altLang="tr-TR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051050" y="5229225"/>
            <a:ext cx="561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692275" y="16287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98451" y="3394165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solidFill>
                  <a:srgbClr val="000000"/>
                </a:solidFill>
                <a:latin typeface="Arial" panose="020B0604020202020204" pitchFamily="34" charset="0"/>
              </a:rPr>
              <a:t>derinlik</a:t>
            </a:r>
            <a:endParaRPr lang="en-US" altLang="tr-T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6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İşlevsel Bağımsızlık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Modüllere parametre ile veri gönderilir ve sonuç değer alınır. Bu modülü çağıran program parçası sadece bu sonucu kullanabilir. Çağrılan modülün işlevsel olarak yaptıkları ile ilgili değildir.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79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Yapı Tasarımı, </a:t>
            </a:r>
            <a:r>
              <a:rPr lang="tr-TR" altLang="tr-TR" dirty="0" err="1"/>
              <a:t>arayüz</a:t>
            </a:r>
            <a:r>
              <a:rPr lang="tr-TR" altLang="tr-TR" dirty="0"/>
              <a:t> tasarımı ve süreç tasarımından önce yapılması gereken ilk tasarım veri tasarımıdır.</a:t>
            </a:r>
          </a:p>
          <a:p>
            <a:endParaRPr lang="tr-TR" altLang="tr-TR" dirty="0"/>
          </a:p>
          <a:p>
            <a:r>
              <a:rPr lang="tr-TR" altLang="tr-TR" dirty="0"/>
              <a:t>Bilgi saklama ve soyutlama bu işlem için önemli kavramlardır.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41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1284</TotalTime>
  <Words>1581</Words>
  <Application>Microsoft Office PowerPoint</Application>
  <PresentationFormat>Geniş ekran</PresentationFormat>
  <Paragraphs>316</Paragraphs>
  <Slides>45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Office Teması</vt:lpstr>
      <vt:lpstr>PowerPoint Sunusu</vt:lpstr>
      <vt:lpstr>HEDEFLER</vt:lpstr>
      <vt:lpstr>HEDEFLER</vt:lpstr>
      <vt:lpstr>TASARIM</vt:lpstr>
      <vt:lpstr>TASARIM KAVRAMLARI</vt:lpstr>
      <vt:lpstr>MODÜL</vt:lpstr>
      <vt:lpstr>MODÜL</vt:lpstr>
      <vt:lpstr>İşlevsel Bağımsızlık</vt:lpstr>
      <vt:lpstr>Veri Tasarımı</vt:lpstr>
      <vt:lpstr>Veri tasarımında dikkat edilecek konular</vt:lpstr>
      <vt:lpstr>Yapısal Tasarım</vt:lpstr>
      <vt:lpstr>AYRINTI TASARIM- Süreç Tasarımı</vt:lpstr>
      <vt:lpstr>Yapısal Program Yapıları</vt:lpstr>
      <vt:lpstr>Karar Tabloları</vt:lpstr>
      <vt:lpstr>Program Tanımlama Dili</vt:lpstr>
      <vt:lpstr>Tasarlanması Gereken Ortak Alt Sistemler</vt:lpstr>
      <vt:lpstr>Yetkilendirme Alt Sistemi</vt:lpstr>
      <vt:lpstr>Güvenlik Alt Sistemi</vt:lpstr>
      <vt:lpstr>Yedekleme Alt Sistemi</vt:lpstr>
      <vt:lpstr>PowerPoint Sunusu</vt:lpstr>
      <vt:lpstr>Arşiv Alt Sistemi</vt:lpstr>
      <vt:lpstr>Dönüştürme Alt Sistemi</vt:lpstr>
      <vt:lpstr>Dönüştürme Alt Sistemi</vt:lpstr>
      <vt:lpstr>Kullanıcı Arayüz Tasarımı</vt:lpstr>
      <vt:lpstr>Genel Prensipler</vt:lpstr>
      <vt:lpstr>Bilgi Gösterimi</vt:lpstr>
      <vt:lpstr>Veri Girişi</vt:lpstr>
      <vt:lpstr>Kullanıcı Arayüz Prototipi</vt:lpstr>
      <vt:lpstr>Başlangıç Tasarım Gözden Geçirme</vt:lpstr>
      <vt:lpstr>Ayrıntılı Tasarım Gözden Geçirme</vt:lpstr>
      <vt:lpstr>Tasarım Kalite Ölçütleri</vt:lpstr>
      <vt:lpstr>Bağlaşım</vt:lpstr>
      <vt:lpstr>Yalın Veri Bağlaşımı </vt:lpstr>
      <vt:lpstr>Karmaşık Veri Bağlaşımı</vt:lpstr>
      <vt:lpstr>Denetim Bağlaşımı</vt:lpstr>
      <vt:lpstr>Ortak Veri Bağlaşımı</vt:lpstr>
      <vt:lpstr>Ortak Veri Bağlaşımı</vt:lpstr>
      <vt:lpstr>İçerik Bağlaşımı</vt:lpstr>
      <vt:lpstr>Yapışıklık</vt:lpstr>
      <vt:lpstr>İşlevsel Yapışıklık</vt:lpstr>
      <vt:lpstr>Sırasal Yapışıklık</vt:lpstr>
      <vt:lpstr>İletişimsel Yapışıklık</vt:lpstr>
      <vt:lpstr>Yordamsal Yapışıklık</vt:lpstr>
      <vt:lpstr>Mantıksal Yapışıklık</vt:lpstr>
      <vt:lpstr>Gelişigüzel Yapışıklık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122</cp:revision>
  <dcterms:created xsi:type="dcterms:W3CDTF">2015-04-17T19:37:46Z</dcterms:created>
  <dcterms:modified xsi:type="dcterms:W3CDTF">2020-12-07T12:32:11Z</dcterms:modified>
</cp:coreProperties>
</file>