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20F7-0800-4160-AEC5-F52070806644}" type="datetimeFigureOut">
              <a:rPr lang="tr-TR" smtClean="0"/>
              <a:t>13.6.2018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5358-CFF0-496E-86B9-7E929862B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13.6.2018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" y="163839"/>
            <a:ext cx="8689576" cy="3186473"/>
          </a:xfrm>
        </p:spPr>
      </p:pic>
      <p:sp>
        <p:nvSpPr>
          <p:cNvPr id="2" name="Dikdörtgen 1"/>
          <p:cNvSpPr/>
          <p:nvPr/>
        </p:nvSpPr>
        <p:spPr>
          <a:xfrm>
            <a:off x="8253601" y="6112557"/>
            <a:ext cx="4083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altLang="tr-TR" sz="2800" i="1" kern="0" dirty="0">
                <a:solidFill>
                  <a:srgbClr val="373187"/>
                </a:solidFill>
                <a:latin typeface="Times New Roman"/>
              </a:rPr>
              <a:t>Doç. Dr. Recep ERYİĞİT</a:t>
            </a:r>
            <a:endParaRPr lang="tr-TR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</a:t>
            </a:r>
            <a:r>
              <a:rPr lang="tr-TR" altLang="tr-TR" sz="4000" kern="0" dirty="0" smtClean="0">
                <a:solidFill>
                  <a:srgbClr val="330033"/>
                </a:solidFill>
                <a:latin typeface="Times New Roman"/>
              </a:rPr>
              <a:t>– PLANLAMA II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Etmenleri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2941"/>
          <p:cNvGraphicFramePr>
            <a:graphicFrameLocks/>
          </p:cNvGraphicFramePr>
          <p:nvPr>
            <p:extLst/>
          </p:nvPr>
        </p:nvGraphicFramePr>
        <p:xfrm>
          <a:off x="1705893" y="1447800"/>
          <a:ext cx="7991475" cy="5410200"/>
        </p:xfrm>
        <a:graphic>
          <a:graphicData uri="http://schemas.openxmlformats.org/drawingml/2006/table">
            <a:tbl>
              <a:tblPr/>
              <a:tblGrid>
                <a:gridCol w="2052637"/>
                <a:gridCol w="1004888"/>
                <a:gridCol w="817562"/>
                <a:gridCol w="728663"/>
                <a:gridCol w="798512"/>
                <a:gridCol w="800100"/>
                <a:gridCol w="820738"/>
                <a:gridCol w="968375"/>
              </a:tblGrid>
              <a:tr h="3810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 etmeni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Seçenekler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41325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 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</a:t>
                      </a:r>
                      <a:b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Ürün Özellikleri</a:t>
                      </a:r>
                      <a:endParaRPr kumimoji="0" lang="el-G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RELY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CPLX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350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SCED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Ürün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Rely</a:t>
            </a:r>
            <a:r>
              <a:rPr lang="tr-TR" altLang="tr-TR" dirty="0"/>
              <a:t>: Yazılımın güvenirliği</a:t>
            </a:r>
          </a:p>
          <a:p>
            <a:endParaRPr lang="tr-TR" altLang="tr-TR" dirty="0"/>
          </a:p>
          <a:p>
            <a:r>
              <a:rPr lang="tr-TR" altLang="tr-TR" dirty="0"/>
              <a:t>Data: Veri Tabanının Büyüklüğü.</a:t>
            </a:r>
          </a:p>
          <a:p>
            <a:pPr>
              <a:buNone/>
            </a:pPr>
            <a:r>
              <a:rPr lang="tr-TR" altLang="tr-TR" dirty="0"/>
              <a:t>	Burada program büyüklüğüne oranı dikkate alınır. </a:t>
            </a:r>
          </a:p>
          <a:p>
            <a:pPr>
              <a:buNone/>
            </a:pPr>
            <a:endParaRPr lang="tr-TR" altLang="tr-TR" dirty="0"/>
          </a:p>
          <a:p>
            <a:r>
              <a:rPr lang="tr-TR" altLang="tr-TR" dirty="0" err="1"/>
              <a:t>Cplx</a:t>
            </a:r>
            <a:r>
              <a:rPr lang="tr-TR" altLang="tr-TR" dirty="0"/>
              <a:t>: Karmaşıklığı. 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Bilgisayar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rgbClr val="373187"/>
                </a:solidFill>
              </a:rPr>
              <a:t>Time:</a:t>
            </a:r>
            <a:r>
              <a:rPr lang="tr-TR" altLang="tr-TR" dirty="0"/>
              <a:t> İşletim zamanı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Stor:</a:t>
            </a:r>
            <a:r>
              <a:rPr lang="tr-TR" altLang="tr-TR" dirty="0"/>
              <a:t> Ana Bellek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Virt:</a:t>
            </a:r>
            <a:r>
              <a:rPr lang="tr-TR" altLang="tr-TR" dirty="0"/>
              <a:t> Bilgisayar Platform Değişim Olasılığı.</a:t>
            </a:r>
          </a:p>
          <a:p>
            <a:pPr>
              <a:buNone/>
            </a:pPr>
            <a:r>
              <a:rPr lang="tr-TR" altLang="tr-TR" dirty="0"/>
              <a:t>	Bellek ve Disk kapasitesi artırımı,</a:t>
            </a:r>
          </a:p>
          <a:p>
            <a:pPr>
              <a:buNone/>
            </a:pPr>
            <a:r>
              <a:rPr lang="tr-TR" altLang="tr-TR" dirty="0"/>
              <a:t>	CPU Upgrade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Turn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İş Geri Dönüş Zamanı. </a:t>
            </a:r>
          </a:p>
          <a:p>
            <a:pPr>
              <a:buNone/>
            </a:pPr>
            <a:r>
              <a:rPr lang="tr-TR" altLang="tr-TR" dirty="0"/>
              <a:t>	Hata düzeltme süresi.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Personel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Acap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Analist Yeteneği: </a:t>
            </a:r>
          </a:p>
          <a:p>
            <a:pPr>
              <a:buNone/>
            </a:pPr>
            <a:r>
              <a:rPr lang="tr-TR" altLang="tr-TR" dirty="0"/>
              <a:t>	Deneyim, Birlikte çalışabilirlik.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Aexp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Uygulama Deneyimi. </a:t>
            </a:r>
          </a:p>
          <a:p>
            <a:pPr>
              <a:buNone/>
            </a:pPr>
            <a:r>
              <a:rPr lang="tr-TR" altLang="tr-TR" dirty="0"/>
              <a:t>	Proje ekibinin ortalama tecrübesi.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Pcap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Programcı Yeteneği. 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Vexp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Platformu Deneyimi. </a:t>
            </a:r>
          </a:p>
          <a:p>
            <a:pPr>
              <a:buNone/>
            </a:pPr>
            <a:r>
              <a:rPr lang="tr-TR" altLang="tr-TR" dirty="0"/>
              <a:t>	Proje ekibinin geliştirilecek platformu tanıma oranı.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Lexp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Programlama dili deneyimi.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Modp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Modern Programlama Teknikleri. </a:t>
            </a:r>
          </a:p>
          <a:p>
            <a:pPr lvl="1"/>
            <a:r>
              <a:rPr lang="tr-TR" altLang="tr-TR" dirty="0"/>
              <a:t>	Yapısal programlama, </a:t>
            </a:r>
          </a:p>
          <a:p>
            <a:pPr lvl="1"/>
            <a:r>
              <a:rPr lang="tr-TR" altLang="tr-TR" dirty="0"/>
              <a:t>	Görsel programlama, </a:t>
            </a:r>
          </a:p>
          <a:p>
            <a:pPr lvl="1"/>
            <a:r>
              <a:rPr lang="tr-TR" altLang="tr-TR" dirty="0"/>
              <a:t>	Yeniden kullanılabilirlik.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Tool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Yazılım Geliştirme araçları kullanımı.</a:t>
            </a:r>
          </a:p>
          <a:p>
            <a:pPr lvl="1"/>
            <a:r>
              <a:rPr lang="tr-TR" altLang="tr-TR" dirty="0"/>
              <a:t>CASE araçları</a:t>
            </a:r>
          </a:p>
          <a:p>
            <a:pPr lvl="1"/>
            <a:r>
              <a:rPr lang="tr-TR" altLang="tr-TR" dirty="0"/>
              <a:t>Metin düzenleyiciler</a:t>
            </a:r>
          </a:p>
          <a:p>
            <a:pPr lvl="1"/>
            <a:r>
              <a:rPr lang="tr-TR" altLang="tr-TR" dirty="0"/>
              <a:t>Ortam yönetim araçları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Sced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Zaman </a:t>
            </a:r>
            <a:r>
              <a:rPr lang="tr-TR" altLang="tr-TR" dirty="0" err="1"/>
              <a:t>Kısıtı</a:t>
            </a:r>
            <a:r>
              <a:rPr lang="tr-TR" altLang="tr-TR" dirty="0"/>
              <a:t>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İlk İşgücü değerini Düzeltme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Kd</a:t>
            </a:r>
            <a:r>
              <a:rPr lang="tr-TR" altLang="tr-TR" dirty="0"/>
              <a:t>= K * C		</a:t>
            </a:r>
            <a:r>
              <a:rPr lang="tr-TR" altLang="tr-TR" dirty="0" err="1"/>
              <a:t>Kd</a:t>
            </a:r>
            <a:r>
              <a:rPr lang="tr-TR" altLang="tr-TR" dirty="0"/>
              <a:t>=	Düzeltilmiş</a:t>
            </a:r>
          </a:p>
          <a:p>
            <a:pPr>
              <a:buNone/>
            </a:pPr>
            <a:r>
              <a:rPr lang="tr-TR" altLang="tr-TR" dirty="0"/>
              <a:t>						İşgücü</a:t>
            </a:r>
          </a:p>
          <a:p>
            <a:pPr>
              <a:buNone/>
            </a:pPr>
            <a:r>
              <a:rPr lang="tr-TR" altLang="tr-TR" dirty="0"/>
              <a:t>* Temel Formüldeki Zamanla formülü kullanılarak zaman maliyeti hesaplanır.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Ayrıntı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altLang="tr-TR" dirty="0"/>
              <a:t>Temel ve ara modele ek olarak iki özellik taşır.</a:t>
            </a:r>
          </a:p>
          <a:p>
            <a:r>
              <a:rPr lang="tr-TR" altLang="tr-TR" dirty="0"/>
              <a:t>Aşama ile ilgili işgücü katsayıları: her aşama için (planlama, analiz, tasarım, geliştirme, test etme) farklı katsayılar, karmaşıklık belirler</a:t>
            </a:r>
          </a:p>
          <a:p>
            <a:r>
              <a:rPr lang="tr-TR" altLang="tr-TR" dirty="0"/>
              <a:t>Üç düzey ürün sıra düzeni: yazılım maliyet kestiriminde</a:t>
            </a:r>
          </a:p>
          <a:p>
            <a:pPr lvl="1"/>
            <a:r>
              <a:rPr lang="tr-TR" altLang="tr-TR" dirty="0"/>
              <a:t>Modül</a:t>
            </a:r>
          </a:p>
          <a:p>
            <a:pPr lvl="1"/>
            <a:r>
              <a:rPr lang="tr-TR" altLang="tr-TR" dirty="0" err="1"/>
              <a:t>Altsistem</a:t>
            </a:r>
            <a:endParaRPr lang="tr-TR" altLang="tr-TR" dirty="0"/>
          </a:p>
          <a:p>
            <a:pPr lvl="1"/>
            <a:r>
              <a:rPr lang="tr-TR" altLang="tr-TR" dirty="0"/>
              <a:t>Sistem</a:t>
            </a:r>
          </a:p>
          <a:p>
            <a:pPr>
              <a:buNone/>
            </a:pPr>
            <a:r>
              <a:rPr lang="tr-TR" altLang="tr-TR" dirty="0"/>
              <a:t>	Sıra düzenini dikkate alır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Ekip Yapısı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tr-TR" dirty="0"/>
              <a:t>PANDA proje Ekip yapısı temel olarak her proje biriminin doğrudan proje yönetimine bağlı olarak çalışması ve işlevsel bölümlenme esasına göre oluşturulur. Temel bileşenler</a:t>
            </a:r>
          </a:p>
          <a:p>
            <a:pPr lvl="1"/>
            <a:r>
              <a:rPr lang="tr-TR" altLang="tr-TR" dirty="0"/>
              <a:t>Proje Denetim Birimi</a:t>
            </a:r>
          </a:p>
          <a:p>
            <a:pPr lvl="1"/>
            <a:r>
              <a:rPr lang="tr-TR" altLang="tr-TR" dirty="0"/>
              <a:t>Proje Yönetim Birimi</a:t>
            </a:r>
          </a:p>
          <a:p>
            <a:pPr lvl="1"/>
            <a:r>
              <a:rPr lang="tr-TR" altLang="tr-TR" dirty="0"/>
              <a:t>Kalite Yönetim Birimi</a:t>
            </a:r>
          </a:p>
          <a:p>
            <a:pPr lvl="1"/>
            <a:r>
              <a:rPr lang="tr-TR" altLang="tr-TR" dirty="0"/>
              <a:t>Proje Ofisi</a:t>
            </a:r>
          </a:p>
          <a:p>
            <a:pPr lvl="1"/>
            <a:r>
              <a:rPr lang="tr-TR" altLang="tr-TR" dirty="0"/>
              <a:t>Teknik Destek Birimi</a:t>
            </a:r>
          </a:p>
          <a:p>
            <a:pPr lvl="1"/>
            <a:r>
              <a:rPr lang="tr-TR" altLang="tr-TR" dirty="0"/>
              <a:t>Yazılım Üretim Eşgüdüm Birimi</a:t>
            </a:r>
          </a:p>
          <a:p>
            <a:pPr lvl="1"/>
            <a:r>
              <a:rPr lang="tr-TR" altLang="tr-TR" dirty="0"/>
              <a:t>Eğitim Birimi</a:t>
            </a:r>
          </a:p>
          <a:p>
            <a:pPr lvl="1"/>
            <a:r>
              <a:rPr lang="tr-TR" altLang="tr-TR" dirty="0"/>
              <a:t>Uygulama Destek Birimi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2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Denetim Birimi: En üst düzey yönetimlerin proje ile ilgisinin sürekli sıcak tutulması ve onların projeye dahil edilmesi</a:t>
            </a:r>
          </a:p>
          <a:p>
            <a:r>
              <a:rPr lang="tr-TR" altLang="tr-TR" dirty="0"/>
              <a:t>Proje Yönetim Birimi: Proje yönetiminden en üst düzeyde sorumlu </a:t>
            </a:r>
            <a:r>
              <a:rPr lang="tr-TR" altLang="tr-TR" dirty="0" err="1"/>
              <a:t>birim.proje</a:t>
            </a:r>
            <a:r>
              <a:rPr lang="tr-TR" altLang="tr-TR" dirty="0"/>
              <a:t> boyutuna göre bir yada daha çok yöneticiden oluşur.</a:t>
            </a:r>
          </a:p>
          <a:p>
            <a:r>
              <a:rPr lang="tr-TR" altLang="tr-TR" dirty="0"/>
              <a:t>Kalite Yönetim Birimi: Projenin amacına uygunluğunu üretim süreci boyunca denetler ve onaylar</a:t>
            </a:r>
          </a:p>
          <a:p>
            <a:r>
              <a:rPr lang="tr-TR" altLang="tr-TR" dirty="0"/>
              <a:t>Proje Ofisi: Her türlü yönetimsel işlerden(yazışma, personel izleme) sorumlu birimdir.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Teknik Destek Birimi: Donanım, İşletim sistemi, Veri tabanı gibi teknik destek</a:t>
            </a:r>
          </a:p>
          <a:p>
            <a:r>
              <a:rPr lang="tr-TR" altLang="tr-TR" dirty="0"/>
              <a:t>Yazılım Üretim Eşgüdüm Birimi: Yazılım Üretim Ekiplerinden oluşur(4-7 kişilik sayı fazla artmaz). Eğer birden fazla yazılım Üretim Ekibi varsa Ortak uygulama yazılım parçalarının geliştirilmesinden sorumlu Yazılım Destek Ekibi de olur.</a:t>
            </a:r>
          </a:p>
          <a:p>
            <a:r>
              <a:rPr lang="tr-TR" altLang="tr-TR" dirty="0"/>
              <a:t>Eğitim Birimi: Proje ile ilgili her türlü eğitimden sorumludur.</a:t>
            </a:r>
          </a:p>
          <a:p>
            <a:r>
              <a:rPr lang="tr-TR" altLang="tr-TR" dirty="0"/>
              <a:t>Uygulama Destek Birimi: Uygulama anında destek. (mesela telefonla)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Etkin Maliyet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COCOMO 1981 </a:t>
            </a:r>
            <a:r>
              <a:rPr lang="tr-TR" altLang="tr-TR" dirty="0" err="1"/>
              <a:t>Boehm</a:t>
            </a:r>
            <a:endParaRPr lang="tr-TR" altLang="tr-TR" dirty="0"/>
          </a:p>
          <a:p>
            <a:r>
              <a:rPr lang="tr-TR" altLang="tr-TR" dirty="0"/>
              <a:t>Mikro maliyet kestirim modeline örnektir</a:t>
            </a:r>
            <a:r>
              <a:rPr lang="tr-TR" altLang="tr-TR" dirty="0" smtClean="0"/>
              <a:t>.</a:t>
            </a:r>
            <a:endParaRPr lang="tr-TR" altLang="tr-TR" dirty="0"/>
          </a:p>
          <a:p>
            <a:r>
              <a:rPr lang="tr-TR" altLang="tr-TR" dirty="0"/>
              <a:t>Kullanılacak ayrıntı düzeyine göre üç ayrı model biçiminde yapılabilir: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Temel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Ara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Ayrıntı Model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 5"/>
          <p:cNvGrpSpPr/>
          <p:nvPr/>
        </p:nvGrpSpPr>
        <p:grpSpPr>
          <a:xfrm>
            <a:off x="3509806" y="4030717"/>
            <a:ext cx="7077075" cy="2382837"/>
            <a:chOff x="663575" y="2420938"/>
            <a:chExt cx="7077075" cy="2382837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55875" y="2565400"/>
              <a:ext cx="3313113" cy="2089150"/>
            </a:xfrm>
            <a:prstGeom prst="cube">
              <a:avLst>
                <a:gd name="adj" fmla="val 11852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COCOMO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Modeli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213" y="3716338"/>
              <a:ext cx="18716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0425" y="3789363"/>
              <a:ext cx="1727200" cy="863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1800225" cy="936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3575" y="3305175"/>
              <a:ext cx="1365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Satır Sayısı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11863" y="2420938"/>
              <a:ext cx="97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İş Gücü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40425" y="4437063"/>
              <a:ext cx="895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Sahibi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Eşgüdüm Birimi</a:t>
            </a:r>
          </a:p>
          <a:p>
            <a:r>
              <a:rPr lang="tr-TR" altLang="tr-TR" dirty="0"/>
              <a:t>Kalite Yönetim Birimi</a:t>
            </a:r>
          </a:p>
          <a:p>
            <a:r>
              <a:rPr lang="tr-TR" altLang="tr-TR" dirty="0"/>
              <a:t>Proje Ofisi</a:t>
            </a:r>
          </a:p>
          <a:p>
            <a:r>
              <a:rPr lang="tr-TR" altLang="tr-TR" dirty="0"/>
              <a:t>Teknik Altyapı izleme birimi</a:t>
            </a:r>
          </a:p>
          <a:p>
            <a:r>
              <a:rPr lang="tr-TR" altLang="tr-TR" dirty="0"/>
              <a:t>Yazılım Üretim İzleme Birimi</a:t>
            </a:r>
          </a:p>
          <a:p>
            <a:r>
              <a:rPr lang="tr-TR" altLang="tr-TR" dirty="0"/>
              <a:t>Eğitim İzleme Birimi</a:t>
            </a:r>
          </a:p>
          <a:p>
            <a:r>
              <a:rPr lang="tr-TR" altLang="tr-TR" dirty="0"/>
              <a:t>Kullanıcı Eşgüdüm Birimi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COCOMO formülleri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 Gücü (K)   K=a*S</a:t>
            </a:r>
            <a:r>
              <a:rPr lang="tr-TR" altLang="tr-TR" baseline="30000" dirty="0"/>
              <a:t>b</a:t>
            </a:r>
            <a:r>
              <a:rPr lang="tr-TR" altLang="tr-TR" dirty="0"/>
              <a:t> </a:t>
            </a:r>
          </a:p>
          <a:p>
            <a:r>
              <a:rPr lang="tr-TR" altLang="tr-TR" dirty="0"/>
              <a:t>Zaman (T)    T=c*</a:t>
            </a:r>
            <a:r>
              <a:rPr lang="tr-TR" altLang="tr-TR" dirty="0" err="1"/>
              <a:t>K</a:t>
            </a:r>
            <a:r>
              <a:rPr lang="tr-TR" altLang="tr-TR" baseline="30000" dirty="0" err="1"/>
              <a:t>d</a:t>
            </a:r>
            <a:endParaRPr lang="tr-TR" altLang="tr-TR" baseline="30000" dirty="0"/>
          </a:p>
          <a:p>
            <a:pPr>
              <a:buNone/>
            </a:pPr>
            <a:endParaRPr lang="tr-TR" altLang="tr-TR" dirty="0"/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 err="1">
                <a:solidFill>
                  <a:srgbClr val="373187"/>
                </a:solidFill>
              </a:rPr>
              <a:t>a,b,c,d</a:t>
            </a:r>
            <a:r>
              <a:rPr lang="tr-TR" altLang="tr-TR" dirty="0">
                <a:solidFill>
                  <a:srgbClr val="373187"/>
                </a:solidFill>
              </a:rPr>
              <a:t> :</a:t>
            </a:r>
            <a:r>
              <a:rPr lang="tr-TR" altLang="tr-TR" dirty="0"/>
              <a:t> her bir model için farklı katsayılar</a:t>
            </a:r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>
                <a:solidFill>
                  <a:srgbClr val="373187"/>
                </a:solidFill>
              </a:rPr>
              <a:t>S :</a:t>
            </a:r>
            <a:r>
              <a:rPr lang="tr-TR" altLang="tr-TR" dirty="0"/>
              <a:t> bin türünden satır sayısı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Projeler:</a:t>
            </a:r>
            <a:r>
              <a:rPr lang="tr-TR" altLang="tr-TR" dirty="0"/>
              <a:t> </a:t>
            </a:r>
          </a:p>
          <a:p>
            <a:pPr lvl="1"/>
            <a:r>
              <a:rPr lang="tr-TR" altLang="tr-TR" dirty="0"/>
              <a:t>Boyutları küçük, </a:t>
            </a:r>
          </a:p>
          <a:p>
            <a:pPr lvl="1"/>
            <a:r>
              <a:rPr lang="tr-TR" altLang="tr-TR" dirty="0"/>
              <a:t>Deneyimli personel tarafından gerçekleştirilmiş</a:t>
            </a:r>
          </a:p>
          <a:p>
            <a:pPr lvl="1"/>
            <a:r>
              <a:rPr lang="tr-TR" altLang="tr-TR" dirty="0"/>
              <a:t>LAN üzerinde çalışan insan kaynakları yönetim sistemi gibi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Yarı Gömülü:</a:t>
            </a:r>
          </a:p>
          <a:p>
            <a:pPr>
              <a:buNone/>
            </a:pPr>
            <a:r>
              <a:rPr lang="tr-TR" altLang="tr-TR" dirty="0"/>
              <a:t>	Hem bilgi boyutu hem donanım sürme boyutu olan projeler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Projeler:</a:t>
            </a:r>
            <a:r>
              <a:rPr lang="tr-TR" altLang="tr-TR" dirty="0"/>
              <a:t> </a:t>
            </a:r>
          </a:p>
          <a:p>
            <a:pPr>
              <a:buNone/>
            </a:pPr>
            <a:r>
              <a:rPr lang="tr-TR" altLang="tr-TR" dirty="0"/>
              <a:t>	Donanım sürmeyi hedefleyen projeler (pilotsuz uçağı süren yazılım - donanım kısıtları yüksek)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Temel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Küçük-orta boy projeler için hızlı kestirim yapmak amacıyla kullanılır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Dezavantajı:</a:t>
            </a:r>
            <a:r>
              <a:rPr lang="tr-TR" altLang="tr-TR" dirty="0"/>
              <a:t> Yazılım projesinin geliştirileceği ortam ve yazılımı geliştirecek ekibin özelliklerini dikkate almaz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Avantajı:</a:t>
            </a:r>
            <a:r>
              <a:rPr lang="tr-TR" altLang="tr-TR" dirty="0"/>
              <a:t> Hesap makinesi ile kolaylıkla uygulanabilir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Ayrık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K=2.4*S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1,05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0,38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Yarı 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K=3,0*S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1,12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0,35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K=3,6*S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1,20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0,32</a:t>
            </a:r>
            <a:endParaRPr lang="tr-TR" altLang="tr-TR" sz="2000" dirty="0">
              <a:solidFill>
                <a:srgbClr val="000000"/>
              </a:solidFill>
              <a:latin typeface="Arial"/>
            </a:endParaRP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Temel modelin eksikliğini gidermek amacıyla oluşturulmuştur.</a:t>
            </a:r>
          </a:p>
          <a:p>
            <a:r>
              <a:rPr lang="tr-TR" altLang="tr-TR" dirty="0"/>
              <a:t>Bir yazılım projesinin zaman ve iş gücü maliyetlerinin kestiriminde;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ekibinin özelliklerini,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geliştirmede kullanılacak araçları, yöntem ve ortamı dikkate alır.</a:t>
            </a:r>
          </a:p>
          <a:p>
            <a:r>
              <a:rPr lang="tr-TR" altLang="tr-TR" dirty="0"/>
              <a:t>Üç Aşamadan oluşur: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İş gücü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Maliyet çarpanı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İlk iş gücü değerini düzeltme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Gücü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</a:t>
            </a:r>
            <a:r>
              <a:rPr lang="tr-TR" altLang="tr-TR" dirty="0"/>
              <a:t>   		K=3.2*S</a:t>
            </a:r>
            <a:r>
              <a:rPr lang="tr-TR" altLang="tr-TR" baseline="30000" dirty="0"/>
              <a:t>1,05 </a:t>
            </a:r>
          </a:p>
          <a:p>
            <a:endParaRPr lang="tr-TR" altLang="tr-TR" baseline="30000" dirty="0"/>
          </a:p>
          <a:p>
            <a:r>
              <a:rPr lang="tr-TR" altLang="tr-TR" dirty="0">
                <a:solidFill>
                  <a:schemeClr val="accent2"/>
                </a:solidFill>
              </a:rPr>
              <a:t>Yarı Gömülü Projeler</a:t>
            </a:r>
            <a:r>
              <a:rPr lang="tr-TR" altLang="tr-TR" dirty="0"/>
              <a:t>	K=3,0*S</a:t>
            </a:r>
            <a:r>
              <a:rPr lang="tr-TR" altLang="tr-TR" baseline="30000" dirty="0"/>
              <a:t>1,12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</a:t>
            </a:r>
            <a:r>
              <a:rPr lang="tr-TR" altLang="tr-TR" dirty="0"/>
              <a:t>		K=2.8*S</a:t>
            </a:r>
            <a:r>
              <a:rPr lang="tr-TR" altLang="tr-TR" baseline="30000" dirty="0"/>
              <a:t>1,20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800" baseline="300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Çarpanı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4000" dirty="0"/>
              <a:t>Maliyet Çarpanı 15 maliyet etmeninin çarpımı sonucudur. </a:t>
            </a:r>
          </a:p>
          <a:p>
            <a:endParaRPr lang="tr-TR" altLang="tr-TR" sz="4000" dirty="0"/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4400" dirty="0"/>
              <a:t>C= C1*C2*C3*...*C15</a:t>
            </a:r>
            <a:endParaRPr lang="el-GR" altLang="tr-TR" sz="4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674</Words>
  <Application>Microsoft Office PowerPoint</Application>
  <PresentationFormat>Geniş ekran</PresentationFormat>
  <Paragraphs>278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Etkin Maliyet Modeli</vt:lpstr>
      <vt:lpstr>COCOMO formülleri</vt:lpstr>
      <vt:lpstr>Proje Sınıfları</vt:lpstr>
      <vt:lpstr>Temel Model</vt:lpstr>
      <vt:lpstr>PowerPoint Sunusu</vt:lpstr>
      <vt:lpstr>Ara Model</vt:lpstr>
      <vt:lpstr>İş Gücü Hesaplama</vt:lpstr>
      <vt:lpstr>Maliyet Çarpanı Hesaplama</vt:lpstr>
      <vt:lpstr>Maliyet Etmenleri </vt:lpstr>
      <vt:lpstr>Ürün Özellikleri</vt:lpstr>
      <vt:lpstr>Bilgisayar Özellikleri</vt:lpstr>
      <vt:lpstr>Personel Özellikleri</vt:lpstr>
      <vt:lpstr>Proje Özellikleri</vt:lpstr>
      <vt:lpstr>İlk İşgücü değerini Düzeltme</vt:lpstr>
      <vt:lpstr>Ayrıntı modeli</vt:lpstr>
      <vt:lpstr>Proje Ekip Yapısı Oluşturma</vt:lpstr>
      <vt:lpstr>Yüklenici Proje Ekip Yapısı</vt:lpstr>
      <vt:lpstr>Yüklenici Proje Ekip Yapısı</vt:lpstr>
      <vt:lpstr>İş Sahibi Proje Ekip Yapısı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AnkaraUni</cp:lastModifiedBy>
  <cp:revision>1</cp:revision>
  <dcterms:created xsi:type="dcterms:W3CDTF">2018-06-13T10:48:32Z</dcterms:created>
  <dcterms:modified xsi:type="dcterms:W3CDTF">2018-06-13T10:49:34Z</dcterms:modified>
</cp:coreProperties>
</file>