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10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6C11C-9F66-421C-854C-9AF1201E1546}" type="datetimeFigureOut">
              <a:rPr lang="tr-TR" smtClean="0"/>
              <a:t>12.02.2020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61B0E-5D9F-4CBF-A0AD-291DF0A70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540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61B0E-5D9F-4CBF-A0AD-291DF0A7041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396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1C17-A1E5-492D-B054-5C475FA2BC7B}" type="datetime1">
              <a:rPr lang="tr-TR" smtClean="0"/>
              <a:t>12.02.2020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514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C4FA-CFDD-462F-8840-9D14288F78C1}" type="datetime1">
              <a:rPr lang="tr-TR" smtClean="0"/>
              <a:t>12.02.2020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570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0F3E-9C73-4000-8B10-DBB78526998E}" type="datetime1">
              <a:rPr lang="tr-TR" smtClean="0"/>
              <a:t>12.02.2020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449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42A1-B153-426E-8007-D9B49B019420}" type="datetime1">
              <a:rPr lang="tr-TR" smtClean="0"/>
              <a:t>12.02.2020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446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ABF5-A60D-46EB-938F-7F98B20C97D6}" type="datetime1">
              <a:rPr lang="tr-TR" smtClean="0"/>
              <a:t>12.02.2020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401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0B43-A753-4F35-8B8B-FFA18D1D46CD}" type="datetime1">
              <a:rPr lang="tr-TR" smtClean="0"/>
              <a:t>12.02.2020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760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1600-852D-47D7-AF24-AC34D35FCC96}" type="datetime1">
              <a:rPr lang="tr-TR" smtClean="0"/>
              <a:t>12.02.2020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16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CD51-0050-4204-BED0-959787081F80}" type="datetime1">
              <a:rPr lang="tr-TR" smtClean="0"/>
              <a:t>12.02.2020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266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52F-2BC7-4242-A295-8BC8EA6DEB14}" type="datetime1">
              <a:rPr lang="tr-TR" smtClean="0"/>
              <a:t>12.02.2020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36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B238-698E-4DB8-968E-D9F6A868134D}" type="datetime1">
              <a:rPr lang="tr-TR" smtClean="0"/>
              <a:t>12.02.2020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684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3C87-1BDD-4E53-BD64-76E7D5DEA85C}" type="datetime1">
              <a:rPr lang="tr-TR" smtClean="0"/>
              <a:t>12.02.2020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284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A9147-BA1D-4389-9131-16A24BFF9769}" type="datetime1">
              <a:rPr lang="tr-TR" smtClean="0"/>
              <a:t>12.02.2020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030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5168"/>
            <a:ext cx="9144000" cy="3702469"/>
          </a:xfrm>
        </p:spPr>
        <p:txBody>
          <a:bodyPr>
            <a:noAutofit/>
          </a:bodyPr>
          <a:lstStyle/>
          <a:p>
            <a:r>
              <a:rPr lang="tr-TR" b="1" dirty="0"/>
              <a:t>COM/BLM 376 </a:t>
            </a:r>
            <a:br>
              <a:rPr lang="tr-TR" b="1" dirty="0"/>
            </a:br>
            <a:r>
              <a:rPr lang="tr-TR" b="1" dirty="0"/>
              <a:t>Computer Architecture</a:t>
            </a:r>
            <a:br>
              <a:rPr lang="tr-TR" dirty="0"/>
            </a:br>
            <a:br>
              <a:rPr lang="tr-TR" dirty="0"/>
            </a:br>
            <a:r>
              <a:rPr lang="tr-TR" sz="4000" dirty="0"/>
              <a:t>Chapter 2 Computer Evolution and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Autofit/>
          </a:bodyPr>
          <a:lstStyle/>
          <a:p>
            <a:endParaRPr lang="tr-TR" dirty="0"/>
          </a:p>
          <a:p>
            <a:endParaRPr lang="tr-TR" sz="3400" dirty="0"/>
          </a:p>
          <a:p>
            <a:r>
              <a:rPr lang="tr-TR" sz="2000" dirty="0" err="1"/>
              <a:t>Asst</a:t>
            </a:r>
            <a:r>
              <a:rPr lang="tr-TR" sz="2000" dirty="0"/>
              <a:t>. Prof. Dr. Gazi Erkan BOSTANCI</a:t>
            </a:r>
          </a:p>
          <a:p>
            <a:r>
              <a:rPr lang="tr-TR" sz="2000" dirty="0"/>
              <a:t>ebostanci@ankara.edu.tr</a:t>
            </a:r>
          </a:p>
          <a:p>
            <a:endParaRPr lang="tr-TR" sz="2000" dirty="0"/>
          </a:p>
          <a:p>
            <a:r>
              <a:rPr lang="tr-TR" sz="2000" dirty="0" err="1"/>
              <a:t>Slides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</a:t>
            </a:r>
            <a:r>
              <a:rPr lang="tr-TR" sz="2000" dirty="0" err="1"/>
              <a:t>mainly</a:t>
            </a:r>
            <a:r>
              <a:rPr lang="tr-TR" sz="2000" dirty="0"/>
              <a:t> </a:t>
            </a:r>
            <a:r>
              <a:rPr lang="tr-TR" sz="2000" dirty="0" err="1"/>
              <a:t>based</a:t>
            </a:r>
            <a:r>
              <a:rPr lang="tr-TR" sz="2000" dirty="0"/>
              <a:t> on </a:t>
            </a:r>
          </a:p>
          <a:p>
            <a:r>
              <a:rPr lang="tr-TR" sz="2000" dirty="0" err="1"/>
              <a:t>Computer</a:t>
            </a:r>
            <a:r>
              <a:rPr lang="tr-TR" sz="2000" dirty="0"/>
              <a:t> </a:t>
            </a:r>
            <a:r>
              <a:rPr lang="tr-TR" sz="2000" dirty="0" err="1"/>
              <a:t>Organization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Architecture: </a:t>
            </a:r>
            <a:r>
              <a:rPr lang="tr-TR" sz="2000" dirty="0" err="1"/>
              <a:t>Designing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Performance</a:t>
            </a:r>
            <a:r>
              <a:rPr lang="tr-TR" sz="2000" dirty="0"/>
              <a:t> </a:t>
            </a:r>
            <a:r>
              <a:rPr lang="tr-TR" sz="2000" dirty="0" err="1"/>
              <a:t>by</a:t>
            </a:r>
            <a:r>
              <a:rPr lang="tr-TR" sz="2000" dirty="0"/>
              <a:t> William </a:t>
            </a:r>
            <a:r>
              <a:rPr lang="tr-TR" sz="2000" dirty="0" err="1"/>
              <a:t>Stallings</a:t>
            </a:r>
            <a:r>
              <a:rPr lang="tr-TR" sz="2000" dirty="0"/>
              <a:t>, 9th Edition, </a:t>
            </a:r>
            <a:r>
              <a:rPr lang="tr-TR" sz="2000" dirty="0" err="1"/>
              <a:t>Prentice</a:t>
            </a:r>
            <a:r>
              <a:rPr lang="tr-TR" sz="2000" dirty="0"/>
              <a:t> </a:t>
            </a:r>
            <a:r>
              <a:rPr lang="tr-TR" sz="2000" dirty="0" err="1"/>
              <a:t>Hall</a:t>
            </a:r>
            <a:endParaRPr lang="tr-T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5295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10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1"/>
            <a:ext cx="88058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78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The IAS operates by repetitively performing an </a:t>
            </a:r>
            <a:r>
              <a:rPr lang="en-US" b="1" dirty="0"/>
              <a:t>instruction cycle</a:t>
            </a:r>
            <a:r>
              <a:rPr lang="tr-TR" dirty="0"/>
              <a:t>.</a:t>
            </a:r>
            <a:endParaRPr lang="en-US" dirty="0"/>
          </a:p>
          <a:p>
            <a:r>
              <a:rPr lang="en-US" dirty="0"/>
              <a:t>Each instruction cycle consists of two </a:t>
            </a:r>
            <a:r>
              <a:rPr lang="en-US" dirty="0" err="1"/>
              <a:t>subcycles</a:t>
            </a:r>
            <a:r>
              <a:rPr lang="en-US" dirty="0"/>
              <a:t>. During the </a:t>
            </a:r>
            <a:r>
              <a:rPr lang="en-US" b="1" dirty="0"/>
              <a:t>fetch cycle</a:t>
            </a:r>
            <a:r>
              <a:rPr lang="en-US" dirty="0"/>
              <a:t>,</a:t>
            </a:r>
            <a:r>
              <a:rPr lang="tr-TR" dirty="0"/>
              <a:t> </a:t>
            </a:r>
            <a:r>
              <a:rPr lang="en-US" dirty="0"/>
              <a:t>the opcode of the next instruction is loaded into the IR and the address portion is</a:t>
            </a:r>
            <a:r>
              <a:rPr lang="tr-TR" dirty="0"/>
              <a:t> </a:t>
            </a:r>
            <a:r>
              <a:rPr lang="en-US" dirty="0"/>
              <a:t>loaded into the MAR. This instruction may be taken from the IBR, or it can be</a:t>
            </a:r>
            <a:r>
              <a:rPr lang="tr-TR" dirty="0"/>
              <a:t> </a:t>
            </a:r>
            <a:r>
              <a:rPr lang="en-US" dirty="0"/>
              <a:t>obtained from memory by loading a word into the MBR, and then down to the IBR,IR, and</a:t>
            </a:r>
            <a:r>
              <a:rPr lang="tr-TR" dirty="0"/>
              <a:t> </a:t>
            </a:r>
            <a:r>
              <a:rPr lang="en-US" dirty="0"/>
              <a:t>MAR.</a:t>
            </a:r>
          </a:p>
          <a:p>
            <a:r>
              <a:rPr lang="en-US" dirty="0"/>
              <a:t>Once the opcode is in the IR, the </a:t>
            </a:r>
            <a:r>
              <a:rPr lang="en-US" b="1" dirty="0"/>
              <a:t>execute cycle </a:t>
            </a:r>
            <a:r>
              <a:rPr lang="en-US" dirty="0"/>
              <a:t>is performed. </a:t>
            </a:r>
          </a:p>
          <a:p>
            <a:r>
              <a:rPr lang="en-US" dirty="0"/>
              <a:t>Control circuitry</a:t>
            </a:r>
            <a:r>
              <a:rPr lang="tr-TR" dirty="0"/>
              <a:t> </a:t>
            </a:r>
            <a:r>
              <a:rPr lang="en-US" dirty="0"/>
              <a:t>interprets the opcode and executes the instruction by sending out the appropriate</a:t>
            </a:r>
            <a:r>
              <a:rPr lang="tr-TR" dirty="0"/>
              <a:t> </a:t>
            </a:r>
            <a:r>
              <a:rPr lang="en-US" dirty="0"/>
              <a:t>control signals to cause data to be moved or an operation to be performed by the</a:t>
            </a:r>
            <a:r>
              <a:rPr lang="tr-TR" dirty="0"/>
              <a:t> </a:t>
            </a:r>
            <a:r>
              <a:rPr lang="en-US" dirty="0"/>
              <a:t>ALU.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8947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042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The IAS computer had a total of 21 instructions</a:t>
            </a:r>
            <a:r>
              <a:rPr lang="tr-TR" dirty="0"/>
              <a:t> </a:t>
            </a:r>
            <a:r>
              <a:rPr lang="en-US" dirty="0"/>
              <a:t>which</a:t>
            </a:r>
            <a:r>
              <a:rPr lang="tr-TR" dirty="0"/>
              <a:t> </a:t>
            </a:r>
            <a:r>
              <a:rPr lang="en-US" dirty="0"/>
              <a:t>can be grouped as follows:</a:t>
            </a:r>
          </a:p>
          <a:p>
            <a:pPr lvl="1"/>
            <a:r>
              <a:rPr lang="en-US" b="1" dirty="0"/>
              <a:t>Data transfer: </a:t>
            </a:r>
            <a:r>
              <a:rPr lang="en-US" dirty="0"/>
              <a:t>Move data between memory and ALU registers or between</a:t>
            </a:r>
            <a:r>
              <a:rPr lang="tr-TR" dirty="0"/>
              <a:t> </a:t>
            </a:r>
            <a:r>
              <a:rPr lang="en-US" dirty="0"/>
              <a:t>two</a:t>
            </a:r>
            <a:r>
              <a:rPr lang="tr-TR" dirty="0"/>
              <a:t> </a:t>
            </a:r>
            <a:r>
              <a:rPr lang="en-US" dirty="0"/>
              <a:t>ALU registers.</a:t>
            </a:r>
          </a:p>
          <a:p>
            <a:pPr lvl="1"/>
            <a:r>
              <a:rPr lang="en-US" b="1" dirty="0"/>
              <a:t>Unconditional branch: </a:t>
            </a:r>
            <a:r>
              <a:rPr lang="en-US" dirty="0"/>
              <a:t>Normally, the control unit executes instructions in</a:t>
            </a:r>
            <a:r>
              <a:rPr lang="tr-TR" dirty="0"/>
              <a:t> </a:t>
            </a:r>
            <a:r>
              <a:rPr lang="en-US" dirty="0"/>
              <a:t>sequence from memory. This sequence can be changed by a branch instruction,</a:t>
            </a:r>
            <a:r>
              <a:rPr lang="tr-TR" dirty="0"/>
              <a:t> </a:t>
            </a:r>
            <a:r>
              <a:rPr lang="en-US" dirty="0"/>
              <a:t>which</a:t>
            </a:r>
            <a:r>
              <a:rPr lang="tr-TR" dirty="0"/>
              <a:t> </a:t>
            </a:r>
            <a:r>
              <a:rPr lang="en-US" dirty="0"/>
              <a:t>facilitates</a:t>
            </a:r>
            <a:r>
              <a:rPr lang="tr-TR" dirty="0"/>
              <a:t> </a:t>
            </a:r>
            <a:r>
              <a:rPr lang="en-US" dirty="0"/>
              <a:t>repetitive</a:t>
            </a:r>
            <a:r>
              <a:rPr lang="tr-TR" dirty="0"/>
              <a:t> </a:t>
            </a:r>
            <a:r>
              <a:rPr lang="en-US" dirty="0"/>
              <a:t>operations.</a:t>
            </a:r>
          </a:p>
          <a:p>
            <a:pPr lvl="1"/>
            <a:r>
              <a:rPr lang="en-US" b="1" dirty="0"/>
              <a:t>Conditional branch: </a:t>
            </a:r>
            <a:r>
              <a:rPr lang="en-US" dirty="0"/>
              <a:t>The branch can be made dependent on a condition, thus</a:t>
            </a:r>
            <a:r>
              <a:rPr lang="tr-TR" dirty="0"/>
              <a:t> </a:t>
            </a:r>
            <a:r>
              <a:rPr lang="en-US" dirty="0"/>
              <a:t>allowing</a:t>
            </a:r>
            <a:r>
              <a:rPr lang="tr-TR" dirty="0"/>
              <a:t> </a:t>
            </a:r>
            <a:r>
              <a:rPr lang="en-US" dirty="0"/>
              <a:t>decision</a:t>
            </a:r>
            <a:r>
              <a:rPr lang="tr-TR" dirty="0"/>
              <a:t> </a:t>
            </a:r>
            <a:r>
              <a:rPr lang="en-US" dirty="0"/>
              <a:t>points.</a:t>
            </a:r>
          </a:p>
          <a:p>
            <a:pPr lvl="1"/>
            <a:r>
              <a:rPr lang="en-US" b="1" dirty="0"/>
              <a:t>Arithmetic: </a:t>
            </a:r>
            <a:r>
              <a:rPr lang="en-US" dirty="0"/>
              <a:t>Operations performed by the ALU.</a:t>
            </a:r>
          </a:p>
          <a:p>
            <a:pPr lvl="1"/>
            <a:r>
              <a:rPr lang="en-US" b="1" dirty="0"/>
              <a:t>Address modify: </a:t>
            </a:r>
            <a:r>
              <a:rPr lang="en-US" dirty="0"/>
              <a:t>Permits addresses to be computed in the ALU and then</a:t>
            </a:r>
            <a:r>
              <a:rPr lang="tr-TR" dirty="0"/>
              <a:t> </a:t>
            </a:r>
            <a:r>
              <a:rPr lang="en-US" dirty="0"/>
              <a:t>inserted into instructions stored in memory. This allows a program considerable</a:t>
            </a:r>
            <a:r>
              <a:rPr lang="tr-TR" dirty="0"/>
              <a:t> </a:t>
            </a:r>
            <a:r>
              <a:rPr lang="en-US" dirty="0"/>
              <a:t>addressing</a:t>
            </a:r>
            <a:r>
              <a:rPr lang="tr-TR" dirty="0"/>
              <a:t> </a:t>
            </a:r>
            <a:r>
              <a:rPr lang="en-US" dirty="0"/>
              <a:t>flexibility.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544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Each instruction must conform to the instruction</a:t>
            </a:r>
            <a:r>
              <a:rPr lang="tr-TR" dirty="0"/>
              <a:t> </a:t>
            </a:r>
            <a:r>
              <a:rPr lang="en-US" dirty="0"/>
              <a:t>format. The opcode portion(first 8 bits) specifies which of the 21 instructions is to be executed. </a:t>
            </a:r>
          </a:p>
          <a:p>
            <a:r>
              <a:rPr lang="en-US" dirty="0"/>
              <a:t>The address</a:t>
            </a:r>
            <a:r>
              <a:rPr lang="tr-TR" dirty="0"/>
              <a:t> </a:t>
            </a:r>
            <a:r>
              <a:rPr lang="en-US" dirty="0"/>
              <a:t>portion (remaining 12 bits) specifies which of the 1000 memory locations is to be</a:t>
            </a:r>
            <a:r>
              <a:rPr lang="tr-TR" dirty="0"/>
              <a:t> </a:t>
            </a:r>
            <a:r>
              <a:rPr lang="en-US" dirty="0"/>
              <a:t>involved in the execution of the instruction.</a:t>
            </a:r>
          </a:p>
          <a:p>
            <a:r>
              <a:rPr lang="en-US" dirty="0"/>
              <a:t>Note that each operation requires several steps. Some of these are quite elaborate.</a:t>
            </a:r>
          </a:p>
          <a:p>
            <a:r>
              <a:rPr lang="en-US" dirty="0"/>
              <a:t>The multiplication operation requires 39 </a:t>
            </a:r>
            <a:r>
              <a:rPr lang="en-US" dirty="0" err="1"/>
              <a:t>suboperations</a:t>
            </a:r>
            <a:r>
              <a:rPr lang="en-US" dirty="0"/>
              <a:t>, one for each bit position</a:t>
            </a:r>
            <a:r>
              <a:rPr lang="tr-TR" dirty="0"/>
              <a:t> </a:t>
            </a:r>
            <a:r>
              <a:rPr lang="en-US" dirty="0"/>
              <a:t>except that of the sign bit.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2988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</a:t>
            </a:r>
            <a:r>
              <a:rPr lang="tr-TR" b="1" dirty="0"/>
              <a:t> </a:t>
            </a:r>
            <a:r>
              <a:rPr lang="en-US" b="1" dirty="0"/>
              <a:t>Second Generation: Transistors</a:t>
            </a:r>
            <a:endParaRPr lang="en-US" dirty="0"/>
          </a:p>
          <a:p>
            <a:r>
              <a:rPr lang="en-US" dirty="0"/>
              <a:t>The first major change in the electronic computer came with the replacement of</a:t>
            </a:r>
            <a:r>
              <a:rPr lang="tr-TR" dirty="0"/>
              <a:t> </a:t>
            </a:r>
            <a:r>
              <a:rPr lang="en-US" dirty="0"/>
              <a:t>the vacuum tube by the transistor. The transistor is </a:t>
            </a:r>
          </a:p>
          <a:p>
            <a:pPr lvl="1"/>
            <a:r>
              <a:rPr lang="en-US" dirty="0"/>
              <a:t>smaller, </a:t>
            </a:r>
          </a:p>
          <a:p>
            <a:pPr lvl="1"/>
            <a:r>
              <a:rPr lang="en-US" dirty="0"/>
              <a:t>cheaper, and </a:t>
            </a:r>
          </a:p>
          <a:p>
            <a:pPr lvl="1"/>
            <a:r>
              <a:rPr lang="en-US" dirty="0"/>
              <a:t>Dissipates</a:t>
            </a:r>
            <a:r>
              <a:rPr lang="tr-TR" dirty="0"/>
              <a:t> </a:t>
            </a:r>
            <a:r>
              <a:rPr lang="en-US" dirty="0"/>
              <a:t>less heat than a vacuum tube but can be used in the same way as a vacuum tube to</a:t>
            </a:r>
            <a:r>
              <a:rPr lang="tr-TR" dirty="0"/>
              <a:t> </a:t>
            </a:r>
            <a:r>
              <a:rPr lang="en-US" dirty="0"/>
              <a:t>construct computers.</a:t>
            </a:r>
          </a:p>
          <a:p>
            <a:r>
              <a:rPr lang="en-US" dirty="0"/>
              <a:t>Unlike the vacuum tube, which requires wires, metal plates, a</a:t>
            </a:r>
            <a:r>
              <a:rPr lang="tr-TR" dirty="0"/>
              <a:t> </a:t>
            </a:r>
            <a:r>
              <a:rPr lang="en-US" dirty="0"/>
              <a:t>glass capsule, and a vacuum, the transistor is a </a:t>
            </a:r>
            <a:r>
              <a:rPr lang="en-US" i="1" dirty="0"/>
              <a:t>solid-state device</a:t>
            </a:r>
            <a:r>
              <a:rPr lang="en-US" dirty="0"/>
              <a:t>, made from silicon.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428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 of the transistor defines the </a:t>
            </a:r>
            <a:r>
              <a:rPr lang="en-US" i="1" dirty="0"/>
              <a:t>second generation </a:t>
            </a:r>
            <a:r>
              <a:rPr lang="en-US" dirty="0"/>
              <a:t>of computers. It has</a:t>
            </a:r>
            <a:r>
              <a:rPr lang="tr-TR" dirty="0"/>
              <a:t> </a:t>
            </a:r>
            <a:r>
              <a:rPr lang="en-US" dirty="0"/>
              <a:t>become widely accepted to classify computers into generations based on the fundamental</a:t>
            </a:r>
            <a:r>
              <a:rPr lang="tr-TR" dirty="0"/>
              <a:t> </a:t>
            </a:r>
            <a:r>
              <a:rPr lang="en-US" dirty="0"/>
              <a:t>hardware technology employed. Each new generation is characterized</a:t>
            </a:r>
            <a:r>
              <a:rPr lang="tr-TR" dirty="0"/>
              <a:t> </a:t>
            </a:r>
            <a:r>
              <a:rPr lang="en-US" dirty="0"/>
              <a:t>by greater processing performance, larger memory capacity, and smaller</a:t>
            </a:r>
            <a:r>
              <a:rPr lang="tr-TR" dirty="0"/>
              <a:t> </a:t>
            </a:r>
            <a:r>
              <a:rPr lang="en-US" dirty="0"/>
              <a:t>size than the previous one.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15</a:t>
            </a:fld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7" y="3829050"/>
            <a:ext cx="968633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176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15650" cy="48228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The Third Generation: Integrated Circuits</a:t>
            </a:r>
            <a:endParaRPr lang="en-US" dirty="0"/>
          </a:p>
          <a:p>
            <a:r>
              <a:rPr lang="en-US" dirty="0"/>
              <a:t>A single, self-contained transistor is called a </a:t>
            </a:r>
            <a:r>
              <a:rPr lang="en-US" i="1" dirty="0"/>
              <a:t>discrete component</a:t>
            </a:r>
            <a:r>
              <a:rPr lang="en-US" dirty="0"/>
              <a:t>.</a:t>
            </a:r>
          </a:p>
          <a:p>
            <a:r>
              <a:rPr lang="en-US" dirty="0"/>
              <a:t>Throughout</a:t>
            </a:r>
            <a:r>
              <a:rPr lang="tr-TR" dirty="0"/>
              <a:t> </a:t>
            </a:r>
            <a:r>
              <a:rPr lang="en-US" dirty="0"/>
              <a:t>the</a:t>
            </a:r>
            <a:r>
              <a:rPr lang="tr-TR" dirty="0"/>
              <a:t> </a:t>
            </a:r>
            <a:r>
              <a:rPr lang="en-US" dirty="0"/>
              <a:t>1950s and early 1960s, electronic equipment was composed largely of discrete</a:t>
            </a:r>
            <a:r>
              <a:rPr lang="tr-TR" dirty="0"/>
              <a:t> </a:t>
            </a:r>
            <a:r>
              <a:rPr lang="en-US" dirty="0"/>
              <a:t>components—transistors, resistors, capacitors, and so on. </a:t>
            </a:r>
          </a:p>
          <a:p>
            <a:r>
              <a:rPr lang="en-US" dirty="0"/>
              <a:t>Discrete components were</a:t>
            </a:r>
            <a:r>
              <a:rPr lang="tr-TR" dirty="0"/>
              <a:t> </a:t>
            </a:r>
            <a:r>
              <a:rPr lang="en-US" dirty="0"/>
              <a:t>manufactured separately, packaged in their own containers, and soldered or wired</a:t>
            </a:r>
            <a:r>
              <a:rPr lang="tr-TR" dirty="0"/>
              <a:t> </a:t>
            </a:r>
            <a:r>
              <a:rPr lang="en-US" dirty="0"/>
              <a:t>together onto circuit boards, which were then installed in computers</a:t>
            </a:r>
            <a:r>
              <a:rPr lang="tr-TR" dirty="0"/>
              <a:t> and </a:t>
            </a:r>
            <a:r>
              <a:rPr lang="en-US" dirty="0"/>
              <a:t>other electronic equipment. Whenever an electronic device called</a:t>
            </a:r>
            <a:r>
              <a:rPr lang="tr-TR" dirty="0"/>
              <a:t> </a:t>
            </a:r>
            <a:r>
              <a:rPr lang="en-US" dirty="0"/>
              <a:t>for a transistor, a little tube of metal containing a pinhead-sized piece of silicon had</a:t>
            </a:r>
            <a:r>
              <a:rPr lang="tr-TR" dirty="0"/>
              <a:t> </a:t>
            </a:r>
            <a:r>
              <a:rPr lang="en-US" dirty="0"/>
              <a:t>to be soldered to a circuit board. </a:t>
            </a:r>
          </a:p>
          <a:p>
            <a:pPr lvl="1"/>
            <a:r>
              <a:rPr lang="en-US" dirty="0"/>
              <a:t>The entire manufacturing process, from transistor</a:t>
            </a:r>
            <a:r>
              <a:rPr lang="tr-TR" dirty="0"/>
              <a:t> </a:t>
            </a:r>
            <a:r>
              <a:rPr lang="en-US" dirty="0"/>
              <a:t>to circuit board, was expensive and cumbersome.</a:t>
            </a:r>
          </a:p>
          <a:p>
            <a:r>
              <a:rPr lang="en-US" dirty="0"/>
              <a:t>In 1958 came the achievement that revolutionized electronics and started the</a:t>
            </a:r>
            <a:r>
              <a:rPr lang="tr-TR" dirty="0"/>
              <a:t> </a:t>
            </a:r>
            <a:r>
              <a:rPr lang="en-US" dirty="0"/>
              <a:t>era of microelectronics: the invention of the integrated circuit.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1817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77550" cy="4651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Microelectronics</a:t>
            </a:r>
            <a:endParaRPr lang="en-US" dirty="0"/>
          </a:p>
          <a:p>
            <a:r>
              <a:rPr lang="en-US" dirty="0"/>
              <a:t>Literally, “small electronics.” Since</a:t>
            </a:r>
            <a:r>
              <a:rPr lang="tr-TR" dirty="0"/>
              <a:t> </a:t>
            </a:r>
            <a:r>
              <a:rPr lang="en-US" dirty="0"/>
              <a:t>the beginnings of digital electronics and the computer industry, there has been a</a:t>
            </a:r>
            <a:r>
              <a:rPr lang="tr-TR" dirty="0"/>
              <a:t> </a:t>
            </a:r>
            <a:r>
              <a:rPr lang="en-US" dirty="0"/>
              <a:t>persistent and consistent trend toward the reduction in size of digital electronic</a:t>
            </a:r>
            <a:r>
              <a:rPr lang="tr-TR" dirty="0"/>
              <a:t> </a:t>
            </a:r>
            <a:r>
              <a:rPr lang="en-US" dirty="0"/>
              <a:t>circuits.</a:t>
            </a:r>
          </a:p>
          <a:p>
            <a:r>
              <a:rPr lang="en-US" dirty="0"/>
              <a:t>The basic elements of a digital computer, as we know, must perform storage,</a:t>
            </a:r>
            <a:r>
              <a:rPr lang="tr-TR" dirty="0"/>
              <a:t> </a:t>
            </a:r>
            <a:r>
              <a:rPr lang="en-US" dirty="0"/>
              <a:t>movement, processing, and control functions. Only two fundamental types of components</a:t>
            </a:r>
            <a:r>
              <a:rPr lang="tr-TR" dirty="0"/>
              <a:t> </a:t>
            </a:r>
            <a:r>
              <a:rPr lang="en-US" dirty="0"/>
              <a:t>are required:</a:t>
            </a:r>
            <a:r>
              <a:rPr lang="tr-TR" dirty="0"/>
              <a:t> </a:t>
            </a:r>
            <a:r>
              <a:rPr lang="en-US" dirty="0"/>
              <a:t>gates and memory cells. </a:t>
            </a:r>
          </a:p>
          <a:p>
            <a:r>
              <a:rPr lang="en-US" dirty="0"/>
              <a:t>A gate is a device that</a:t>
            </a:r>
            <a:r>
              <a:rPr lang="tr-TR" dirty="0"/>
              <a:t> </a:t>
            </a:r>
            <a:r>
              <a:rPr lang="en-US" dirty="0"/>
              <a:t>implements a simple Boolean or logical function, such as IF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ARE TRUETHEN </a:t>
            </a:r>
            <a:r>
              <a:rPr lang="en-US" i="1" dirty="0"/>
              <a:t>C </a:t>
            </a:r>
            <a:r>
              <a:rPr lang="en-US" dirty="0"/>
              <a:t>IS TRUE (AND gate). Such devices are called gates because they control</a:t>
            </a:r>
            <a:r>
              <a:rPr lang="tr-TR" dirty="0"/>
              <a:t> </a:t>
            </a:r>
            <a:r>
              <a:rPr lang="en-US" dirty="0"/>
              <a:t>data flow in much the same way that canal gates control the flow of water.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3146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18</a:t>
            </a:fld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28" y="2233613"/>
            <a:ext cx="10545122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1847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06150" cy="486092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By interconnecting large numbers of these</a:t>
            </a:r>
            <a:r>
              <a:rPr lang="tr-TR" dirty="0"/>
              <a:t> </a:t>
            </a:r>
            <a:r>
              <a:rPr lang="en-US" dirty="0"/>
              <a:t>fundamental devices, we can construct a computer. We can relate this to our four</a:t>
            </a:r>
            <a:r>
              <a:rPr lang="tr-TR" dirty="0"/>
              <a:t> </a:t>
            </a:r>
            <a:r>
              <a:rPr lang="en-US" dirty="0"/>
              <a:t>basic</a:t>
            </a:r>
            <a:r>
              <a:rPr lang="tr-TR" dirty="0"/>
              <a:t> </a:t>
            </a:r>
            <a:r>
              <a:rPr lang="en-US" dirty="0"/>
              <a:t>functions</a:t>
            </a:r>
            <a:r>
              <a:rPr lang="tr-TR" dirty="0"/>
              <a:t> </a:t>
            </a:r>
            <a:r>
              <a:rPr lang="en-US" dirty="0"/>
              <a:t>as follows:</a:t>
            </a:r>
          </a:p>
          <a:p>
            <a:pPr lvl="1"/>
            <a:r>
              <a:rPr lang="en-US" b="1" dirty="0"/>
              <a:t>Data storage: </a:t>
            </a:r>
            <a:r>
              <a:rPr lang="en-US" dirty="0"/>
              <a:t>Provided by memory cells.</a:t>
            </a:r>
          </a:p>
          <a:p>
            <a:pPr lvl="1"/>
            <a:r>
              <a:rPr lang="en-US" b="1" dirty="0"/>
              <a:t>Data processing: </a:t>
            </a:r>
            <a:r>
              <a:rPr lang="en-US" dirty="0"/>
              <a:t>Provided by gates.</a:t>
            </a:r>
          </a:p>
          <a:p>
            <a:pPr lvl="1"/>
            <a:r>
              <a:rPr lang="en-US" b="1" dirty="0"/>
              <a:t>Data movement: </a:t>
            </a:r>
            <a:r>
              <a:rPr lang="en-US" dirty="0"/>
              <a:t>The paths among components are used to move data from</a:t>
            </a:r>
            <a:r>
              <a:rPr lang="tr-TR" dirty="0"/>
              <a:t> </a:t>
            </a:r>
            <a:r>
              <a:rPr lang="en-US" dirty="0"/>
              <a:t>memory to memory and from memory through gates to memory.</a:t>
            </a:r>
          </a:p>
          <a:p>
            <a:pPr lvl="1"/>
            <a:r>
              <a:rPr lang="en-US" b="1" dirty="0"/>
              <a:t>Control: </a:t>
            </a:r>
            <a:r>
              <a:rPr lang="en-US" dirty="0"/>
              <a:t>The paths among components can carry control signals. For example,</a:t>
            </a:r>
            <a:r>
              <a:rPr lang="tr-TR" dirty="0"/>
              <a:t> </a:t>
            </a:r>
            <a:r>
              <a:rPr lang="en-US" dirty="0"/>
              <a:t>a gate will have one or two data inputs plus a control signal input that activates</a:t>
            </a:r>
            <a:r>
              <a:rPr lang="tr-TR" dirty="0"/>
              <a:t> </a:t>
            </a:r>
            <a:r>
              <a:rPr lang="en-US" dirty="0"/>
              <a:t>the gate. When the control signal is ON, the gate performs its function on the</a:t>
            </a:r>
            <a:r>
              <a:rPr lang="tr-TR" dirty="0"/>
              <a:t> </a:t>
            </a:r>
            <a:r>
              <a:rPr lang="en-US" dirty="0"/>
              <a:t>data inputs and produces a data output. Similarly, the memory cell will store</a:t>
            </a:r>
            <a:r>
              <a:rPr lang="tr-TR" dirty="0"/>
              <a:t> </a:t>
            </a:r>
            <a:r>
              <a:rPr lang="en-US" dirty="0"/>
              <a:t>the bit that is on its input lead when the WRITE control signal is ON and will</a:t>
            </a:r>
            <a:r>
              <a:rPr lang="tr-TR" dirty="0"/>
              <a:t> </a:t>
            </a:r>
            <a:r>
              <a:rPr lang="en-US" dirty="0"/>
              <a:t>place the bit that is in the cell on its output lead when the READ control signal</a:t>
            </a:r>
            <a:r>
              <a:rPr lang="tr-TR" dirty="0"/>
              <a:t> </a:t>
            </a:r>
            <a:r>
              <a:rPr lang="en-US" dirty="0"/>
              <a:t>is 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732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 Brief History of Computers</a:t>
            </a:r>
          </a:p>
          <a:p>
            <a:r>
              <a:rPr lang="tr-TR" dirty="0"/>
              <a:t>Designing for Performance</a:t>
            </a:r>
          </a:p>
          <a:p>
            <a:r>
              <a:rPr lang="tr-TR" dirty="0"/>
              <a:t>Multicore, MICs, GPGPUs</a:t>
            </a:r>
          </a:p>
          <a:p>
            <a:r>
              <a:rPr lang="tr-TR" dirty="0"/>
              <a:t>Embedded Systems</a:t>
            </a:r>
          </a:p>
          <a:p>
            <a:r>
              <a:rPr lang="tr-TR" dirty="0"/>
              <a:t>Performance Assessment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3748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87100" cy="435133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A thin</a:t>
            </a:r>
            <a:r>
              <a:rPr lang="tr-TR" dirty="0"/>
              <a:t> </a:t>
            </a:r>
            <a:r>
              <a:rPr lang="en-US" b="1" dirty="0"/>
              <a:t>wafer</a:t>
            </a:r>
            <a:r>
              <a:rPr lang="tr-TR" b="1" dirty="0"/>
              <a:t> </a:t>
            </a:r>
            <a:r>
              <a:rPr lang="en-US" dirty="0"/>
              <a:t>of silicon is divided into a matrix of small areas, each a few millimeters square. The</a:t>
            </a:r>
            <a:r>
              <a:rPr lang="tr-TR" dirty="0"/>
              <a:t> </a:t>
            </a:r>
            <a:r>
              <a:rPr lang="en-US" dirty="0"/>
              <a:t>identical circuit pattern is fabricated in each area, and the wafer is broken up into</a:t>
            </a:r>
            <a:r>
              <a:rPr lang="tr-TR" dirty="0"/>
              <a:t> </a:t>
            </a:r>
            <a:r>
              <a:rPr lang="en-US" b="1" dirty="0"/>
              <a:t>chips</a:t>
            </a:r>
            <a:r>
              <a:rPr lang="en-US" dirty="0"/>
              <a:t>. Each chip consists of many gates and/or memory cells plus a number of input</a:t>
            </a:r>
            <a:r>
              <a:rPr lang="tr-TR" dirty="0"/>
              <a:t> </a:t>
            </a:r>
            <a:r>
              <a:rPr lang="en-US" dirty="0"/>
              <a:t>and output attachment points. </a:t>
            </a:r>
            <a:endParaRPr lang="tr-TR" dirty="0"/>
          </a:p>
          <a:p>
            <a:endParaRPr lang="en-US" dirty="0"/>
          </a:p>
          <a:p>
            <a:r>
              <a:rPr lang="en-US" dirty="0"/>
              <a:t>This chip is then packaged in housing that protects</a:t>
            </a:r>
            <a:r>
              <a:rPr lang="tr-TR" dirty="0"/>
              <a:t> </a:t>
            </a:r>
            <a:r>
              <a:rPr lang="en-US" dirty="0"/>
              <a:t>it and provides pins for attachment to devices beyond the chip. A number of these</a:t>
            </a:r>
            <a:r>
              <a:rPr lang="tr-TR" dirty="0"/>
              <a:t> </a:t>
            </a:r>
            <a:r>
              <a:rPr lang="en-US" dirty="0"/>
              <a:t>packages can then be interconnected on a printed circuit board to produce larger</a:t>
            </a:r>
            <a:r>
              <a:rPr lang="tr-TR" dirty="0"/>
              <a:t> </a:t>
            </a:r>
            <a:r>
              <a:rPr lang="en-US" dirty="0"/>
              <a:t>and</a:t>
            </a:r>
            <a:r>
              <a:rPr lang="tr-TR" dirty="0"/>
              <a:t> </a:t>
            </a:r>
            <a:r>
              <a:rPr lang="en-US" dirty="0"/>
              <a:t>more</a:t>
            </a:r>
            <a:r>
              <a:rPr lang="tr-TR" dirty="0"/>
              <a:t> </a:t>
            </a:r>
            <a:r>
              <a:rPr lang="en-US" dirty="0"/>
              <a:t>complex</a:t>
            </a:r>
            <a:r>
              <a:rPr lang="tr-TR" dirty="0"/>
              <a:t> </a:t>
            </a:r>
            <a:r>
              <a:rPr lang="en-US" dirty="0"/>
              <a:t>circuits.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2246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21</a:t>
            </a:fld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95250"/>
            <a:ext cx="7048500" cy="66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567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Gordon Moore (cofounder</a:t>
            </a:r>
            <a:r>
              <a:rPr lang="tr-TR" dirty="0"/>
              <a:t> </a:t>
            </a:r>
            <a:r>
              <a:rPr lang="en-US" dirty="0"/>
              <a:t>of Intel) observed that the number of transistors that could</a:t>
            </a:r>
            <a:r>
              <a:rPr lang="tr-TR" dirty="0"/>
              <a:t> </a:t>
            </a:r>
            <a:r>
              <a:rPr lang="en-US" dirty="0"/>
              <a:t>be put on a single chip was doubling every year and correctly predicted that this</a:t>
            </a:r>
            <a:r>
              <a:rPr lang="tr-TR" dirty="0"/>
              <a:t> p</a:t>
            </a:r>
            <a:r>
              <a:rPr lang="en-US" dirty="0"/>
              <a:t>ace would continue into the near future. To the surprise of many, including Moore,</a:t>
            </a:r>
            <a:r>
              <a:rPr lang="tr-TR" dirty="0"/>
              <a:t> </a:t>
            </a:r>
            <a:r>
              <a:rPr lang="en-US" dirty="0"/>
              <a:t>the pace continued year after year and decade after decade. The pace slowed to a</a:t>
            </a:r>
            <a:r>
              <a:rPr lang="tr-TR" dirty="0"/>
              <a:t> </a:t>
            </a:r>
            <a:r>
              <a:rPr lang="en-US" dirty="0"/>
              <a:t>doubling every 18 months in the 1970s but has sustained that rate ever since.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2471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5410199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The consequences of Moore’s law are profound: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cost of a chip has remained virtually unchanged during this period of</a:t>
            </a:r>
            <a:r>
              <a:rPr lang="tr-TR" dirty="0"/>
              <a:t> </a:t>
            </a:r>
            <a:r>
              <a:rPr lang="en-US" dirty="0"/>
              <a:t>rapid growth in density. This means that the cost of computer logic and memory</a:t>
            </a:r>
            <a:r>
              <a:rPr lang="tr-TR" dirty="0"/>
              <a:t> </a:t>
            </a:r>
            <a:r>
              <a:rPr lang="en-US" dirty="0"/>
              <a:t>circuitry has fallen at a dramatic rate.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Because logic and memory elements are placed closer together on more</a:t>
            </a:r>
            <a:r>
              <a:rPr lang="tr-TR" dirty="0"/>
              <a:t> </a:t>
            </a:r>
            <a:r>
              <a:rPr lang="en-US" dirty="0"/>
              <a:t>densely packed chips, the electrical path length is shortened, increasing</a:t>
            </a:r>
            <a:r>
              <a:rPr lang="tr-TR" dirty="0"/>
              <a:t> </a:t>
            </a:r>
            <a:r>
              <a:rPr lang="en-US" dirty="0"/>
              <a:t>operating</a:t>
            </a:r>
            <a:r>
              <a:rPr lang="tr-TR" dirty="0"/>
              <a:t> </a:t>
            </a:r>
            <a:r>
              <a:rPr lang="en-US" dirty="0"/>
              <a:t>speed.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computer becomes smaller, making it more convenient to place in a</a:t>
            </a:r>
            <a:r>
              <a:rPr lang="tr-TR" dirty="0"/>
              <a:t> </a:t>
            </a:r>
            <a:r>
              <a:rPr lang="en-US" dirty="0"/>
              <a:t>variety</a:t>
            </a:r>
            <a:r>
              <a:rPr lang="tr-TR" dirty="0"/>
              <a:t> </a:t>
            </a:r>
            <a:r>
              <a:rPr lang="en-US" dirty="0"/>
              <a:t>of environments.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There is a reduction in power and cooling requirements.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interconnections on the integrated circuit are much more reliable than</a:t>
            </a:r>
            <a:r>
              <a:rPr lang="tr-TR" dirty="0"/>
              <a:t> </a:t>
            </a:r>
            <a:r>
              <a:rPr lang="en-US" dirty="0"/>
              <a:t>solder connections. With more circuitry on each chip, there are fewer inter</a:t>
            </a:r>
            <a:r>
              <a:rPr lang="tr-TR" dirty="0"/>
              <a:t>-</a:t>
            </a:r>
            <a:r>
              <a:rPr lang="en-US" dirty="0"/>
              <a:t>chip</a:t>
            </a:r>
            <a:r>
              <a:rPr lang="tr-TR" dirty="0"/>
              <a:t> </a:t>
            </a:r>
            <a:r>
              <a:rPr lang="en-US" dirty="0"/>
              <a:t>connections.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4404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i="1" dirty="0"/>
              <a:t>MICROPROCESSORS </a:t>
            </a:r>
            <a:r>
              <a:rPr lang="en-US" dirty="0"/>
              <a:t>Just as the density of elements on memory chips has continued</a:t>
            </a:r>
            <a:r>
              <a:rPr lang="tr-TR" dirty="0"/>
              <a:t> </a:t>
            </a:r>
            <a:r>
              <a:rPr lang="en-US" dirty="0"/>
              <a:t>to rise, so has the density of elements on processor chips. As time went on, more</a:t>
            </a:r>
            <a:r>
              <a:rPr lang="tr-TR" dirty="0"/>
              <a:t> </a:t>
            </a:r>
            <a:r>
              <a:rPr lang="en-US" dirty="0"/>
              <a:t>and more elements were placed on each chip, so that fewer and fewer chips were</a:t>
            </a:r>
            <a:r>
              <a:rPr lang="tr-TR" dirty="0"/>
              <a:t> </a:t>
            </a:r>
            <a:r>
              <a:rPr lang="en-US" dirty="0"/>
              <a:t>needed to construct a single computer processor.</a:t>
            </a:r>
          </a:p>
          <a:p>
            <a:r>
              <a:rPr lang="en-US" dirty="0"/>
              <a:t>•A breakthrough was achieved in 1971, when Intel developed its 4004. The4004 was the first chip to contain </a:t>
            </a:r>
            <a:r>
              <a:rPr lang="en-US" i="1" dirty="0"/>
              <a:t>all </a:t>
            </a:r>
            <a:r>
              <a:rPr lang="en-US" dirty="0"/>
              <a:t>of the components of a CPU on a single chip:</a:t>
            </a:r>
            <a:r>
              <a:rPr lang="tr-TR" dirty="0"/>
              <a:t> </a:t>
            </a:r>
            <a:r>
              <a:rPr lang="en-US" dirty="0"/>
              <a:t>The</a:t>
            </a:r>
            <a:r>
              <a:rPr lang="tr-TR" dirty="0"/>
              <a:t> </a:t>
            </a:r>
            <a:r>
              <a:rPr lang="en-US" dirty="0"/>
              <a:t>microprocessor</a:t>
            </a:r>
            <a:r>
              <a:rPr lang="tr-TR" dirty="0"/>
              <a:t> </a:t>
            </a:r>
            <a:r>
              <a:rPr lang="en-US" dirty="0"/>
              <a:t>was</a:t>
            </a:r>
            <a:r>
              <a:rPr lang="tr-TR" dirty="0"/>
              <a:t> </a:t>
            </a:r>
            <a:r>
              <a:rPr lang="en-US" dirty="0"/>
              <a:t>born.</a:t>
            </a:r>
          </a:p>
          <a:p>
            <a:r>
              <a:rPr lang="en-US" dirty="0"/>
              <a:t>•The 4004 can add two 4-bit numbers and can multiply only by repeated addition.</a:t>
            </a:r>
            <a:r>
              <a:rPr lang="tr-TR" dirty="0"/>
              <a:t> </a:t>
            </a:r>
            <a:r>
              <a:rPr lang="en-US" dirty="0"/>
              <a:t>By today’s standards, the 4004 is hopelessly primitive, but it marked the beginning of</a:t>
            </a:r>
            <a:r>
              <a:rPr lang="tr-TR" dirty="0"/>
              <a:t> </a:t>
            </a:r>
            <a:r>
              <a:rPr lang="en-US" dirty="0"/>
              <a:t>a continuing evolution of microprocessor capability and power.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9125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The next major step in the evolution of the microprocessor was the introduction</a:t>
            </a:r>
            <a:r>
              <a:rPr lang="tr-TR" dirty="0"/>
              <a:t> </a:t>
            </a:r>
            <a:r>
              <a:rPr lang="en-US" dirty="0"/>
              <a:t>of the Intel 8008 </a:t>
            </a:r>
            <a:r>
              <a:rPr lang="tr-TR" dirty="0"/>
              <a:t> </a:t>
            </a:r>
            <a:r>
              <a:rPr lang="en-US" dirty="0"/>
              <a:t>in 1972. This was the first 8-bit microprocessor and was almost twice</a:t>
            </a:r>
            <a:r>
              <a:rPr lang="tr-TR" dirty="0"/>
              <a:t> </a:t>
            </a:r>
            <a:r>
              <a:rPr lang="en-US" dirty="0"/>
              <a:t>as complex as the 4004.</a:t>
            </a:r>
          </a:p>
          <a:p>
            <a:r>
              <a:rPr lang="en-US" dirty="0"/>
              <a:t>Neither of these steps was to have the impact of the next major event: the introduction</a:t>
            </a:r>
            <a:r>
              <a:rPr lang="tr-TR" dirty="0"/>
              <a:t> </a:t>
            </a:r>
            <a:r>
              <a:rPr lang="en-US" dirty="0"/>
              <a:t>of the Intel 8080</a:t>
            </a:r>
            <a:r>
              <a:rPr lang="tr-TR" dirty="0"/>
              <a:t> </a:t>
            </a:r>
            <a:r>
              <a:rPr lang="en-US" dirty="0"/>
              <a:t>in 1974. This was the first general-purpose microprocessor.</a:t>
            </a:r>
            <a:endParaRPr lang="tr-TR" dirty="0"/>
          </a:p>
          <a:p>
            <a:endParaRPr lang="en-US" dirty="0"/>
          </a:p>
          <a:p>
            <a:r>
              <a:rPr lang="en-US" dirty="0"/>
              <a:t>About the same time, 16-bit microprocessors began to be developed. However, it</a:t>
            </a:r>
            <a:r>
              <a:rPr lang="tr-TR" dirty="0"/>
              <a:t> </a:t>
            </a:r>
            <a:r>
              <a:rPr lang="en-US" dirty="0"/>
              <a:t>was not until the end of the 1970s that powerful, general-purpose 16-bit microprocessors</a:t>
            </a:r>
            <a:r>
              <a:rPr lang="tr-TR" dirty="0"/>
              <a:t> </a:t>
            </a:r>
            <a:r>
              <a:rPr lang="en-US" dirty="0"/>
              <a:t>appeared. One of these was the 8086.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7473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26</a:t>
            </a:fld>
            <a:endParaRPr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495300"/>
            <a:ext cx="893445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854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27</a:t>
            </a:fld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200025"/>
            <a:ext cx="8829675" cy="645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626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Designing</a:t>
            </a:r>
            <a:r>
              <a:rPr lang="tr-TR" b="1" dirty="0"/>
              <a:t> </a:t>
            </a:r>
            <a:r>
              <a:rPr lang="en-US" b="1" dirty="0"/>
              <a:t>for</a:t>
            </a:r>
            <a:r>
              <a:rPr lang="tr-TR" b="1" dirty="0"/>
              <a:t> </a:t>
            </a:r>
            <a:r>
              <a:rPr lang="en-US" b="1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Year by year, the cost of computer systems continues to drop dramatically, while</a:t>
            </a:r>
            <a:r>
              <a:rPr lang="tr-TR" dirty="0"/>
              <a:t> </a:t>
            </a:r>
            <a:r>
              <a:rPr lang="en-US" dirty="0"/>
              <a:t>the performance and capacity of those systems continue to rise equally dramatically.</a:t>
            </a:r>
          </a:p>
          <a:p>
            <a:r>
              <a:rPr lang="en-US" dirty="0"/>
              <a:t>Today’s laptops have the computing power of an IBM mainframe from 10 or 15 years</a:t>
            </a:r>
            <a:r>
              <a:rPr lang="tr-TR" dirty="0"/>
              <a:t> </a:t>
            </a:r>
            <a:r>
              <a:rPr lang="en-US" dirty="0"/>
              <a:t>ago. Thus, we have virtually “free” computer power. Processors are so inexpensive</a:t>
            </a:r>
            <a:r>
              <a:rPr lang="tr-TR" dirty="0"/>
              <a:t> </a:t>
            </a:r>
            <a:r>
              <a:rPr lang="en-US" dirty="0"/>
              <a:t>that we now have microprocessors we throw away. </a:t>
            </a:r>
          </a:p>
          <a:p>
            <a:r>
              <a:rPr lang="en-US" dirty="0"/>
              <a:t>The digital pregnancy test as an</a:t>
            </a:r>
            <a:r>
              <a:rPr lang="tr-TR" dirty="0"/>
              <a:t> </a:t>
            </a:r>
            <a:r>
              <a:rPr lang="en-US" dirty="0"/>
              <a:t>example (used once and then thrown away).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2851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991850" cy="611505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Desktop</a:t>
            </a:r>
            <a:r>
              <a:rPr lang="tr-TR" dirty="0"/>
              <a:t> </a:t>
            </a:r>
            <a:r>
              <a:rPr lang="en-US" dirty="0"/>
              <a:t>applications that require the great power of today’s</a:t>
            </a:r>
            <a:r>
              <a:rPr lang="tr-TR" dirty="0"/>
              <a:t> </a:t>
            </a:r>
            <a:r>
              <a:rPr lang="en-US" dirty="0"/>
              <a:t>microprocessor-based</a:t>
            </a:r>
            <a:r>
              <a:rPr lang="tr-TR" dirty="0"/>
              <a:t> </a:t>
            </a:r>
            <a:r>
              <a:rPr lang="en-US" dirty="0"/>
              <a:t>systems</a:t>
            </a:r>
            <a:r>
              <a:rPr lang="tr-TR" dirty="0"/>
              <a:t> </a:t>
            </a:r>
            <a:r>
              <a:rPr lang="en-US" dirty="0"/>
              <a:t>include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Speech recognition</a:t>
            </a:r>
          </a:p>
          <a:p>
            <a:pPr lvl="1"/>
            <a:r>
              <a:rPr lang="en-US" dirty="0"/>
              <a:t>Videoconferencing</a:t>
            </a:r>
          </a:p>
          <a:p>
            <a:pPr lvl="1"/>
            <a:r>
              <a:rPr lang="en-US" dirty="0"/>
              <a:t>Multimedia authoring</a:t>
            </a:r>
          </a:p>
          <a:p>
            <a:pPr lvl="1"/>
            <a:r>
              <a:rPr lang="en-US" dirty="0"/>
              <a:t>Voice and video annotation of files</a:t>
            </a:r>
          </a:p>
          <a:p>
            <a:pPr lvl="1"/>
            <a:r>
              <a:rPr lang="en-US" dirty="0"/>
              <a:t>Simulation</a:t>
            </a:r>
            <a:r>
              <a:rPr lang="tr-TR" dirty="0"/>
              <a:t> </a:t>
            </a:r>
            <a:r>
              <a:rPr lang="en-US" dirty="0"/>
              <a:t>modeling</a:t>
            </a:r>
          </a:p>
          <a:p>
            <a:r>
              <a:rPr lang="en-US" dirty="0"/>
              <a:t>Workstation systems now support highly sophisticated engineering and</a:t>
            </a:r>
            <a:r>
              <a:rPr lang="tr-TR" dirty="0"/>
              <a:t> </a:t>
            </a:r>
            <a:r>
              <a:rPr lang="en-US" dirty="0"/>
              <a:t>scientific applications, as well as simulation systems, and have the ability to support</a:t>
            </a:r>
            <a:r>
              <a:rPr lang="tr-TR" dirty="0"/>
              <a:t> </a:t>
            </a:r>
            <a:r>
              <a:rPr lang="en-US" dirty="0"/>
              <a:t>image and video applications. In addition, businesses are relying on increasingly powerful</a:t>
            </a:r>
            <a:r>
              <a:rPr lang="tr-TR" dirty="0"/>
              <a:t> </a:t>
            </a:r>
            <a:r>
              <a:rPr lang="en-US" dirty="0"/>
              <a:t>servers to handle transaction and database processing and to support massive</a:t>
            </a:r>
            <a:r>
              <a:rPr lang="tr-TR" dirty="0"/>
              <a:t> </a:t>
            </a:r>
            <a:r>
              <a:rPr lang="en-US" dirty="0"/>
              <a:t>client/server networks that have replaced the huge mainframe computer centers of</a:t>
            </a:r>
            <a:r>
              <a:rPr lang="tr-TR" dirty="0"/>
              <a:t> </a:t>
            </a:r>
            <a:r>
              <a:rPr lang="en-US" dirty="0"/>
              <a:t>previous</a:t>
            </a:r>
            <a:r>
              <a:rPr lang="tr-TR" dirty="0"/>
              <a:t> </a:t>
            </a:r>
            <a:r>
              <a:rPr lang="en-US" dirty="0"/>
              <a:t>years.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675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 Brief History of Computers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The First Generation: Vacuum Tubes</a:t>
            </a:r>
          </a:p>
          <a:p>
            <a:r>
              <a:rPr lang="en-US" b="1" i="1" dirty="0"/>
              <a:t>ENIAC </a:t>
            </a:r>
            <a:r>
              <a:rPr lang="en-US" dirty="0"/>
              <a:t>The ENIAC (Electronic Numerical Integrator And Computer), designed</a:t>
            </a:r>
            <a:r>
              <a:rPr lang="tr-TR" dirty="0"/>
              <a:t> </a:t>
            </a:r>
            <a:r>
              <a:rPr lang="en-US" dirty="0"/>
              <a:t>and constructed at the University of Pennsylvania, was the world’s first general</a:t>
            </a:r>
            <a:r>
              <a:rPr lang="tr-TR" dirty="0"/>
              <a:t> </a:t>
            </a:r>
            <a:r>
              <a:rPr lang="en-US" dirty="0"/>
              <a:t>purpose</a:t>
            </a:r>
            <a:r>
              <a:rPr lang="tr-TR" dirty="0"/>
              <a:t> </a:t>
            </a:r>
            <a:r>
              <a:rPr lang="en-US" dirty="0"/>
              <a:t>electronic digital computer.</a:t>
            </a:r>
            <a:endParaRPr lang="tr-TR" dirty="0"/>
          </a:p>
          <a:p>
            <a:r>
              <a:rPr lang="en-US" dirty="0"/>
              <a:t>The resulting</a:t>
            </a:r>
            <a:r>
              <a:rPr lang="tr-TR" dirty="0"/>
              <a:t> </a:t>
            </a:r>
            <a:r>
              <a:rPr lang="en-US" dirty="0"/>
              <a:t>machine was enormous, weighing 30 tons, occupying 1500 square feet of floor space,</a:t>
            </a:r>
            <a:r>
              <a:rPr lang="tr-TR" dirty="0"/>
              <a:t> </a:t>
            </a:r>
            <a:r>
              <a:rPr lang="en-US" dirty="0"/>
              <a:t>and containing more than 18,000 vacuum tubes. When operating, it consumed</a:t>
            </a:r>
            <a:r>
              <a:rPr lang="tr-TR" dirty="0"/>
              <a:t> </a:t>
            </a:r>
            <a:r>
              <a:rPr lang="en-US" dirty="0"/>
              <a:t>140 kilowatts of power. It was also substantially faster than any electromechanical</a:t>
            </a:r>
            <a:r>
              <a:rPr lang="tr-TR" dirty="0"/>
              <a:t> </a:t>
            </a:r>
            <a:r>
              <a:rPr lang="en-US" dirty="0"/>
              <a:t>computer, capable of 5000 additions per second.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0025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Microprocessor</a:t>
            </a:r>
            <a:r>
              <a:rPr lang="tr-TR" b="1" dirty="0"/>
              <a:t> </a:t>
            </a:r>
            <a:r>
              <a:rPr lang="en-US" b="1" dirty="0"/>
              <a:t>Speed</a:t>
            </a:r>
            <a:endParaRPr lang="en-US" dirty="0"/>
          </a:p>
          <a:p>
            <a:r>
              <a:rPr lang="en-US" dirty="0"/>
              <a:t>What gives Intel x86 processors or IBM mainframe computers such mind-boggling</a:t>
            </a:r>
            <a:r>
              <a:rPr lang="tr-TR" dirty="0"/>
              <a:t> </a:t>
            </a:r>
            <a:r>
              <a:rPr lang="en-US" dirty="0"/>
              <a:t>power is the relentless pursuit of speed by processor chip manufacturers.</a:t>
            </a:r>
          </a:p>
          <a:p>
            <a:r>
              <a:rPr lang="tr-TR" dirty="0"/>
              <a:t>I</a:t>
            </a:r>
            <a:r>
              <a:rPr lang="en-US" dirty="0"/>
              <a:t>n microprocessors, the addition of</a:t>
            </a:r>
            <a:r>
              <a:rPr lang="tr-TR" dirty="0"/>
              <a:t> </a:t>
            </a:r>
            <a:r>
              <a:rPr lang="en-US" dirty="0"/>
              <a:t>new circuits, and the speed boost that comes from reducing the distances between</a:t>
            </a:r>
            <a:r>
              <a:rPr lang="tr-TR" dirty="0"/>
              <a:t> </a:t>
            </a:r>
            <a:r>
              <a:rPr lang="en-US" dirty="0"/>
              <a:t>them, has improved performance four-or fivefold every three years or so since Intel</a:t>
            </a:r>
            <a:r>
              <a:rPr lang="tr-TR" dirty="0"/>
              <a:t> </a:t>
            </a:r>
            <a:r>
              <a:rPr lang="en-US" dirty="0"/>
              <a:t>launched its x86 family in 1978.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5331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But the raw speed of the microprocessor will not achieve its potential unless</a:t>
            </a:r>
            <a:r>
              <a:rPr lang="tr-TR" dirty="0"/>
              <a:t> </a:t>
            </a:r>
            <a:r>
              <a:rPr lang="en-US" dirty="0"/>
              <a:t>it is fed a constant stream of work to do in the form of computer instructions.</a:t>
            </a:r>
          </a:p>
          <a:p>
            <a:pPr lvl="1"/>
            <a:r>
              <a:rPr lang="en-US" dirty="0"/>
              <a:t>Anything that gets in the way of that smooth flow undermines the power of the</a:t>
            </a:r>
            <a:r>
              <a:rPr lang="tr-TR" dirty="0"/>
              <a:t> </a:t>
            </a:r>
            <a:r>
              <a:rPr lang="en-US" dirty="0"/>
              <a:t>processor. </a:t>
            </a:r>
          </a:p>
          <a:p>
            <a:endParaRPr lang="en-US" dirty="0"/>
          </a:p>
          <a:p>
            <a:r>
              <a:rPr lang="en-US" dirty="0"/>
              <a:t>Accordingly, while the chipmakers have been busy learning how to fabricate</a:t>
            </a:r>
            <a:r>
              <a:rPr lang="tr-TR" dirty="0"/>
              <a:t> </a:t>
            </a:r>
            <a:r>
              <a:rPr lang="en-US" dirty="0"/>
              <a:t>chips of greater and greater density, the processor designers must come up with</a:t>
            </a:r>
            <a:r>
              <a:rPr lang="tr-TR" dirty="0"/>
              <a:t> </a:t>
            </a:r>
            <a:r>
              <a:rPr lang="en-US" dirty="0"/>
              <a:t>ever more elaborate techniques for feeding the monster.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3111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1000"/>
            <a:ext cx="10915650" cy="6172200"/>
          </a:xfrm>
        </p:spPr>
        <p:txBody>
          <a:bodyPr>
            <a:normAutofit/>
          </a:bodyPr>
          <a:lstStyle/>
          <a:p>
            <a:r>
              <a:rPr lang="en-US" dirty="0"/>
              <a:t>Among</a:t>
            </a:r>
            <a:r>
              <a:rPr lang="tr-TR" dirty="0"/>
              <a:t> </a:t>
            </a:r>
            <a:r>
              <a:rPr lang="en-US" dirty="0"/>
              <a:t>the</a:t>
            </a:r>
            <a:r>
              <a:rPr lang="tr-TR" dirty="0"/>
              <a:t> </a:t>
            </a:r>
            <a:r>
              <a:rPr lang="en-US" dirty="0"/>
              <a:t>techniques</a:t>
            </a:r>
            <a:r>
              <a:rPr lang="tr-TR" dirty="0"/>
              <a:t> </a:t>
            </a:r>
            <a:r>
              <a:rPr lang="en-US" dirty="0"/>
              <a:t>built into contemporary processors are the following:</a:t>
            </a:r>
          </a:p>
          <a:p>
            <a:pPr lvl="1"/>
            <a:r>
              <a:rPr lang="en-US" b="1" dirty="0"/>
              <a:t>Pipelining: </a:t>
            </a:r>
            <a:r>
              <a:rPr lang="en-US" dirty="0"/>
              <a:t>With pipelining, a processor can simultaneously work on multiple</a:t>
            </a:r>
            <a:r>
              <a:rPr lang="tr-TR" dirty="0"/>
              <a:t> </a:t>
            </a:r>
            <a:r>
              <a:rPr lang="en-US" dirty="0"/>
              <a:t>instructions. The processor overlaps operations by moving data or instructions</a:t>
            </a:r>
            <a:r>
              <a:rPr lang="tr-TR" dirty="0"/>
              <a:t> </a:t>
            </a:r>
            <a:r>
              <a:rPr lang="en-US" dirty="0"/>
              <a:t>into a conceptual pipe with all stages of the pipe processing simultaneously.</a:t>
            </a:r>
          </a:p>
          <a:p>
            <a:pPr lvl="1"/>
            <a:r>
              <a:rPr lang="en-US" dirty="0"/>
              <a:t>For example, while one instruction is being executed, the computer is decoding</a:t>
            </a:r>
            <a:r>
              <a:rPr lang="tr-TR" dirty="0"/>
              <a:t> </a:t>
            </a:r>
            <a:r>
              <a:rPr lang="en-US" dirty="0"/>
              <a:t>the</a:t>
            </a:r>
            <a:r>
              <a:rPr lang="tr-TR" dirty="0"/>
              <a:t> </a:t>
            </a:r>
            <a:r>
              <a:rPr lang="en-US" dirty="0"/>
              <a:t>next</a:t>
            </a:r>
            <a:r>
              <a:rPr lang="tr-TR" dirty="0"/>
              <a:t> </a:t>
            </a:r>
            <a:r>
              <a:rPr lang="en-US" dirty="0"/>
              <a:t>instruction.</a:t>
            </a:r>
          </a:p>
          <a:p>
            <a:pPr lvl="1"/>
            <a:r>
              <a:rPr lang="en-US" b="1" dirty="0"/>
              <a:t>Branch prediction: </a:t>
            </a:r>
            <a:r>
              <a:rPr lang="en-US" dirty="0"/>
              <a:t>The processor looks ahead in the instruction code fetched</a:t>
            </a:r>
            <a:r>
              <a:rPr lang="tr-TR" dirty="0"/>
              <a:t> </a:t>
            </a:r>
            <a:r>
              <a:rPr lang="en-US" dirty="0"/>
              <a:t>from memory and predicts which branches, or groups of instructions, are likely</a:t>
            </a:r>
            <a:r>
              <a:rPr lang="tr-TR" dirty="0"/>
              <a:t> </a:t>
            </a:r>
            <a:r>
              <a:rPr lang="en-US" dirty="0"/>
              <a:t>to be processed next. If the processor guesses right most of the time, it can</a:t>
            </a:r>
            <a:r>
              <a:rPr lang="tr-TR" dirty="0"/>
              <a:t> </a:t>
            </a:r>
            <a:r>
              <a:rPr lang="en-US" i="1" dirty="0" err="1"/>
              <a:t>prefetch</a:t>
            </a:r>
            <a:r>
              <a:rPr lang="tr-TR" i="1" dirty="0"/>
              <a:t> </a:t>
            </a:r>
            <a:r>
              <a:rPr lang="en-US" dirty="0"/>
              <a:t>the correct instructions and buffer them so that the processor is kept</a:t>
            </a:r>
            <a:r>
              <a:rPr lang="tr-TR" dirty="0"/>
              <a:t> </a:t>
            </a:r>
            <a:r>
              <a:rPr lang="en-US" dirty="0"/>
              <a:t>busy. </a:t>
            </a:r>
          </a:p>
          <a:p>
            <a:pPr lvl="1"/>
            <a:r>
              <a:rPr lang="en-US" dirty="0"/>
              <a:t>The more sophisticated examples of this strategy predict not just the</a:t>
            </a:r>
            <a:r>
              <a:rPr lang="tr-TR" dirty="0"/>
              <a:t> </a:t>
            </a:r>
            <a:r>
              <a:rPr lang="en-US" dirty="0"/>
              <a:t>next branch but multiple branches ahead. Thus, branch prediction increases</a:t>
            </a:r>
            <a:r>
              <a:rPr lang="tr-TR" dirty="0"/>
              <a:t> </a:t>
            </a:r>
            <a:r>
              <a:rPr lang="en-US" dirty="0"/>
              <a:t>the amount of work available for the processor to execute.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3590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b="1" dirty="0"/>
              <a:t>Data flow analysis: </a:t>
            </a:r>
            <a:r>
              <a:rPr lang="en-US" dirty="0"/>
              <a:t>The processor analyzes which instructions are dependent</a:t>
            </a:r>
            <a:r>
              <a:rPr lang="tr-TR" dirty="0"/>
              <a:t> </a:t>
            </a:r>
            <a:r>
              <a:rPr lang="en-US" dirty="0"/>
              <a:t>on each other’s results, or data, to create an optimized schedule of instructions.</a:t>
            </a:r>
            <a:r>
              <a:rPr lang="tr-TR" dirty="0"/>
              <a:t> </a:t>
            </a:r>
            <a:r>
              <a:rPr lang="en-US" dirty="0"/>
              <a:t>In fact, instructions are scheduled to be executed when ready, independent of</a:t>
            </a:r>
            <a:r>
              <a:rPr lang="tr-TR" dirty="0"/>
              <a:t> </a:t>
            </a:r>
            <a:r>
              <a:rPr lang="en-US" dirty="0"/>
              <a:t>the original program order. This prevents unnecessary delay.</a:t>
            </a:r>
          </a:p>
          <a:p>
            <a:r>
              <a:rPr lang="en-US" b="1" dirty="0"/>
              <a:t>Speculative execution: </a:t>
            </a:r>
            <a:r>
              <a:rPr lang="en-US" dirty="0"/>
              <a:t>Using branch prediction and data flow analysis, some</a:t>
            </a:r>
            <a:r>
              <a:rPr lang="tr-TR" dirty="0"/>
              <a:t> </a:t>
            </a:r>
            <a:r>
              <a:rPr lang="en-US" dirty="0"/>
              <a:t>processors speculatively execute instructions ahead of their actual appearance</a:t>
            </a:r>
            <a:r>
              <a:rPr lang="tr-TR" dirty="0"/>
              <a:t> </a:t>
            </a:r>
            <a:r>
              <a:rPr lang="en-US" dirty="0"/>
              <a:t>in the program execution, holding the results in temporary locations.</a:t>
            </a:r>
            <a:r>
              <a:rPr lang="tr-TR" dirty="0"/>
              <a:t> </a:t>
            </a:r>
            <a:r>
              <a:rPr lang="en-US" dirty="0"/>
              <a:t>This enables the processor to keep its execution engines as busy as possible by</a:t>
            </a:r>
            <a:r>
              <a:rPr lang="tr-TR" dirty="0"/>
              <a:t> </a:t>
            </a:r>
            <a:r>
              <a:rPr lang="en-US" dirty="0"/>
              <a:t>executing instructions that are likely to be needed.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7639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Multicore, MICS and</a:t>
            </a:r>
            <a:r>
              <a:rPr lang="tr-TR" b="1" dirty="0"/>
              <a:t> </a:t>
            </a:r>
            <a:r>
              <a:rPr lang="en-US" b="1" dirty="0"/>
              <a:t>GPGPUs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>
            <a:normAutofit/>
          </a:bodyPr>
          <a:lstStyle/>
          <a:p>
            <a:r>
              <a:rPr lang="en-US" dirty="0"/>
              <a:t>The use of multiple</a:t>
            </a:r>
            <a:r>
              <a:rPr lang="tr-TR" dirty="0"/>
              <a:t> </a:t>
            </a:r>
            <a:r>
              <a:rPr lang="en-US" dirty="0"/>
              <a:t>processors on the same chip, also referred to as multiple cores, or </a:t>
            </a:r>
            <a:r>
              <a:rPr lang="en-US" b="1" dirty="0"/>
              <a:t>multicore</a:t>
            </a:r>
            <a:r>
              <a:rPr lang="en-US" dirty="0"/>
              <a:t>,</a:t>
            </a:r>
            <a:r>
              <a:rPr lang="tr-TR" dirty="0"/>
              <a:t> </a:t>
            </a:r>
            <a:r>
              <a:rPr lang="en-US" dirty="0"/>
              <a:t>provides the potential to increase performance without increasing the clock rate.</a:t>
            </a:r>
            <a:endParaRPr lang="tr-TR" dirty="0"/>
          </a:p>
          <a:p>
            <a:r>
              <a:rPr lang="en-US" dirty="0"/>
              <a:t>Studies indicate that, within a processor, the increase in performance is roughly</a:t>
            </a:r>
            <a:r>
              <a:rPr lang="tr-TR" dirty="0"/>
              <a:t> </a:t>
            </a:r>
            <a:r>
              <a:rPr lang="en-US" dirty="0"/>
              <a:t>proportional to the square root of the increase in complexity.</a:t>
            </a:r>
          </a:p>
          <a:p>
            <a:r>
              <a:rPr lang="en-US" dirty="0"/>
              <a:t>But if</a:t>
            </a:r>
            <a:r>
              <a:rPr lang="tr-TR" dirty="0"/>
              <a:t> </a:t>
            </a:r>
            <a:r>
              <a:rPr lang="en-US" dirty="0"/>
              <a:t>the</a:t>
            </a:r>
            <a:r>
              <a:rPr lang="tr-TR" dirty="0"/>
              <a:t> </a:t>
            </a:r>
            <a:r>
              <a:rPr lang="en-US" dirty="0"/>
              <a:t>software can support the effective use of multiple processors, then doubling the</a:t>
            </a:r>
            <a:r>
              <a:rPr lang="tr-TR" dirty="0"/>
              <a:t> </a:t>
            </a:r>
            <a:r>
              <a:rPr lang="en-US" dirty="0"/>
              <a:t>number of processors almost doubles performance. Thus, the strategy is to use two</a:t>
            </a:r>
            <a:r>
              <a:rPr lang="tr-TR" dirty="0"/>
              <a:t> </a:t>
            </a:r>
            <a:r>
              <a:rPr lang="en-US" dirty="0"/>
              <a:t>simpler processors on the chip rather than one more complex processor.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7308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600699"/>
          </a:xfrm>
        </p:spPr>
        <p:txBody>
          <a:bodyPr>
            <a:normAutofit/>
          </a:bodyPr>
          <a:lstStyle/>
          <a:p>
            <a:r>
              <a:rPr lang="en-US" dirty="0"/>
              <a:t>Chip manufacturers are now in the process of making a huge leap forward</a:t>
            </a:r>
            <a:r>
              <a:rPr lang="tr-TR" dirty="0"/>
              <a:t> </a:t>
            </a:r>
            <a:r>
              <a:rPr lang="en-US" dirty="0"/>
              <a:t>in the number of cores per chip, with more than 50 cores per chip. The leap in</a:t>
            </a:r>
            <a:r>
              <a:rPr lang="tr-TR" dirty="0"/>
              <a:t> </a:t>
            </a:r>
            <a:r>
              <a:rPr lang="en-US" dirty="0"/>
              <a:t>performance as well as the challenges in developing software to exploit such a large</a:t>
            </a:r>
            <a:r>
              <a:rPr lang="tr-TR" dirty="0"/>
              <a:t> </a:t>
            </a:r>
            <a:r>
              <a:rPr lang="en-US" dirty="0"/>
              <a:t>number of cores have led to the introduction of a new term: </a:t>
            </a:r>
            <a:r>
              <a:rPr lang="en-US" b="1" dirty="0"/>
              <a:t>many integrated core(MIC)</a:t>
            </a:r>
            <a:r>
              <a:rPr lang="en-US" dirty="0"/>
              <a:t>.</a:t>
            </a:r>
          </a:p>
          <a:p>
            <a:r>
              <a:rPr lang="en-US" dirty="0"/>
              <a:t>The multicore and MIC strategy involves a homogeneous collection of</a:t>
            </a:r>
            <a:r>
              <a:rPr lang="tr-TR" dirty="0"/>
              <a:t> </a:t>
            </a:r>
            <a:r>
              <a:rPr lang="en-US" dirty="0"/>
              <a:t>general-purpose processors on a single chip. At the same time, chip manufacturers</a:t>
            </a:r>
            <a:r>
              <a:rPr lang="tr-TR" dirty="0"/>
              <a:t> </a:t>
            </a:r>
            <a:r>
              <a:rPr lang="en-US" dirty="0"/>
              <a:t>are pursuing another design option: a chip with multiple general-purpose processors</a:t>
            </a:r>
            <a:r>
              <a:rPr lang="tr-TR" dirty="0"/>
              <a:t> </a:t>
            </a:r>
            <a:r>
              <a:rPr lang="en-US" dirty="0"/>
              <a:t>plus </a:t>
            </a:r>
            <a:r>
              <a:rPr lang="en-US" b="1" dirty="0"/>
              <a:t>graphics processing units (GPUs) </a:t>
            </a:r>
            <a:r>
              <a:rPr lang="en-US" dirty="0"/>
              <a:t>and specialized cores for video processing</a:t>
            </a:r>
            <a:r>
              <a:rPr lang="tr-TR" dirty="0"/>
              <a:t> </a:t>
            </a:r>
            <a:r>
              <a:rPr lang="en-US" dirty="0"/>
              <a:t>and</a:t>
            </a:r>
            <a:r>
              <a:rPr lang="tr-TR" dirty="0"/>
              <a:t> </a:t>
            </a:r>
            <a:r>
              <a:rPr lang="en-US" dirty="0"/>
              <a:t>other</a:t>
            </a:r>
            <a:r>
              <a:rPr lang="tr-TR" dirty="0"/>
              <a:t> </a:t>
            </a:r>
            <a:r>
              <a:rPr lang="en-US" dirty="0"/>
              <a:t>tasks.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3804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Since GPUs perform parallel operations on multiple sets of data, they are</a:t>
            </a:r>
            <a:r>
              <a:rPr lang="tr-TR" dirty="0"/>
              <a:t> </a:t>
            </a:r>
            <a:r>
              <a:rPr lang="en-US" dirty="0"/>
              <a:t>increasingly being used as vector processors for a variety of applications that</a:t>
            </a:r>
            <a:r>
              <a:rPr lang="tr-TR" dirty="0"/>
              <a:t> </a:t>
            </a:r>
            <a:r>
              <a:rPr lang="en-US" dirty="0"/>
              <a:t>require repetitive computations. This blurs the line between the GPU and the</a:t>
            </a:r>
            <a:r>
              <a:rPr lang="tr-TR" dirty="0"/>
              <a:t> </a:t>
            </a:r>
            <a:r>
              <a:rPr lang="en-US" dirty="0"/>
              <a:t>CPU. When a broad range of applications are supported</a:t>
            </a:r>
            <a:r>
              <a:rPr lang="tr-TR" dirty="0"/>
              <a:t> </a:t>
            </a:r>
            <a:r>
              <a:rPr lang="en-US" dirty="0"/>
              <a:t>by such a processor, the term </a:t>
            </a:r>
            <a:r>
              <a:rPr lang="en-US" b="1" dirty="0"/>
              <a:t>general-purpose computing on GPUs (GPGPU)</a:t>
            </a:r>
            <a:r>
              <a:rPr lang="en-US" dirty="0"/>
              <a:t>is used.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1863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combination of computer hardware and software, and perhaps</a:t>
            </a:r>
            <a:r>
              <a:rPr lang="tr-TR" dirty="0"/>
              <a:t> </a:t>
            </a:r>
            <a:r>
              <a:rPr lang="en-US" dirty="0"/>
              <a:t>additional mechanical or other parts, designed to perform a dedicated function. In many</a:t>
            </a:r>
            <a:r>
              <a:rPr lang="tr-TR" dirty="0"/>
              <a:t> </a:t>
            </a:r>
            <a:r>
              <a:rPr lang="en-US" dirty="0"/>
              <a:t>cases, embedded systems are part of a larger system or product, as in the case of an antilock</a:t>
            </a:r>
            <a:r>
              <a:rPr lang="tr-TR" dirty="0"/>
              <a:t> </a:t>
            </a:r>
            <a:r>
              <a:rPr lang="en-US" dirty="0"/>
              <a:t>braking system in a car.</a:t>
            </a:r>
          </a:p>
          <a:p>
            <a:r>
              <a:rPr lang="en-US" dirty="0"/>
              <a:t>Embedded systems far outnumber general-purpose computer systems, encompassing</a:t>
            </a:r>
            <a:r>
              <a:rPr lang="tr-TR" dirty="0"/>
              <a:t> </a:t>
            </a:r>
            <a:r>
              <a:rPr lang="en-US" dirty="0"/>
              <a:t>a broad range of applications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8747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38</a:t>
            </a:fld>
            <a:endParaRPr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6688"/>
            <a:ext cx="7929563" cy="656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498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0"/>
            <a:ext cx="10515600" cy="5962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systems have widely varying</a:t>
            </a:r>
            <a:r>
              <a:rPr lang="tr-TR" dirty="0"/>
              <a:t> </a:t>
            </a:r>
            <a:r>
              <a:rPr lang="en-US" dirty="0"/>
              <a:t>requirements and constraints, such as the following: </a:t>
            </a:r>
          </a:p>
          <a:p>
            <a:pPr lvl="1"/>
            <a:r>
              <a:rPr lang="en-US" dirty="0"/>
              <a:t>Small to large systems, implying very different cost constraints, thus different</a:t>
            </a:r>
            <a:r>
              <a:rPr lang="tr-TR" dirty="0"/>
              <a:t> </a:t>
            </a:r>
            <a:r>
              <a:rPr lang="en-US" dirty="0"/>
              <a:t>needs for optimization and reuse</a:t>
            </a:r>
          </a:p>
          <a:p>
            <a:pPr lvl="1"/>
            <a:r>
              <a:rPr lang="en-US" dirty="0"/>
              <a:t>Relaxed to very strict requirements and combinations of different quality</a:t>
            </a:r>
            <a:r>
              <a:rPr lang="tr-TR" dirty="0"/>
              <a:t> </a:t>
            </a:r>
            <a:r>
              <a:rPr lang="en-US" dirty="0"/>
              <a:t>requirements, for example, with respect to safety, reliability, real-time, and</a:t>
            </a:r>
            <a:r>
              <a:rPr lang="tr-TR" dirty="0"/>
              <a:t> </a:t>
            </a:r>
            <a:r>
              <a:rPr lang="en-US" dirty="0"/>
              <a:t>flexibility</a:t>
            </a:r>
          </a:p>
          <a:p>
            <a:pPr lvl="1"/>
            <a:r>
              <a:rPr lang="en-US" dirty="0"/>
              <a:t>Short to long life times</a:t>
            </a:r>
          </a:p>
          <a:p>
            <a:pPr lvl="1"/>
            <a:r>
              <a:rPr lang="en-US" dirty="0"/>
              <a:t>Different environmental conditions in terms of, for example, radiation, vibrations,</a:t>
            </a:r>
            <a:r>
              <a:rPr lang="tr-TR" dirty="0"/>
              <a:t> </a:t>
            </a:r>
            <a:r>
              <a:rPr lang="en-US" dirty="0"/>
              <a:t>and</a:t>
            </a:r>
            <a:r>
              <a:rPr lang="tr-TR" dirty="0"/>
              <a:t> </a:t>
            </a:r>
            <a:r>
              <a:rPr lang="en-US" dirty="0"/>
              <a:t>humidity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396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896101" cy="50323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ENIAC was a decimal rather than a binary machine. That is, numbers</a:t>
            </a:r>
            <a:r>
              <a:rPr lang="tr-TR" dirty="0"/>
              <a:t> </a:t>
            </a:r>
            <a:r>
              <a:rPr lang="en-US" dirty="0"/>
              <a:t>were represented in decimal form, and arithmetic was performed in the decimal</a:t>
            </a:r>
            <a:r>
              <a:rPr lang="tr-TR" dirty="0"/>
              <a:t> </a:t>
            </a:r>
            <a:r>
              <a:rPr lang="en-US" dirty="0"/>
              <a:t>system. Its memory consisted of 20 </a:t>
            </a:r>
            <a:r>
              <a:rPr lang="en-US" i="1" dirty="0"/>
              <a:t>accumulators</a:t>
            </a:r>
            <a:r>
              <a:rPr lang="en-US" dirty="0"/>
              <a:t>, each capable of holding a 10-digit</a:t>
            </a:r>
            <a:r>
              <a:rPr lang="tr-TR" dirty="0"/>
              <a:t> </a:t>
            </a:r>
            <a:r>
              <a:rPr lang="en-US" dirty="0"/>
              <a:t>decimal number. A ring of 10 vacuum tubes represented each digit. </a:t>
            </a:r>
            <a:endParaRPr lang="tr-TR" dirty="0"/>
          </a:p>
          <a:p>
            <a:r>
              <a:rPr lang="en-US" dirty="0"/>
              <a:t>At any time,</a:t>
            </a:r>
            <a:r>
              <a:rPr lang="tr-TR" dirty="0"/>
              <a:t> </a:t>
            </a:r>
            <a:r>
              <a:rPr lang="en-US" dirty="0"/>
              <a:t>only one vacuum tube was in the ON state, representing one of the 10 digits. The</a:t>
            </a:r>
            <a:r>
              <a:rPr lang="tr-TR" dirty="0"/>
              <a:t> </a:t>
            </a:r>
            <a:r>
              <a:rPr lang="en-US" dirty="0"/>
              <a:t>major drawback of the ENIAC was that it had to be programmed manually by</a:t>
            </a:r>
            <a:r>
              <a:rPr lang="tr-TR" dirty="0"/>
              <a:t> </a:t>
            </a:r>
            <a:r>
              <a:rPr lang="en-US" dirty="0"/>
              <a:t>setting switches and plugging and unplugging cables.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</a:t>
            </a:fld>
            <a:endParaRPr lang="tr-TR"/>
          </a:p>
        </p:txBody>
      </p:sp>
      <p:pic>
        <p:nvPicPr>
          <p:cNvPr id="1026" name="Picture 2" descr="eniac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1" y="2571750"/>
            <a:ext cx="42608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88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40</a:t>
            </a:fld>
            <a:endParaRPr lang="tr-T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795338"/>
            <a:ext cx="8148638" cy="577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728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</a:t>
            </a:r>
            <a:r>
              <a:rPr lang="tr-TR" b="1" dirty="0"/>
              <a:t> </a:t>
            </a:r>
            <a:r>
              <a:rPr lang="en-US" b="1" dirty="0"/>
              <a:t>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28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evaluating processor hardware and setting requirements for new systems,</a:t>
            </a:r>
            <a:r>
              <a:rPr lang="tr-TR" dirty="0"/>
              <a:t> </a:t>
            </a:r>
            <a:r>
              <a:rPr lang="en-US" dirty="0"/>
              <a:t>performance is one of the key parameters to consider, along with cost, size, security,</a:t>
            </a:r>
            <a:r>
              <a:rPr lang="tr-TR" dirty="0"/>
              <a:t> </a:t>
            </a:r>
            <a:r>
              <a:rPr lang="en-US" dirty="0"/>
              <a:t>reliability, and, in some cases, power consumption.</a:t>
            </a:r>
          </a:p>
          <a:p>
            <a:r>
              <a:rPr lang="en-US" dirty="0"/>
              <a:t>It is difficult to make meaningful performance comparisons among different</a:t>
            </a:r>
            <a:r>
              <a:rPr lang="tr-TR" dirty="0"/>
              <a:t> </a:t>
            </a:r>
            <a:r>
              <a:rPr lang="en-US" dirty="0"/>
              <a:t>processors, even among processors in the same family. Raw speed is far less important</a:t>
            </a:r>
            <a:r>
              <a:rPr lang="tr-TR" dirty="0"/>
              <a:t> </a:t>
            </a:r>
            <a:r>
              <a:rPr lang="en-US" dirty="0"/>
              <a:t>than how a processor performs when executing a given application. </a:t>
            </a:r>
          </a:p>
          <a:p>
            <a:r>
              <a:rPr lang="en-US" dirty="0"/>
              <a:t>Unfortunately,</a:t>
            </a:r>
            <a:r>
              <a:rPr lang="tr-TR" dirty="0"/>
              <a:t> </a:t>
            </a:r>
            <a:r>
              <a:rPr lang="en-US" dirty="0"/>
              <a:t>application performance depends not just on the raw speed of the processor but also</a:t>
            </a:r>
            <a:r>
              <a:rPr lang="tr-TR" dirty="0"/>
              <a:t> </a:t>
            </a:r>
            <a:r>
              <a:rPr lang="en-US" dirty="0"/>
              <a:t>on the instruction set, choice of implementation language, efficiency of the compiler,</a:t>
            </a:r>
            <a:r>
              <a:rPr lang="tr-TR" dirty="0"/>
              <a:t> </a:t>
            </a:r>
            <a:r>
              <a:rPr lang="en-US" dirty="0"/>
              <a:t>and skill of the programming done to implement the application.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9896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Clock Speed and Instructions per Second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/>
              <a:t>The System Clock</a:t>
            </a:r>
            <a:endParaRPr lang="tr-TR" b="1" i="1" dirty="0"/>
          </a:p>
          <a:p>
            <a:endParaRPr lang="en-US" dirty="0"/>
          </a:p>
          <a:p>
            <a:r>
              <a:rPr lang="en-US" dirty="0"/>
              <a:t>Operations performed by a processor, such as fetching an</a:t>
            </a:r>
            <a:r>
              <a:rPr lang="tr-TR" dirty="0"/>
              <a:t> </a:t>
            </a:r>
            <a:r>
              <a:rPr lang="en-US" dirty="0"/>
              <a:t>instruction, decoding the instruction, performing an arithmetic operation, and soon, are governed by a system clock.</a:t>
            </a:r>
          </a:p>
          <a:p>
            <a:r>
              <a:rPr lang="en-US" dirty="0"/>
              <a:t>All</a:t>
            </a:r>
            <a:r>
              <a:rPr lang="tr-TR" dirty="0"/>
              <a:t> </a:t>
            </a:r>
            <a:r>
              <a:rPr lang="en-US" dirty="0"/>
              <a:t>operations begin with the pulse of</a:t>
            </a:r>
            <a:r>
              <a:rPr lang="tr-TR" dirty="0"/>
              <a:t> </a:t>
            </a:r>
            <a:r>
              <a:rPr lang="en-US" dirty="0"/>
              <a:t>the</a:t>
            </a:r>
            <a:r>
              <a:rPr lang="tr-TR" dirty="0"/>
              <a:t> </a:t>
            </a:r>
            <a:r>
              <a:rPr lang="en-US" dirty="0"/>
              <a:t>clock.</a:t>
            </a:r>
          </a:p>
          <a:p>
            <a:r>
              <a:rPr lang="en-US" dirty="0"/>
              <a:t>The speed of a processor is dictated</a:t>
            </a:r>
            <a:r>
              <a:rPr lang="tr-TR" dirty="0"/>
              <a:t> </a:t>
            </a:r>
            <a:r>
              <a:rPr lang="en-US" dirty="0"/>
              <a:t>by the pulse frequency produced by the clock, measured in cycles per second, or</a:t>
            </a:r>
            <a:r>
              <a:rPr lang="tr-TR" dirty="0"/>
              <a:t> </a:t>
            </a:r>
            <a:r>
              <a:rPr lang="en-US" dirty="0"/>
              <a:t>Hertz (Hz).</a:t>
            </a:r>
          </a:p>
          <a:p>
            <a:r>
              <a:rPr lang="en-US" dirty="0"/>
              <a:t>Typically, clock signals are generated by a quartz crystal, which generates a</a:t>
            </a:r>
            <a:r>
              <a:rPr lang="tr-TR" dirty="0"/>
              <a:t> </a:t>
            </a:r>
            <a:r>
              <a:rPr lang="en-US" dirty="0"/>
              <a:t>constant signal wave while power is applied. This wave is converted into a digital</a:t>
            </a:r>
            <a:r>
              <a:rPr lang="tr-TR" dirty="0"/>
              <a:t> </a:t>
            </a:r>
            <a:r>
              <a:rPr lang="en-US" dirty="0"/>
              <a:t>voltage pulse stream that is provided in a constant flow to the processor circuitry.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2753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43</a:t>
            </a:fld>
            <a:endParaRPr lang="tr-T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8"/>
          <a:stretch/>
        </p:blipFill>
        <p:spPr bwMode="auto">
          <a:xfrm>
            <a:off x="1047750" y="842963"/>
            <a:ext cx="9639300" cy="544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4878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06150" cy="4651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example, a 1-GHz processor receives 1 billion pulses per second.</a:t>
            </a:r>
          </a:p>
          <a:p>
            <a:r>
              <a:rPr lang="en-US" dirty="0"/>
              <a:t>The rate of pulses is known as the </a:t>
            </a:r>
            <a:r>
              <a:rPr lang="en-US" b="1" dirty="0"/>
              <a:t>clock rate</a:t>
            </a:r>
            <a:r>
              <a:rPr lang="en-US" dirty="0"/>
              <a:t>, or </a:t>
            </a:r>
            <a:r>
              <a:rPr lang="en-US" b="1" dirty="0"/>
              <a:t>clock speed</a:t>
            </a:r>
            <a:r>
              <a:rPr lang="en-US" dirty="0"/>
              <a:t>. One increment, or</a:t>
            </a:r>
            <a:r>
              <a:rPr lang="tr-TR" dirty="0"/>
              <a:t> </a:t>
            </a:r>
            <a:r>
              <a:rPr lang="en-US" dirty="0"/>
              <a:t>pulse, of the clock is referred to as a </a:t>
            </a:r>
            <a:r>
              <a:rPr lang="en-US" b="1" dirty="0"/>
              <a:t>clock cycle</a:t>
            </a:r>
            <a:r>
              <a:rPr lang="en-US" dirty="0"/>
              <a:t>, or a </a:t>
            </a:r>
            <a:r>
              <a:rPr lang="en-US" b="1" dirty="0"/>
              <a:t>clock tick</a:t>
            </a:r>
            <a:r>
              <a:rPr lang="en-US" dirty="0"/>
              <a:t>. The time between</a:t>
            </a:r>
            <a:r>
              <a:rPr lang="tr-TR" dirty="0"/>
              <a:t> </a:t>
            </a:r>
            <a:r>
              <a:rPr lang="en-US" dirty="0"/>
              <a:t>pulses is the </a:t>
            </a:r>
            <a:r>
              <a:rPr lang="en-US" b="1" dirty="0"/>
              <a:t>cycle time</a:t>
            </a:r>
            <a:r>
              <a:rPr lang="en-US" dirty="0"/>
              <a:t>.</a:t>
            </a:r>
          </a:p>
          <a:p>
            <a:r>
              <a:rPr lang="en-US" b="1" dirty="0"/>
              <a:t>The clock rate is not arbitrary</a:t>
            </a:r>
            <a:r>
              <a:rPr lang="en-US" dirty="0"/>
              <a:t>, but must be appropriate for the physical layout</a:t>
            </a:r>
            <a:r>
              <a:rPr lang="tr-TR" dirty="0"/>
              <a:t> </a:t>
            </a:r>
            <a:r>
              <a:rPr lang="en-US" dirty="0"/>
              <a:t>of the processor. Actions in the processor require signals to be sent from one processor</a:t>
            </a:r>
            <a:r>
              <a:rPr lang="tr-TR" dirty="0"/>
              <a:t> </a:t>
            </a:r>
            <a:r>
              <a:rPr lang="en-US" dirty="0"/>
              <a:t>element to another. When a signal is placed on a line inside the processor, it</a:t>
            </a:r>
            <a:r>
              <a:rPr lang="tr-TR" dirty="0"/>
              <a:t> </a:t>
            </a:r>
            <a:r>
              <a:rPr lang="en-US" dirty="0"/>
              <a:t>takes some finite amount of time for the voltage levels to settle down so that an</a:t>
            </a:r>
            <a:r>
              <a:rPr lang="tr-TR" dirty="0"/>
              <a:t> </a:t>
            </a:r>
            <a:r>
              <a:rPr lang="en-US" dirty="0"/>
              <a:t>accurate value (1 or 0) is available.</a:t>
            </a:r>
          </a:p>
          <a:p>
            <a:r>
              <a:rPr lang="en-US" dirty="0"/>
              <a:t>Furthermore, depending on the physical layout</a:t>
            </a:r>
            <a:r>
              <a:rPr lang="tr-TR" dirty="0"/>
              <a:t> </a:t>
            </a:r>
            <a:r>
              <a:rPr lang="en-US" dirty="0"/>
              <a:t>of the processor circuits, some signals may change more rapidly than others. Thus,</a:t>
            </a:r>
            <a:r>
              <a:rPr lang="tr-TR" dirty="0"/>
              <a:t> </a:t>
            </a:r>
            <a:r>
              <a:rPr lang="en-US" dirty="0"/>
              <a:t>operations must be synchronized and paced so that the proper electrical signal(voltage) values are available for each operation.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8272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53750" cy="472757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The execution of an instruction involves a number of discrete steps, such</a:t>
            </a:r>
            <a:r>
              <a:rPr lang="tr-TR" dirty="0"/>
              <a:t> </a:t>
            </a:r>
            <a:r>
              <a:rPr lang="en-US" dirty="0"/>
              <a:t>as fetching the instruction from memory, decoding the various portions of the</a:t>
            </a:r>
            <a:r>
              <a:rPr lang="tr-TR" dirty="0"/>
              <a:t> </a:t>
            </a:r>
            <a:r>
              <a:rPr lang="en-US" dirty="0"/>
              <a:t>instruction, loading and storing data, and performing arithmetic and logical operations.</a:t>
            </a:r>
          </a:p>
          <a:p>
            <a:r>
              <a:rPr lang="en-US" dirty="0"/>
              <a:t>Thus, most instructions on most processors require multiple clock cycles to</a:t>
            </a:r>
            <a:r>
              <a:rPr lang="tr-TR" dirty="0"/>
              <a:t> </a:t>
            </a:r>
            <a:r>
              <a:rPr lang="en-US" dirty="0"/>
              <a:t>complete. Some instructions may take only a few cycles, while others require dozens.</a:t>
            </a:r>
          </a:p>
          <a:p>
            <a:r>
              <a:rPr lang="en-US" dirty="0"/>
              <a:t>In addition, when pipelining is used, multiple instructions are being executed simultaneously.</a:t>
            </a:r>
          </a:p>
          <a:p>
            <a:r>
              <a:rPr lang="en-US" dirty="0"/>
              <a:t>Thus, a straight comparison of clock speeds on different processors does</a:t>
            </a:r>
            <a:r>
              <a:rPr lang="tr-TR" dirty="0"/>
              <a:t> </a:t>
            </a:r>
            <a:r>
              <a:rPr lang="en-US" dirty="0"/>
              <a:t>not tell the whole story about performance.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3416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Instruction</a:t>
            </a:r>
            <a:r>
              <a:rPr lang="tr-TR" b="1" dirty="0"/>
              <a:t> </a:t>
            </a:r>
            <a:r>
              <a:rPr lang="en-US" b="1" dirty="0"/>
              <a:t>Execution</a:t>
            </a:r>
            <a:r>
              <a:rPr lang="tr-TR" b="1" dirty="0"/>
              <a:t> </a:t>
            </a:r>
            <a:r>
              <a:rPr lang="en-US" b="1" dirty="0"/>
              <a:t>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68050" cy="4613275"/>
          </a:xfrm>
        </p:spPr>
        <p:txBody>
          <a:bodyPr/>
          <a:lstStyle/>
          <a:p>
            <a:r>
              <a:rPr lang="en-US" dirty="0"/>
              <a:t>A processor is driven by a clock with a constant</a:t>
            </a:r>
            <a:r>
              <a:rPr lang="tr-TR" dirty="0"/>
              <a:t> </a:t>
            </a:r>
            <a:r>
              <a:rPr lang="en-US" dirty="0"/>
              <a:t>frequency </a:t>
            </a:r>
            <a:r>
              <a:rPr lang="en-US" i="1" dirty="0"/>
              <a:t>f </a:t>
            </a:r>
            <a:r>
              <a:rPr lang="en-US" dirty="0"/>
              <a:t>or, equivalently, a constant cycle time t, where t = 1/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r>
              <a:rPr lang="en-US" dirty="0"/>
              <a:t>Define the</a:t>
            </a:r>
            <a:r>
              <a:rPr lang="tr-TR" dirty="0"/>
              <a:t> </a:t>
            </a:r>
            <a:r>
              <a:rPr lang="en-US" dirty="0"/>
              <a:t>instruction count, </a:t>
            </a:r>
            <a:r>
              <a:rPr lang="en-US" i="1" dirty="0" err="1"/>
              <a:t>Ic</a:t>
            </a:r>
            <a:r>
              <a:rPr lang="en-US" dirty="0"/>
              <a:t>, for a program as the number of machine instructions executed</a:t>
            </a:r>
            <a:r>
              <a:rPr lang="tr-TR" dirty="0"/>
              <a:t> </a:t>
            </a:r>
            <a:r>
              <a:rPr lang="en-US" dirty="0"/>
              <a:t>for that program until it runs to completion or for some defined time interval. </a:t>
            </a:r>
          </a:p>
          <a:p>
            <a:r>
              <a:rPr lang="en-US" dirty="0"/>
              <a:t>Note</a:t>
            </a:r>
            <a:r>
              <a:rPr lang="tr-TR" dirty="0"/>
              <a:t> </a:t>
            </a:r>
            <a:r>
              <a:rPr lang="en-US" dirty="0"/>
              <a:t>that this is the number of instruction executions, not the number of instructions</a:t>
            </a:r>
            <a:r>
              <a:rPr lang="tr-TR" dirty="0"/>
              <a:t> </a:t>
            </a:r>
            <a:r>
              <a:rPr lang="en-US" dirty="0"/>
              <a:t>in the object code of the program. </a:t>
            </a:r>
            <a:endParaRPr lang="tr-TR" dirty="0"/>
          </a:p>
          <a:p>
            <a:pPr lvl="1"/>
            <a:r>
              <a:rPr lang="tr-TR" dirty="0"/>
              <a:t>Think about loops.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42711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important parameter is the average cycles</a:t>
            </a:r>
            <a:r>
              <a:rPr lang="tr-TR" dirty="0"/>
              <a:t> </a:t>
            </a:r>
            <a:r>
              <a:rPr lang="en-US" dirty="0"/>
              <a:t>per instruction (</a:t>
            </a:r>
            <a:r>
              <a:rPr lang="en-US" i="1" dirty="0"/>
              <a:t>CPI</a:t>
            </a:r>
            <a:r>
              <a:rPr lang="en-US" dirty="0"/>
              <a:t>) for a program. If all instructions required the same number</a:t>
            </a:r>
            <a:r>
              <a:rPr lang="tr-TR" dirty="0"/>
              <a:t> </a:t>
            </a:r>
            <a:r>
              <a:rPr lang="en-US" dirty="0"/>
              <a:t>of clock cycles, then </a:t>
            </a:r>
            <a:r>
              <a:rPr lang="en-US" i="1" dirty="0"/>
              <a:t>CPI </a:t>
            </a:r>
            <a:r>
              <a:rPr lang="en-US" dirty="0"/>
              <a:t>would be a constant value for a processor.</a:t>
            </a:r>
            <a:endParaRPr lang="tr-TR" dirty="0"/>
          </a:p>
          <a:p>
            <a:endParaRPr lang="en-US" dirty="0"/>
          </a:p>
          <a:p>
            <a:r>
              <a:rPr lang="en-US" dirty="0"/>
              <a:t>However, on any give processor, the number of clock cycles required varies for different types of</a:t>
            </a:r>
            <a:r>
              <a:rPr lang="tr-TR" dirty="0"/>
              <a:t> </a:t>
            </a:r>
            <a:r>
              <a:rPr lang="en-US" dirty="0"/>
              <a:t>instructions, such as load, store, branch, and so on. Let </a:t>
            </a:r>
            <a:r>
              <a:rPr lang="en-US" i="1" dirty="0" err="1"/>
              <a:t>CPI</a:t>
            </a:r>
            <a:r>
              <a:rPr lang="en-US" i="1" baseline="-25000" dirty="0" err="1"/>
              <a:t>i</a:t>
            </a:r>
            <a:r>
              <a:rPr lang="tr-TR" i="1" dirty="0"/>
              <a:t> </a:t>
            </a:r>
            <a:r>
              <a:rPr lang="en-US" dirty="0"/>
              <a:t>be the number of cycles</a:t>
            </a:r>
            <a:r>
              <a:rPr lang="tr-TR" dirty="0"/>
              <a:t> </a:t>
            </a:r>
            <a:r>
              <a:rPr lang="en-US" dirty="0"/>
              <a:t>required for instruction type </a:t>
            </a:r>
            <a:r>
              <a:rPr lang="en-US" i="1" dirty="0" err="1"/>
              <a:t>i</a:t>
            </a:r>
            <a:r>
              <a:rPr lang="tr-TR" i="1" dirty="0"/>
              <a:t> </a:t>
            </a:r>
            <a:r>
              <a:rPr lang="en-US" dirty="0"/>
              <a:t>and </a:t>
            </a:r>
            <a:r>
              <a:rPr lang="tr-TR" i="1" dirty="0"/>
              <a:t>I</a:t>
            </a:r>
            <a:r>
              <a:rPr lang="en-US" i="1" baseline="-25000" dirty="0" err="1"/>
              <a:t>i</a:t>
            </a:r>
            <a:r>
              <a:rPr lang="tr-TR" i="1" dirty="0"/>
              <a:t> </a:t>
            </a:r>
            <a:r>
              <a:rPr lang="en-US" dirty="0"/>
              <a:t>be the number of executed instructions of type</a:t>
            </a:r>
            <a:r>
              <a:rPr lang="tr-TR" dirty="0"/>
              <a:t> </a:t>
            </a:r>
            <a:r>
              <a:rPr lang="en-US" i="1" dirty="0" err="1"/>
              <a:t>i</a:t>
            </a:r>
            <a:r>
              <a:rPr lang="tr-TR" i="1" dirty="0"/>
              <a:t> </a:t>
            </a:r>
            <a:r>
              <a:rPr lang="en-US" dirty="0"/>
              <a:t>for a given program.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47</a:t>
            </a:fld>
            <a:endParaRPr lang="tr-T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4" y="5538788"/>
            <a:ext cx="4010025" cy="128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5834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processor time </a:t>
            </a:r>
            <a:r>
              <a:rPr lang="en-US" i="1" dirty="0"/>
              <a:t>T </a:t>
            </a:r>
            <a:r>
              <a:rPr lang="en-US" dirty="0"/>
              <a:t>needed to execute a given program can be expressed as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48</a:t>
            </a:fld>
            <a:endParaRPr lang="tr-T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913" y="2502694"/>
            <a:ext cx="4230137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000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measure of performance for a processor is the rate at which</a:t>
            </a:r>
            <a:r>
              <a:rPr lang="tr-TR" dirty="0"/>
              <a:t> </a:t>
            </a:r>
            <a:r>
              <a:rPr lang="en-US" dirty="0"/>
              <a:t>instructions are executed, expressed as millions of instructions per second (MIPS),referred to as the </a:t>
            </a:r>
            <a:r>
              <a:rPr lang="en-US" b="1" dirty="0"/>
              <a:t>MIPS rate</a:t>
            </a:r>
            <a:r>
              <a:rPr lang="en-US" dirty="0"/>
              <a:t>. We can express the MIPS rate in terms of the clock</a:t>
            </a:r>
            <a:r>
              <a:rPr lang="tr-TR" dirty="0"/>
              <a:t> </a:t>
            </a:r>
            <a:r>
              <a:rPr lang="en-US" dirty="0"/>
              <a:t>rate and </a:t>
            </a:r>
            <a:r>
              <a:rPr lang="en-US" i="1" dirty="0"/>
              <a:t>CPI </a:t>
            </a:r>
            <a:r>
              <a:rPr lang="en-US" dirty="0"/>
              <a:t>as follows: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49</a:t>
            </a:fld>
            <a:endParaRPr lang="tr-T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17" y="3833813"/>
            <a:ext cx="8161522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56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The Von Neuman Machine</a:t>
            </a:r>
          </a:p>
          <a:p>
            <a:r>
              <a:rPr lang="en-US" dirty="0"/>
              <a:t>The task of entering and altering programs for</a:t>
            </a:r>
            <a:r>
              <a:rPr lang="tr-TR" dirty="0"/>
              <a:t> </a:t>
            </a:r>
            <a:r>
              <a:rPr lang="en-US" dirty="0"/>
              <a:t>the ENIAC was extremely tedious. </a:t>
            </a:r>
            <a:endParaRPr lang="tr-TR" dirty="0"/>
          </a:p>
          <a:p>
            <a:r>
              <a:rPr lang="tr-TR" dirty="0"/>
              <a:t>Stored Program Concept</a:t>
            </a:r>
            <a:endParaRPr lang="en-US" dirty="0"/>
          </a:p>
          <a:p>
            <a:pPr lvl="1"/>
            <a:r>
              <a:rPr lang="tr-TR" dirty="0"/>
              <a:t>S</a:t>
            </a:r>
            <a:r>
              <a:rPr lang="en-US" dirty="0" err="1"/>
              <a:t>uppose</a:t>
            </a:r>
            <a:r>
              <a:rPr lang="en-US" dirty="0"/>
              <a:t> a program could be represented in</a:t>
            </a:r>
            <a:r>
              <a:rPr lang="tr-TR" dirty="0"/>
              <a:t> </a:t>
            </a:r>
            <a:r>
              <a:rPr lang="en-US" dirty="0"/>
              <a:t>a form suitable for storing in memory alongside the data. Then, a computer could</a:t>
            </a:r>
            <a:r>
              <a:rPr lang="tr-TR" dirty="0"/>
              <a:t> </a:t>
            </a:r>
            <a:r>
              <a:rPr lang="en-US" dirty="0"/>
              <a:t>get its instructions by reading them from memory, and a program could be set or</a:t>
            </a:r>
            <a:r>
              <a:rPr lang="tr-TR" dirty="0"/>
              <a:t> </a:t>
            </a:r>
            <a:r>
              <a:rPr lang="en-US" dirty="0"/>
              <a:t>altered by setting the values of a portion of memory.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4141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consider the execution of a program that results in the execution</a:t>
            </a:r>
            <a:r>
              <a:rPr lang="tr-TR" dirty="0"/>
              <a:t> </a:t>
            </a:r>
            <a:r>
              <a:rPr lang="en-US" dirty="0"/>
              <a:t>of 2 million instructions on a 400-MHz processor. The program consists of four</a:t>
            </a:r>
            <a:r>
              <a:rPr lang="tr-TR" dirty="0"/>
              <a:t> </a:t>
            </a:r>
            <a:r>
              <a:rPr lang="en-US" dirty="0"/>
              <a:t>major types of instructions. The instruction mix and the CPI for each instruction</a:t>
            </a:r>
            <a:r>
              <a:rPr lang="tr-TR" dirty="0"/>
              <a:t> </a:t>
            </a:r>
            <a:r>
              <a:rPr lang="en-US" dirty="0"/>
              <a:t>type are given below based on the result of a program trace experiment: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50</a:t>
            </a:fld>
            <a:endParaRPr lang="tr-T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34" y="3910013"/>
            <a:ext cx="8948980" cy="262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35453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average CPI when the program is executed on a uniprocessor with</a:t>
            </a:r>
            <a:r>
              <a:rPr lang="tr-TR" dirty="0"/>
              <a:t> </a:t>
            </a:r>
            <a:r>
              <a:rPr lang="en-US" dirty="0"/>
              <a:t>the above trace results is </a:t>
            </a:r>
            <a:r>
              <a:rPr lang="en-US" i="1" dirty="0"/>
              <a:t>CPI </a:t>
            </a:r>
            <a:r>
              <a:rPr lang="en-US" dirty="0"/>
              <a:t>= 0.6 + (2x 0.18) + (4 x0.12) + (8 x0.1) = 2.24.</a:t>
            </a:r>
          </a:p>
          <a:p>
            <a:r>
              <a:rPr lang="en-US" dirty="0"/>
              <a:t>The corresponding MIPS rate is (400 x10</a:t>
            </a:r>
            <a:r>
              <a:rPr lang="en-US" baseline="30000" dirty="0"/>
              <a:t>6</a:t>
            </a:r>
            <a:r>
              <a:rPr lang="en-US" dirty="0"/>
              <a:t>)/(2.24 x 10</a:t>
            </a:r>
            <a:r>
              <a:rPr lang="en-US" baseline="30000" dirty="0"/>
              <a:t>6</a:t>
            </a:r>
            <a:r>
              <a:rPr lang="en-US" dirty="0"/>
              <a:t>) ≈ 178.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99622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Amdahl’s</a:t>
            </a:r>
            <a:r>
              <a:rPr lang="tr-TR" b="1" dirty="0"/>
              <a:t> </a:t>
            </a:r>
            <a:r>
              <a:rPr lang="en-US" b="1" dirty="0"/>
              <a:t>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r>
              <a:rPr lang="en-US" dirty="0"/>
              <a:t>When</a:t>
            </a:r>
            <a:r>
              <a:rPr lang="tr-TR" dirty="0"/>
              <a:t> </a:t>
            </a:r>
            <a:r>
              <a:rPr lang="en-US" dirty="0"/>
              <a:t>considering</a:t>
            </a:r>
            <a:r>
              <a:rPr lang="tr-TR" dirty="0"/>
              <a:t> </a:t>
            </a:r>
            <a:r>
              <a:rPr lang="en-US" dirty="0"/>
              <a:t>system</a:t>
            </a:r>
            <a:r>
              <a:rPr lang="tr-TR" dirty="0"/>
              <a:t> </a:t>
            </a:r>
            <a:r>
              <a:rPr lang="en-US" dirty="0"/>
              <a:t>performance, computer</a:t>
            </a:r>
            <a:r>
              <a:rPr lang="tr-TR" dirty="0"/>
              <a:t> </a:t>
            </a:r>
            <a:r>
              <a:rPr lang="en-US" dirty="0"/>
              <a:t>system</a:t>
            </a:r>
            <a:r>
              <a:rPr lang="tr-TR" dirty="0"/>
              <a:t> </a:t>
            </a:r>
            <a:r>
              <a:rPr lang="en-US" dirty="0"/>
              <a:t>designers</a:t>
            </a:r>
            <a:r>
              <a:rPr lang="tr-TR" dirty="0"/>
              <a:t> </a:t>
            </a:r>
            <a:r>
              <a:rPr lang="en-US" dirty="0"/>
              <a:t>look</a:t>
            </a:r>
            <a:r>
              <a:rPr lang="tr-TR" dirty="0"/>
              <a:t> </a:t>
            </a:r>
            <a:r>
              <a:rPr lang="en-US" dirty="0"/>
              <a:t>for</a:t>
            </a:r>
            <a:r>
              <a:rPr lang="tr-TR" dirty="0"/>
              <a:t> </a:t>
            </a:r>
            <a:r>
              <a:rPr lang="en-US" dirty="0"/>
              <a:t>ways to improve performance by improvement in technology or change in</a:t>
            </a:r>
            <a:r>
              <a:rPr lang="tr-TR" dirty="0"/>
              <a:t> </a:t>
            </a:r>
            <a:r>
              <a:rPr lang="en-US" dirty="0"/>
              <a:t>design. </a:t>
            </a:r>
          </a:p>
          <a:p>
            <a:r>
              <a:rPr lang="en-US" dirty="0"/>
              <a:t>Examples include the use of parallel processors, the use of a memory</a:t>
            </a:r>
            <a:r>
              <a:rPr lang="tr-TR" dirty="0"/>
              <a:t> </a:t>
            </a:r>
            <a:r>
              <a:rPr lang="en-US" dirty="0"/>
              <a:t>cache hierarchy, and speedup in memory access time and I/O transfer rate</a:t>
            </a:r>
            <a:r>
              <a:rPr lang="tr-TR" dirty="0"/>
              <a:t> </a:t>
            </a:r>
            <a:r>
              <a:rPr lang="en-US" dirty="0"/>
              <a:t>due</a:t>
            </a:r>
            <a:r>
              <a:rPr lang="tr-TR" dirty="0"/>
              <a:t> </a:t>
            </a:r>
            <a:r>
              <a:rPr lang="en-US" dirty="0"/>
              <a:t>to</a:t>
            </a:r>
            <a:r>
              <a:rPr lang="tr-TR" dirty="0"/>
              <a:t> </a:t>
            </a:r>
            <a:r>
              <a:rPr lang="en-US" dirty="0"/>
              <a:t>technology</a:t>
            </a:r>
            <a:r>
              <a:rPr lang="tr-TR" dirty="0"/>
              <a:t> </a:t>
            </a:r>
            <a:r>
              <a:rPr lang="en-US" dirty="0"/>
              <a:t>improvements.</a:t>
            </a:r>
          </a:p>
          <a:p>
            <a:r>
              <a:rPr lang="en-US" dirty="0"/>
              <a:t>In all of these cases, it is important to note</a:t>
            </a:r>
            <a:r>
              <a:rPr lang="tr-TR" dirty="0"/>
              <a:t> </a:t>
            </a:r>
            <a:r>
              <a:rPr lang="en-US" dirty="0"/>
              <a:t>that a speedup in one aspect of the technology or design does not result in a</a:t>
            </a:r>
            <a:r>
              <a:rPr lang="tr-TR" dirty="0"/>
              <a:t> </a:t>
            </a:r>
            <a:r>
              <a:rPr lang="en-US" dirty="0"/>
              <a:t>corresponding improvement in performance. This limitation is succinctly</a:t>
            </a:r>
            <a:r>
              <a:rPr lang="tr-TR" dirty="0"/>
              <a:t> </a:t>
            </a:r>
            <a:r>
              <a:rPr lang="en-US" dirty="0"/>
              <a:t>expressed</a:t>
            </a:r>
            <a:r>
              <a:rPr lang="tr-TR" dirty="0"/>
              <a:t> </a:t>
            </a:r>
            <a:r>
              <a:rPr lang="en-US" dirty="0"/>
              <a:t>by</a:t>
            </a:r>
            <a:r>
              <a:rPr lang="tr-TR" dirty="0"/>
              <a:t> </a:t>
            </a:r>
            <a:r>
              <a:rPr lang="en-US" dirty="0"/>
              <a:t>Amdahl’s</a:t>
            </a:r>
            <a:r>
              <a:rPr lang="tr-TR" dirty="0"/>
              <a:t> </a:t>
            </a:r>
            <a:r>
              <a:rPr lang="en-US" dirty="0"/>
              <a:t>law.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90124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7250"/>
            <a:ext cx="10515600" cy="5319713"/>
          </a:xfrm>
        </p:spPr>
        <p:txBody>
          <a:bodyPr/>
          <a:lstStyle/>
          <a:p>
            <a:r>
              <a:rPr lang="en-US" dirty="0"/>
              <a:t>Consider a program running on a single processor such that a fraction(1 –</a:t>
            </a:r>
            <a:r>
              <a:rPr lang="en-US" i="1" dirty="0"/>
              <a:t>f</a:t>
            </a:r>
            <a:r>
              <a:rPr lang="en-US" dirty="0"/>
              <a:t>) of the execution time involves code that is inherently serial and a fraction</a:t>
            </a:r>
            <a:r>
              <a:rPr lang="tr-TR" dirty="0"/>
              <a:t> </a:t>
            </a:r>
            <a:r>
              <a:rPr lang="en-US" i="1" dirty="0"/>
              <a:t>f </a:t>
            </a:r>
            <a:r>
              <a:rPr lang="en-US" dirty="0"/>
              <a:t>that involves code that is infinitely parallelizable with no scheduling overhead.</a:t>
            </a:r>
            <a:r>
              <a:rPr lang="tr-TR" dirty="0"/>
              <a:t> </a:t>
            </a:r>
            <a:r>
              <a:rPr lang="en-US" dirty="0"/>
              <a:t>Let </a:t>
            </a:r>
            <a:r>
              <a:rPr lang="en-US" i="1" dirty="0"/>
              <a:t>T </a:t>
            </a:r>
            <a:r>
              <a:rPr lang="en-US" dirty="0"/>
              <a:t>be the total execution time of the program using a single processor. Then the</a:t>
            </a:r>
            <a:r>
              <a:rPr lang="tr-TR" dirty="0"/>
              <a:t> </a:t>
            </a:r>
            <a:r>
              <a:rPr lang="en-US" dirty="0"/>
              <a:t>speedup using a parallel processor with </a:t>
            </a:r>
            <a:r>
              <a:rPr lang="en-US" i="1" dirty="0"/>
              <a:t>N </a:t>
            </a:r>
            <a:r>
              <a:rPr lang="en-US" dirty="0"/>
              <a:t>processors that fully exploits the parallel</a:t>
            </a:r>
            <a:r>
              <a:rPr lang="tr-TR" dirty="0"/>
              <a:t> </a:t>
            </a:r>
            <a:r>
              <a:rPr lang="en-US" dirty="0"/>
              <a:t>portion of the program is as follows: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53</a:t>
            </a:fld>
            <a:endParaRPr lang="tr-T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39" y="3852863"/>
            <a:ext cx="8792900" cy="24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1976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54</a:t>
            </a:fld>
            <a:endParaRPr lang="tr-T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604130"/>
            <a:ext cx="9791699" cy="612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1976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important conclusions can be</a:t>
            </a:r>
            <a:r>
              <a:rPr lang="tr-TR" dirty="0"/>
              <a:t> </a:t>
            </a:r>
            <a:r>
              <a:rPr lang="en-US" dirty="0"/>
              <a:t>drawn: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When </a:t>
            </a:r>
            <a:r>
              <a:rPr lang="en-US" i="1" dirty="0"/>
              <a:t>f </a:t>
            </a:r>
            <a:r>
              <a:rPr lang="en-US" dirty="0"/>
              <a:t>is small, the use of parallel processors has little effect.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As </a:t>
            </a:r>
            <a:r>
              <a:rPr lang="en-US" i="1" dirty="0"/>
              <a:t>N </a:t>
            </a:r>
            <a:r>
              <a:rPr lang="en-US" dirty="0"/>
              <a:t>approaches infinity, speedup is bound by 1/(1 –</a:t>
            </a:r>
            <a:r>
              <a:rPr lang="en-US" i="1" dirty="0"/>
              <a:t>f</a:t>
            </a:r>
            <a:r>
              <a:rPr lang="en-US" dirty="0"/>
              <a:t>), so that there are</a:t>
            </a:r>
            <a:r>
              <a:rPr lang="tr-TR" dirty="0"/>
              <a:t> </a:t>
            </a:r>
            <a:r>
              <a:rPr lang="en-US" dirty="0"/>
              <a:t>diminishing returns for using more processors.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07683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Amdahl’s law can be generalized to evaluate any design or technical improvement</a:t>
            </a:r>
            <a:r>
              <a:rPr lang="tr-TR" dirty="0"/>
              <a:t> </a:t>
            </a:r>
            <a:r>
              <a:rPr lang="en-US" dirty="0"/>
              <a:t>in a computer system. Consider any enhancement to a feature of a system that</a:t>
            </a:r>
            <a:r>
              <a:rPr lang="tr-TR" dirty="0"/>
              <a:t> </a:t>
            </a:r>
            <a:r>
              <a:rPr lang="en-US" dirty="0"/>
              <a:t>results in a speedup. The speedup can be expressed as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56</a:t>
            </a:fld>
            <a:endParaRPr lang="tr-T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3" y="4724400"/>
            <a:ext cx="1065997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30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4"/>
            <a:ext cx="6346030" cy="5032376"/>
          </a:xfrm>
        </p:spPr>
        <p:txBody>
          <a:bodyPr>
            <a:normAutofit fontScale="92500"/>
          </a:bodyPr>
          <a:lstStyle/>
          <a:p>
            <a:r>
              <a:rPr lang="en-US" dirty="0"/>
              <a:t>In 1946, von Neumann and his colleagues began the design of a new stored</a:t>
            </a:r>
            <a:r>
              <a:rPr lang="tr-TR" dirty="0"/>
              <a:t> </a:t>
            </a:r>
            <a:r>
              <a:rPr lang="en-US" dirty="0"/>
              <a:t>program</a:t>
            </a:r>
            <a:r>
              <a:rPr lang="tr-TR" dirty="0"/>
              <a:t> </a:t>
            </a:r>
            <a:r>
              <a:rPr lang="en-US" dirty="0"/>
              <a:t>computer, referred to as the IAS computer, at the </a:t>
            </a:r>
            <a:r>
              <a:rPr lang="en-US" dirty="0" err="1"/>
              <a:t>Princeto</a:t>
            </a:r>
            <a:r>
              <a:rPr lang="tr-TR" dirty="0"/>
              <a:t>n</a:t>
            </a:r>
            <a:r>
              <a:rPr lang="en-US" dirty="0"/>
              <a:t> Institute for</a:t>
            </a:r>
            <a:r>
              <a:rPr lang="tr-TR" dirty="0"/>
              <a:t> </a:t>
            </a:r>
            <a:r>
              <a:rPr lang="en-US" dirty="0"/>
              <a:t>Advanced Studies.</a:t>
            </a:r>
            <a:endParaRPr lang="tr-TR" dirty="0"/>
          </a:p>
          <a:p>
            <a:r>
              <a:rPr lang="en-US" dirty="0"/>
              <a:t>It consists of</a:t>
            </a:r>
            <a:endParaRPr lang="tr-TR" dirty="0"/>
          </a:p>
          <a:p>
            <a:pPr lvl="1"/>
            <a:r>
              <a:rPr lang="en-US" dirty="0"/>
              <a:t> A </a:t>
            </a:r>
            <a:r>
              <a:rPr lang="en-US" b="1" dirty="0"/>
              <a:t>main memory</a:t>
            </a:r>
            <a:r>
              <a:rPr lang="en-US" dirty="0"/>
              <a:t>, which stores both data and instructions</a:t>
            </a:r>
            <a:endParaRPr lang="tr-TR" dirty="0"/>
          </a:p>
          <a:p>
            <a:pPr lvl="1"/>
            <a:r>
              <a:rPr lang="en-US" dirty="0"/>
              <a:t>An </a:t>
            </a:r>
            <a:r>
              <a:rPr lang="en-US" b="1" dirty="0"/>
              <a:t>arithmetic and logic unit (ALU) </a:t>
            </a:r>
            <a:r>
              <a:rPr lang="en-US" dirty="0"/>
              <a:t>capable of operating on binary data</a:t>
            </a:r>
            <a:endParaRPr lang="tr-TR" dirty="0"/>
          </a:p>
          <a:p>
            <a:pPr lvl="1"/>
            <a:r>
              <a:rPr lang="en-US" dirty="0"/>
              <a:t>A </a:t>
            </a:r>
            <a:r>
              <a:rPr lang="en-US" b="1" dirty="0"/>
              <a:t>control unit</a:t>
            </a:r>
            <a:r>
              <a:rPr lang="en-US" dirty="0"/>
              <a:t>, which interprets the instructions in memory and causes them</a:t>
            </a:r>
            <a:r>
              <a:rPr lang="tr-TR" dirty="0"/>
              <a:t> </a:t>
            </a:r>
            <a:r>
              <a:rPr lang="en-US" dirty="0"/>
              <a:t>to be executed</a:t>
            </a:r>
            <a:endParaRPr lang="tr-TR" dirty="0"/>
          </a:p>
          <a:p>
            <a:pPr lvl="1"/>
            <a:r>
              <a:rPr lang="en-US" b="1" dirty="0"/>
              <a:t>Input/output (I/O) </a:t>
            </a:r>
            <a:r>
              <a:rPr lang="en-US" dirty="0"/>
              <a:t>equipment operated by the control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</a:t>
            </a:fld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230" y="1681919"/>
            <a:ext cx="4958766" cy="479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00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60358"/>
            <a:ext cx="10904621" cy="51976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With rare exceptions, all of today’s computers have this same general structure</a:t>
            </a:r>
            <a:r>
              <a:rPr lang="tr-TR" dirty="0"/>
              <a:t> </a:t>
            </a:r>
            <a:r>
              <a:rPr lang="en-US" dirty="0"/>
              <a:t>and function and are thus referred to as </a:t>
            </a:r>
            <a:r>
              <a:rPr lang="en-US" b="1" dirty="0"/>
              <a:t>von Neumann machines</a:t>
            </a:r>
            <a:r>
              <a:rPr lang="en-US" dirty="0"/>
              <a:t>. Thus, it is worthwhile</a:t>
            </a:r>
            <a:r>
              <a:rPr lang="tr-TR" dirty="0"/>
              <a:t> </a:t>
            </a:r>
            <a:r>
              <a:rPr lang="en-US" dirty="0"/>
              <a:t>at this point to describe briefly the operation of the IAS computer</a:t>
            </a:r>
            <a:r>
              <a:rPr lang="tr-TR" dirty="0"/>
              <a:t>.</a:t>
            </a:r>
          </a:p>
          <a:p>
            <a:r>
              <a:rPr lang="en-US" dirty="0"/>
              <a:t>The memory of the IAS consists of 1000 storage locations, called </a:t>
            </a:r>
            <a:r>
              <a:rPr lang="en-US" b="1" dirty="0"/>
              <a:t>words</a:t>
            </a:r>
            <a:r>
              <a:rPr lang="en-US" dirty="0"/>
              <a:t>, of</a:t>
            </a:r>
            <a:r>
              <a:rPr lang="tr-TR" dirty="0"/>
              <a:t> </a:t>
            </a:r>
            <a:r>
              <a:rPr lang="en-US" dirty="0"/>
              <a:t>40 binary digits (bits) each. Both data and instructions are stored there. Numbers</a:t>
            </a:r>
            <a:r>
              <a:rPr lang="tr-TR" dirty="0"/>
              <a:t> </a:t>
            </a:r>
            <a:r>
              <a:rPr lang="en-US" dirty="0"/>
              <a:t>are represented in binary form, and each instruction is a binary code.</a:t>
            </a:r>
            <a:endParaRPr lang="tr-TR" dirty="0"/>
          </a:p>
          <a:p>
            <a:pPr lvl="1"/>
            <a:r>
              <a:rPr lang="tr-TR" dirty="0"/>
              <a:t>Note that there is no universal definition for </a:t>
            </a:r>
            <a:r>
              <a:rPr lang="tr-TR" i="1" dirty="0"/>
              <a:t>word</a:t>
            </a:r>
            <a:r>
              <a:rPr lang="tr-TR" dirty="0"/>
              <a:t> since it depends on the  instruction length for a given computer.</a:t>
            </a:r>
          </a:p>
          <a:p>
            <a:r>
              <a:rPr lang="en-US" dirty="0"/>
              <a:t>Each number is represented by a sign bit and a 39-bit</a:t>
            </a:r>
            <a:r>
              <a:rPr lang="tr-TR" dirty="0"/>
              <a:t> </a:t>
            </a:r>
            <a:r>
              <a:rPr lang="en-US" dirty="0"/>
              <a:t>value. A word may also contain two 20-bit instructions, with each instruction</a:t>
            </a:r>
            <a:r>
              <a:rPr lang="tr-TR" dirty="0"/>
              <a:t> </a:t>
            </a:r>
            <a:r>
              <a:rPr lang="en-US" dirty="0"/>
              <a:t>consisting of an 8-bit operation code </a:t>
            </a:r>
            <a:r>
              <a:rPr lang="en-US" b="1" dirty="0"/>
              <a:t>(opcode) </a:t>
            </a:r>
            <a:r>
              <a:rPr lang="en-US" dirty="0"/>
              <a:t>specifying the operation to be</a:t>
            </a:r>
            <a:r>
              <a:rPr lang="tr-TR" dirty="0"/>
              <a:t> </a:t>
            </a:r>
            <a:r>
              <a:rPr lang="en-US" dirty="0"/>
              <a:t>performed and a 12-bit address designating one of the words in memory </a:t>
            </a:r>
            <a:r>
              <a:rPr lang="tr-TR" dirty="0"/>
              <a:t> </a:t>
            </a:r>
            <a:r>
              <a:rPr lang="en-US" dirty="0"/>
              <a:t>numbered</a:t>
            </a:r>
            <a:r>
              <a:rPr lang="tr-TR" dirty="0"/>
              <a:t> </a:t>
            </a:r>
            <a:r>
              <a:rPr lang="en-US" dirty="0"/>
              <a:t>from 0 to 999).</a:t>
            </a:r>
            <a:endParaRPr lang="tr-T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166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IAS Memory Formats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8</a:t>
            </a:fld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475" y="2213811"/>
            <a:ext cx="9578436" cy="462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06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95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control unit operates the IAS by fetching instructions from memory and</a:t>
            </a:r>
            <a:r>
              <a:rPr lang="tr-TR" dirty="0"/>
              <a:t> </a:t>
            </a:r>
            <a:r>
              <a:rPr lang="en-US" dirty="0"/>
              <a:t>executing them one at a time.</a:t>
            </a:r>
            <a:endParaRPr lang="tr-TR" dirty="0"/>
          </a:p>
          <a:p>
            <a:r>
              <a:rPr lang="en-US" dirty="0"/>
              <a:t>To explain this, a more detailed structure diagram is</a:t>
            </a:r>
            <a:r>
              <a:rPr lang="tr-TR" dirty="0"/>
              <a:t> </a:t>
            </a:r>
            <a:r>
              <a:rPr lang="en-US" dirty="0"/>
              <a:t>needed</a:t>
            </a:r>
            <a:r>
              <a:rPr lang="tr-TR" dirty="0"/>
              <a:t>  w</a:t>
            </a:r>
            <a:r>
              <a:rPr lang="en-US" dirty="0" err="1"/>
              <a:t>ith</a:t>
            </a:r>
            <a:r>
              <a:rPr lang="tr-TR" dirty="0"/>
              <a:t> </a:t>
            </a:r>
            <a:r>
              <a:rPr lang="en-US" dirty="0"/>
              <a:t>the</a:t>
            </a:r>
            <a:r>
              <a:rPr lang="tr-TR" dirty="0"/>
              <a:t> </a:t>
            </a:r>
            <a:r>
              <a:rPr lang="en-US" dirty="0"/>
              <a:t>following</a:t>
            </a:r>
            <a:r>
              <a:rPr lang="tr-TR" dirty="0"/>
              <a:t> </a:t>
            </a:r>
            <a:r>
              <a:rPr lang="en-US" dirty="0"/>
              <a:t>components</a:t>
            </a:r>
            <a:r>
              <a:rPr lang="tr-TR" dirty="0"/>
              <a:t>:</a:t>
            </a:r>
            <a:endParaRPr lang="en-US" dirty="0"/>
          </a:p>
          <a:p>
            <a:pPr lvl="1"/>
            <a:r>
              <a:rPr lang="en-US" b="1" dirty="0"/>
              <a:t>Memory buffer register (MBR): </a:t>
            </a:r>
            <a:r>
              <a:rPr lang="en-US" dirty="0"/>
              <a:t>Contains a word to be stored in memory or sent</a:t>
            </a:r>
            <a:r>
              <a:rPr lang="tr-TR" dirty="0"/>
              <a:t> </a:t>
            </a:r>
            <a:r>
              <a:rPr lang="en-US" dirty="0"/>
              <a:t>to the I/O unit, or is used to receive a word from memory or from the I/O unit.</a:t>
            </a:r>
          </a:p>
          <a:p>
            <a:pPr lvl="1"/>
            <a:r>
              <a:rPr lang="en-US" b="1" dirty="0"/>
              <a:t>Memory address register (MAR): </a:t>
            </a:r>
            <a:r>
              <a:rPr lang="en-US" dirty="0"/>
              <a:t>Specifies the address in memory of the word</a:t>
            </a:r>
            <a:r>
              <a:rPr lang="tr-TR" dirty="0"/>
              <a:t> </a:t>
            </a:r>
            <a:r>
              <a:rPr lang="en-US" dirty="0"/>
              <a:t>to be written from or read into the MBR.</a:t>
            </a:r>
          </a:p>
          <a:p>
            <a:pPr lvl="1"/>
            <a:r>
              <a:rPr lang="en-US" b="1" dirty="0"/>
              <a:t>Instruction register (IR): </a:t>
            </a:r>
            <a:r>
              <a:rPr lang="en-US" dirty="0"/>
              <a:t>Contains the 8-bit opcode instruction being executed.</a:t>
            </a:r>
          </a:p>
          <a:p>
            <a:pPr lvl="1"/>
            <a:r>
              <a:rPr lang="en-US" b="1" dirty="0"/>
              <a:t>Instruction buffer register (IBR): </a:t>
            </a:r>
            <a:r>
              <a:rPr lang="en-US" dirty="0"/>
              <a:t>Employed to hold temporarily the right</a:t>
            </a:r>
            <a:r>
              <a:rPr lang="tr-TR" dirty="0"/>
              <a:t> </a:t>
            </a:r>
            <a:r>
              <a:rPr lang="en-US" dirty="0"/>
              <a:t>hand</a:t>
            </a:r>
            <a:r>
              <a:rPr lang="tr-TR" dirty="0"/>
              <a:t> </a:t>
            </a:r>
            <a:r>
              <a:rPr lang="en-US" dirty="0"/>
              <a:t>instruction from a word in memory.</a:t>
            </a:r>
          </a:p>
          <a:p>
            <a:pPr lvl="1"/>
            <a:r>
              <a:rPr lang="en-US" b="1" dirty="0"/>
              <a:t>Program counter (PC): </a:t>
            </a:r>
            <a:r>
              <a:rPr lang="en-US" dirty="0"/>
              <a:t>Contains the address of the next instruction pair to be</a:t>
            </a:r>
            <a:r>
              <a:rPr lang="tr-TR" dirty="0"/>
              <a:t> </a:t>
            </a:r>
            <a:r>
              <a:rPr lang="en-US" dirty="0"/>
              <a:t>fetched</a:t>
            </a:r>
            <a:r>
              <a:rPr lang="tr-TR" dirty="0"/>
              <a:t> </a:t>
            </a:r>
            <a:r>
              <a:rPr lang="en-US" dirty="0"/>
              <a:t>from</a:t>
            </a:r>
            <a:r>
              <a:rPr lang="tr-TR" dirty="0"/>
              <a:t> </a:t>
            </a:r>
            <a:r>
              <a:rPr lang="en-US" dirty="0"/>
              <a:t>memory.</a:t>
            </a:r>
          </a:p>
          <a:p>
            <a:pPr lvl="1"/>
            <a:r>
              <a:rPr lang="en-US" b="1" dirty="0"/>
              <a:t>Accumulator (AC) and multiplier quotient (MQ): </a:t>
            </a:r>
            <a:r>
              <a:rPr lang="en-US" dirty="0"/>
              <a:t>Employed to hold temporarily</a:t>
            </a:r>
            <a:r>
              <a:rPr lang="tr-TR" dirty="0"/>
              <a:t> </a:t>
            </a:r>
            <a:r>
              <a:rPr lang="en-US" dirty="0"/>
              <a:t>operands and results of ALU operations. For example, the result </a:t>
            </a:r>
            <a:r>
              <a:rPr lang="en-US" dirty="0" err="1"/>
              <a:t>ofmultiplying</a:t>
            </a:r>
            <a:r>
              <a:rPr lang="en-US" dirty="0"/>
              <a:t> two 40-bit numbers is an 80-bit number; the most significant 40 </a:t>
            </a:r>
            <a:r>
              <a:rPr lang="en-US" dirty="0" err="1"/>
              <a:t>bitsare</a:t>
            </a:r>
            <a:r>
              <a:rPr lang="en-US" dirty="0"/>
              <a:t> stored in the AC and the least significant in the MQ.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393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4487</Words>
  <Application>Microsoft Office PowerPoint</Application>
  <PresentationFormat>Geniş ekran</PresentationFormat>
  <Paragraphs>253</Paragraphs>
  <Slides>56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Office Theme</vt:lpstr>
      <vt:lpstr>COM/BLM 376  Computer Architecture  Chapter 2 Computer Evolution and Performance</vt:lpstr>
      <vt:lpstr>Outline</vt:lpstr>
      <vt:lpstr>A Brief History of Computers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Designing for Performance</vt:lpstr>
      <vt:lpstr>PowerPoint Sunusu</vt:lpstr>
      <vt:lpstr>PowerPoint Sunusu</vt:lpstr>
      <vt:lpstr>PowerPoint Sunusu</vt:lpstr>
      <vt:lpstr>PowerPoint Sunusu</vt:lpstr>
      <vt:lpstr>PowerPoint Sunusu</vt:lpstr>
      <vt:lpstr>Multicore, MICS and GPGPUs</vt:lpstr>
      <vt:lpstr>PowerPoint Sunusu</vt:lpstr>
      <vt:lpstr>PowerPoint Sunusu</vt:lpstr>
      <vt:lpstr>Embedded Systems</vt:lpstr>
      <vt:lpstr>PowerPoint Sunusu</vt:lpstr>
      <vt:lpstr>PowerPoint Sunusu</vt:lpstr>
      <vt:lpstr>PowerPoint Sunusu</vt:lpstr>
      <vt:lpstr>Performance Assessment</vt:lpstr>
      <vt:lpstr>Clock Speed and Instructions per Second</vt:lpstr>
      <vt:lpstr>PowerPoint Sunusu</vt:lpstr>
      <vt:lpstr>PowerPoint Sunusu</vt:lpstr>
      <vt:lpstr>PowerPoint Sunusu</vt:lpstr>
      <vt:lpstr>Instruction Execution Rate</vt:lpstr>
      <vt:lpstr>PowerPoint Sunusu</vt:lpstr>
      <vt:lpstr>PowerPoint Sunusu</vt:lpstr>
      <vt:lpstr>PowerPoint Sunusu</vt:lpstr>
      <vt:lpstr>PowerPoint Sunusu</vt:lpstr>
      <vt:lpstr>PowerPoint Sunusu</vt:lpstr>
      <vt:lpstr>Amdahl’s Law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COM/BLM 376 Computer Architecture</dc:title>
  <dc:creator>Erkan</dc:creator>
  <cp:lastModifiedBy>Metehan Ünal</cp:lastModifiedBy>
  <cp:revision>154</cp:revision>
  <dcterms:created xsi:type="dcterms:W3CDTF">2017-02-20T05:55:41Z</dcterms:created>
  <dcterms:modified xsi:type="dcterms:W3CDTF">2020-02-12T20:22:29Z</dcterms:modified>
</cp:coreProperties>
</file>