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90" r:id="rId29"/>
    <p:sldId id="287" r:id="rId30"/>
    <p:sldId id="288" r:id="rId31"/>
    <p:sldId id="282" r:id="rId32"/>
    <p:sldId id="291" r:id="rId33"/>
    <p:sldId id="283" r:id="rId34"/>
    <p:sldId id="284" r:id="rId35"/>
    <p:sldId id="292" r:id="rId36"/>
    <p:sldId id="293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5" r:id="rId48"/>
    <p:sldId id="306" r:id="rId49"/>
    <p:sldId id="304" r:id="rId50"/>
    <p:sldId id="310" r:id="rId51"/>
    <p:sldId id="307" r:id="rId52"/>
    <p:sldId id="308" r:id="rId53"/>
    <p:sldId id="309" r:id="rId54"/>
    <p:sldId id="311" r:id="rId55"/>
    <p:sldId id="312" r:id="rId56"/>
    <p:sldId id="313" r:id="rId57"/>
    <p:sldId id="315" r:id="rId58"/>
    <p:sldId id="316" r:id="rId59"/>
    <p:sldId id="317" r:id="rId60"/>
    <p:sldId id="318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2593" autoAdjust="0"/>
  </p:normalViewPr>
  <p:slideViewPr>
    <p:cSldViewPr snapToGrid="0">
      <p:cViewPr varScale="1">
        <p:scale>
          <a:sx n="64" d="100"/>
          <a:sy n="64" d="100"/>
        </p:scale>
        <p:origin x="102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13.02.2020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13.02.2020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13.02.2020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13.02.2020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13.02.2020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13.02.2020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13.02.2020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/>
              <a:t>COM/BLM 376 </a:t>
            </a:r>
            <a:br>
              <a:rPr lang="tr-TR" b="1" dirty="0"/>
            </a:br>
            <a:r>
              <a:rPr lang="tr-TR" b="1" dirty="0"/>
              <a:t>Computer Architecture</a:t>
            </a:r>
            <a:br>
              <a:rPr lang="tr-TR" dirty="0"/>
            </a:br>
            <a:br>
              <a:rPr lang="tr-TR" dirty="0"/>
            </a:br>
            <a:r>
              <a:rPr lang="tr-TR" sz="4000" dirty="0"/>
              <a:t>Chapter 4 Cache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/>
          </a:p>
          <a:p>
            <a:endParaRPr lang="tr-TR" sz="3400" dirty="0"/>
          </a:p>
          <a:p>
            <a:r>
              <a:rPr lang="tr-TR" sz="2000" dirty="0" err="1"/>
              <a:t>Asst</a:t>
            </a:r>
            <a:r>
              <a:rPr lang="tr-TR" sz="2000" dirty="0"/>
              <a:t>. Prof. Dr. Gazi Erkan BOSTANCI</a:t>
            </a:r>
          </a:p>
          <a:p>
            <a:r>
              <a:rPr lang="tr-TR" sz="2000" dirty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/>
              <a:t>Slides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mainly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on </a:t>
            </a:r>
          </a:p>
          <a:p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Organization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Architecture: </a:t>
            </a:r>
            <a:r>
              <a:rPr lang="tr-TR" sz="2000" dirty="0" err="1"/>
              <a:t>Designing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William </a:t>
            </a:r>
            <a:r>
              <a:rPr lang="tr-TR" sz="2000" dirty="0" err="1"/>
              <a:t>Stallings</a:t>
            </a:r>
            <a:r>
              <a:rPr lang="tr-TR" sz="2000" dirty="0"/>
              <a:t>, 9th Edition, </a:t>
            </a:r>
            <a:r>
              <a:rPr lang="tr-TR" sz="2000" dirty="0" err="1"/>
              <a:t>Prentice</a:t>
            </a:r>
            <a:r>
              <a:rPr lang="tr-TR" sz="2000" dirty="0"/>
              <a:t> </a:t>
            </a:r>
            <a:r>
              <a:rPr lang="tr-TR" sz="2000" dirty="0" err="1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/>
          <a:lstStyle/>
          <a:p>
            <a:pPr lvl="1"/>
            <a:r>
              <a:rPr lang="en-US" b="1" dirty="0"/>
              <a:t>Random access: </a:t>
            </a:r>
            <a:r>
              <a:rPr lang="en-US" dirty="0"/>
              <a:t>Each addressable location in memory has a unique, physically</a:t>
            </a:r>
            <a:r>
              <a:rPr lang="tr-TR" dirty="0"/>
              <a:t> </a:t>
            </a:r>
            <a:r>
              <a:rPr lang="en-US" dirty="0"/>
              <a:t>wired-in addressing mechanism. </a:t>
            </a:r>
            <a:endParaRPr lang="tr-TR" dirty="0"/>
          </a:p>
          <a:p>
            <a:pPr lvl="1"/>
            <a:r>
              <a:rPr lang="en-US" dirty="0"/>
              <a:t>The time to access a given location is independent</a:t>
            </a:r>
            <a:r>
              <a:rPr lang="tr-TR" dirty="0"/>
              <a:t> </a:t>
            </a:r>
            <a:r>
              <a:rPr lang="en-US" dirty="0"/>
              <a:t>of the sequence of prior accesses and is constant. Thus, any location</a:t>
            </a:r>
            <a:r>
              <a:rPr lang="tr-TR" dirty="0"/>
              <a:t> </a:t>
            </a:r>
            <a:r>
              <a:rPr lang="en-US" dirty="0"/>
              <a:t>can be selected at random and directly addressed and accessed. </a:t>
            </a:r>
            <a:endParaRPr lang="tr-TR" dirty="0"/>
          </a:p>
          <a:p>
            <a:pPr lvl="1"/>
            <a:r>
              <a:rPr lang="en-US" dirty="0"/>
              <a:t>Main memory</a:t>
            </a:r>
            <a:r>
              <a:rPr lang="tr-TR" dirty="0"/>
              <a:t> </a:t>
            </a:r>
            <a:r>
              <a:rPr lang="en-US" dirty="0"/>
              <a:t>and some cache systems are random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23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Associative: </a:t>
            </a:r>
            <a:r>
              <a:rPr lang="en-US" dirty="0"/>
              <a:t>This is a random access type of memory that enables one to make</a:t>
            </a:r>
            <a:r>
              <a:rPr lang="tr-TR" dirty="0"/>
              <a:t> </a:t>
            </a:r>
            <a:r>
              <a:rPr lang="en-US" dirty="0"/>
              <a:t>a comparison of desired bit locations within a word for a specified match, and</a:t>
            </a:r>
            <a:r>
              <a:rPr lang="tr-TR" dirty="0"/>
              <a:t> </a:t>
            </a:r>
            <a:r>
              <a:rPr lang="en-US" dirty="0"/>
              <a:t>to do this for all words simultaneously. </a:t>
            </a:r>
            <a:endParaRPr lang="tr-TR" dirty="0"/>
          </a:p>
          <a:p>
            <a:pPr lvl="1"/>
            <a:r>
              <a:rPr lang="tr-TR" dirty="0"/>
              <a:t>T</a:t>
            </a:r>
            <a:r>
              <a:rPr lang="en-US" dirty="0" err="1"/>
              <a:t>hus</a:t>
            </a:r>
            <a:r>
              <a:rPr lang="en-US" dirty="0"/>
              <a:t>, a word is retrieved based on a</a:t>
            </a:r>
            <a:r>
              <a:rPr lang="tr-TR" dirty="0"/>
              <a:t> </a:t>
            </a:r>
            <a:r>
              <a:rPr lang="en-US" dirty="0"/>
              <a:t>portion of its contents rather than its address. As with ordinary random-access</a:t>
            </a:r>
            <a:r>
              <a:rPr lang="tr-TR" dirty="0"/>
              <a:t> </a:t>
            </a:r>
            <a:r>
              <a:rPr lang="en-US" dirty="0"/>
              <a:t>memory, each location has its own addressing mechanism, and retrieval time</a:t>
            </a:r>
            <a:r>
              <a:rPr lang="tr-TR" dirty="0"/>
              <a:t> </a:t>
            </a:r>
            <a:r>
              <a:rPr lang="en-US" dirty="0"/>
              <a:t>is constant independent of location or prior access patterns. </a:t>
            </a:r>
            <a:endParaRPr lang="tr-TR" dirty="0"/>
          </a:p>
          <a:p>
            <a:pPr lvl="1"/>
            <a:r>
              <a:rPr lang="en-US" dirty="0"/>
              <a:t>Cache memories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250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2350" cy="5032375"/>
          </a:xfrm>
        </p:spPr>
        <p:txBody>
          <a:bodyPr>
            <a:normAutofit/>
          </a:bodyPr>
          <a:lstStyle/>
          <a:p>
            <a:r>
              <a:rPr lang="en-US" dirty="0"/>
              <a:t>From a user’s point of view, the two most important characteristics of memory</a:t>
            </a:r>
            <a:r>
              <a:rPr lang="tr-TR" dirty="0"/>
              <a:t> </a:t>
            </a:r>
            <a:r>
              <a:rPr lang="en-US" dirty="0"/>
              <a:t>are capacity and </a:t>
            </a:r>
            <a:r>
              <a:rPr lang="en-US" b="1" dirty="0"/>
              <a:t>performance</a:t>
            </a:r>
            <a:r>
              <a:rPr lang="en-US" dirty="0"/>
              <a:t>. Three performance parameters are used:</a:t>
            </a:r>
            <a:endParaRPr lang="tr-TR" dirty="0"/>
          </a:p>
          <a:p>
            <a:pPr lvl="1"/>
            <a:r>
              <a:rPr lang="en-US" b="1" dirty="0"/>
              <a:t>Access time (latency): </a:t>
            </a:r>
            <a:r>
              <a:rPr lang="en-US" dirty="0"/>
              <a:t>For random-access memory, this is the time it takes to</a:t>
            </a:r>
            <a:r>
              <a:rPr lang="tr-TR" dirty="0"/>
              <a:t> </a:t>
            </a:r>
            <a:r>
              <a:rPr lang="en-US" dirty="0"/>
              <a:t>perform a read or write operation, that is, the time from the instant that an</a:t>
            </a:r>
            <a:r>
              <a:rPr lang="tr-TR" dirty="0"/>
              <a:t> </a:t>
            </a:r>
            <a:r>
              <a:rPr lang="en-US" dirty="0"/>
              <a:t>address is presented to the memory to the instant that data have been stored</a:t>
            </a:r>
            <a:r>
              <a:rPr lang="tr-TR" dirty="0"/>
              <a:t> </a:t>
            </a:r>
            <a:r>
              <a:rPr lang="en-US" dirty="0"/>
              <a:t>or made available for use. For non-random-access memory, access time is the</a:t>
            </a:r>
            <a:r>
              <a:rPr lang="tr-TR" dirty="0"/>
              <a:t> </a:t>
            </a:r>
            <a:r>
              <a:rPr lang="en-US" dirty="0"/>
              <a:t>time it takes to position the read–write mechanism at the desired location.</a:t>
            </a:r>
          </a:p>
          <a:p>
            <a:pPr lvl="1"/>
            <a:r>
              <a:rPr lang="en-US" b="1" dirty="0"/>
              <a:t>Memory cycle time: </a:t>
            </a:r>
            <a:r>
              <a:rPr lang="en-US" dirty="0"/>
              <a:t>This concept is primarily applied to random-access memory</a:t>
            </a:r>
            <a:r>
              <a:rPr lang="tr-TR" dirty="0"/>
              <a:t> </a:t>
            </a:r>
            <a:r>
              <a:rPr lang="en-US" dirty="0"/>
              <a:t>and consists of the access time plus any additional time required before a second</a:t>
            </a:r>
            <a:r>
              <a:rPr lang="tr-TR" dirty="0"/>
              <a:t> </a:t>
            </a:r>
            <a:r>
              <a:rPr lang="en-US" dirty="0"/>
              <a:t>access can commence. This additional time may be required for transients to die</a:t>
            </a:r>
            <a:r>
              <a:rPr lang="tr-TR" dirty="0"/>
              <a:t> </a:t>
            </a:r>
            <a:r>
              <a:rPr lang="en-US" dirty="0"/>
              <a:t>out on signal lines or to regenerate data if they are read destructively. Note that</a:t>
            </a:r>
            <a:r>
              <a:rPr lang="tr-TR" dirty="0"/>
              <a:t> </a:t>
            </a:r>
            <a:r>
              <a:rPr lang="en-US" dirty="0"/>
              <a:t>memory cycle time is concerned with the system bus, not the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92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632325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Transfer rate: </a:t>
            </a:r>
            <a:r>
              <a:rPr lang="en-US" dirty="0"/>
              <a:t>This is the rate at which data can be transferred into or out of a</a:t>
            </a:r>
            <a:r>
              <a:rPr lang="tr-TR" dirty="0"/>
              <a:t> </a:t>
            </a:r>
            <a:r>
              <a:rPr lang="en-US" dirty="0"/>
              <a:t>memory unit. For random-access memory, it is equal to 1/(cycle time).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For non-random-access memory, the following relationship holds: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en-US" dirty="0"/>
              <a:t>where</a:t>
            </a:r>
          </a:p>
          <a:p>
            <a:pPr marL="457200" lvl="1" indent="0">
              <a:buNone/>
            </a:pPr>
            <a:r>
              <a:rPr lang="en-US" i="1" dirty="0"/>
              <a:t>T</a:t>
            </a:r>
            <a:r>
              <a:rPr lang="tr-TR" i="1" baseline="-25000" dirty="0"/>
              <a:t>n</a:t>
            </a:r>
            <a:r>
              <a:rPr lang="en-US" sz="400" i="1" dirty="0"/>
              <a:t> </a:t>
            </a:r>
            <a:r>
              <a:rPr lang="en-US" dirty="0"/>
              <a:t>= Average time to read or write </a:t>
            </a:r>
            <a:r>
              <a:rPr lang="en-US" i="1" dirty="0"/>
              <a:t>n </a:t>
            </a:r>
            <a:r>
              <a:rPr lang="en-US" dirty="0"/>
              <a:t>bits</a:t>
            </a:r>
          </a:p>
          <a:p>
            <a:pPr marL="457200" lvl="1" indent="0">
              <a:buNone/>
            </a:pPr>
            <a:r>
              <a:rPr lang="en-US" i="1" dirty="0"/>
              <a:t>T</a:t>
            </a:r>
            <a:r>
              <a:rPr lang="tr-TR" i="1" baseline="-25000" dirty="0"/>
              <a:t>A</a:t>
            </a:r>
            <a:r>
              <a:rPr lang="en-US" sz="400" i="1" dirty="0"/>
              <a:t> </a:t>
            </a:r>
            <a:r>
              <a:rPr lang="en-US" dirty="0"/>
              <a:t>= Average access time</a:t>
            </a:r>
          </a:p>
          <a:p>
            <a:pPr marL="457200" lvl="1" indent="0">
              <a:buNone/>
            </a:pPr>
            <a:r>
              <a:rPr lang="en-US" i="1" dirty="0"/>
              <a:t>n </a:t>
            </a:r>
            <a:r>
              <a:rPr lang="en-US" dirty="0"/>
              <a:t>= Number of bits</a:t>
            </a:r>
          </a:p>
          <a:p>
            <a:pPr marL="457200" lvl="1" indent="0">
              <a:buNone/>
            </a:pPr>
            <a:r>
              <a:rPr lang="en-US" i="1" dirty="0"/>
              <a:t>R </a:t>
            </a:r>
            <a:r>
              <a:rPr lang="en-US" dirty="0"/>
              <a:t>= Transfer rate, in bits per second (bps)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2947985"/>
            <a:ext cx="263243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50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4250" cy="4351338"/>
          </a:xfrm>
        </p:spPr>
        <p:txBody>
          <a:bodyPr/>
          <a:lstStyle/>
          <a:p>
            <a:r>
              <a:rPr lang="en-US" dirty="0"/>
              <a:t>A variety of </a:t>
            </a:r>
            <a:r>
              <a:rPr lang="en-US" b="1" dirty="0"/>
              <a:t>physical types </a:t>
            </a:r>
            <a:r>
              <a:rPr lang="en-US" dirty="0"/>
              <a:t>of memory have been employed. The most common</a:t>
            </a:r>
            <a:r>
              <a:rPr lang="tr-TR" dirty="0"/>
              <a:t> </a:t>
            </a:r>
            <a:r>
              <a:rPr lang="en-US" dirty="0"/>
              <a:t>today are </a:t>
            </a:r>
            <a:endParaRPr lang="tr-TR" dirty="0"/>
          </a:p>
          <a:p>
            <a:pPr lvl="1"/>
            <a:r>
              <a:rPr lang="en-US" dirty="0"/>
              <a:t>semiconductor memory, </a:t>
            </a:r>
            <a:endParaRPr lang="tr-TR" dirty="0"/>
          </a:p>
          <a:p>
            <a:pPr lvl="1"/>
            <a:r>
              <a:rPr lang="en-US" dirty="0"/>
              <a:t>magnetic surface memory, used for disk and</a:t>
            </a:r>
            <a:r>
              <a:rPr lang="tr-TR" dirty="0"/>
              <a:t> </a:t>
            </a:r>
            <a:r>
              <a:rPr lang="en-US" dirty="0"/>
              <a:t>tape, and </a:t>
            </a:r>
            <a:endParaRPr lang="tr-TR" dirty="0"/>
          </a:p>
          <a:p>
            <a:pPr lvl="1"/>
            <a:r>
              <a:rPr lang="en-US" dirty="0"/>
              <a:t>optical and magneto-optical.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0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2350" cy="484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Several </a:t>
            </a:r>
            <a:r>
              <a:rPr lang="en-US" b="1" dirty="0"/>
              <a:t>physical characteristics </a:t>
            </a:r>
            <a:r>
              <a:rPr lang="en-US" dirty="0"/>
              <a:t>of data storage are important. </a:t>
            </a:r>
            <a:endParaRPr lang="tr-TR" dirty="0"/>
          </a:p>
          <a:p>
            <a:pPr lvl="1"/>
            <a:r>
              <a:rPr lang="en-US" dirty="0"/>
              <a:t>In a volatile</a:t>
            </a:r>
            <a:r>
              <a:rPr lang="tr-TR" dirty="0"/>
              <a:t> </a:t>
            </a:r>
            <a:r>
              <a:rPr lang="en-US" dirty="0"/>
              <a:t>memory, information decays naturally or is lost when electrical power is switched</a:t>
            </a:r>
            <a:r>
              <a:rPr lang="tr-TR" dirty="0"/>
              <a:t> </a:t>
            </a:r>
            <a:r>
              <a:rPr lang="en-US" dirty="0"/>
              <a:t>off. </a:t>
            </a:r>
            <a:endParaRPr lang="tr-TR" dirty="0"/>
          </a:p>
          <a:p>
            <a:pPr lvl="1"/>
            <a:r>
              <a:rPr lang="en-US" dirty="0"/>
              <a:t>In a nonvolatile memory, information once recorded remains without deterioration</a:t>
            </a:r>
            <a:r>
              <a:rPr lang="tr-TR" dirty="0"/>
              <a:t> </a:t>
            </a:r>
            <a:r>
              <a:rPr lang="en-US" dirty="0"/>
              <a:t>until deliberately changed; no electrical power is needed to retain information.</a:t>
            </a:r>
            <a:r>
              <a:rPr lang="tr-TR" dirty="0"/>
              <a:t> </a:t>
            </a:r>
          </a:p>
          <a:p>
            <a:pPr lvl="2"/>
            <a:r>
              <a:rPr lang="en-US" dirty="0"/>
              <a:t>Magnetic-surface memories are nonvolatile. </a:t>
            </a:r>
            <a:endParaRPr lang="tr-TR" dirty="0"/>
          </a:p>
          <a:p>
            <a:pPr lvl="2"/>
            <a:r>
              <a:rPr lang="en-US" dirty="0"/>
              <a:t>Semiconductor memory (memory</a:t>
            </a:r>
            <a:r>
              <a:rPr lang="tr-TR" dirty="0"/>
              <a:t> </a:t>
            </a:r>
            <a:r>
              <a:rPr lang="en-US" dirty="0"/>
              <a:t>on integrated circuits) may be either volatile or nonvolatile. </a:t>
            </a:r>
            <a:endParaRPr lang="tr-TR" dirty="0"/>
          </a:p>
          <a:p>
            <a:pPr lvl="1"/>
            <a:r>
              <a:rPr lang="en-US" dirty="0"/>
              <a:t>Nonerasable memory</a:t>
            </a:r>
            <a:r>
              <a:rPr lang="tr-TR" dirty="0"/>
              <a:t> </a:t>
            </a:r>
            <a:r>
              <a:rPr lang="en-US" dirty="0"/>
              <a:t>cannot be altered, except by destroying the storage unit. Semiconductor memory of</a:t>
            </a:r>
            <a:r>
              <a:rPr lang="tr-TR" dirty="0"/>
              <a:t> </a:t>
            </a:r>
            <a:r>
              <a:rPr lang="en-US" dirty="0"/>
              <a:t>this type is known as </a:t>
            </a:r>
            <a:r>
              <a:rPr lang="en-US" i="1" dirty="0"/>
              <a:t>read-only memory </a:t>
            </a:r>
            <a:r>
              <a:rPr lang="en-US" dirty="0"/>
              <a:t>(ROM). </a:t>
            </a:r>
            <a:endParaRPr lang="tr-TR" dirty="0"/>
          </a:p>
          <a:p>
            <a:pPr lvl="1"/>
            <a:r>
              <a:rPr lang="en-US" dirty="0"/>
              <a:t>Of necessity, a practical nonerasable</a:t>
            </a:r>
            <a:r>
              <a:rPr lang="tr-TR" dirty="0"/>
              <a:t> </a:t>
            </a:r>
            <a:r>
              <a:rPr lang="en-US" dirty="0"/>
              <a:t>memory must also be nonvolatile.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201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The Memory Hierarchy</a:t>
            </a:r>
          </a:p>
          <a:p>
            <a:pPr marL="0" indent="0">
              <a:buNone/>
            </a:pPr>
            <a:r>
              <a:rPr lang="en-US" dirty="0"/>
              <a:t>The design constraints on a computer’s memory can be summed up by three questions:</a:t>
            </a:r>
            <a:r>
              <a:rPr lang="tr-TR" dirty="0"/>
              <a:t> </a:t>
            </a:r>
          </a:p>
          <a:p>
            <a:pPr lvl="1"/>
            <a:r>
              <a:rPr lang="en-US" dirty="0"/>
              <a:t>How much? </a:t>
            </a:r>
            <a:endParaRPr lang="tr-TR" dirty="0"/>
          </a:p>
          <a:p>
            <a:pPr lvl="1"/>
            <a:r>
              <a:rPr lang="en-US" dirty="0"/>
              <a:t>How fast? </a:t>
            </a:r>
            <a:endParaRPr lang="tr-TR" dirty="0"/>
          </a:p>
          <a:p>
            <a:pPr lvl="1"/>
            <a:r>
              <a:rPr lang="en-US" dirty="0"/>
              <a:t>How expensive?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70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44250" cy="467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question of how much is somewhat open ended. If the capacity is there,</a:t>
            </a:r>
            <a:r>
              <a:rPr lang="tr-TR" dirty="0"/>
              <a:t>  </a:t>
            </a:r>
            <a:r>
              <a:rPr lang="en-US" dirty="0"/>
              <a:t>applications will likely be developed to use it.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question of how fast is, in a sense,</a:t>
            </a:r>
            <a:r>
              <a:rPr lang="tr-TR" dirty="0"/>
              <a:t> </a:t>
            </a:r>
            <a:r>
              <a:rPr lang="en-US" dirty="0"/>
              <a:t>easier to answer. To achieve greatest performance, the memory must be able to</a:t>
            </a:r>
            <a:r>
              <a:rPr lang="tr-TR" dirty="0"/>
              <a:t> </a:t>
            </a:r>
            <a:r>
              <a:rPr lang="en-US" dirty="0"/>
              <a:t>keep up with the processor. That is, as the processor is executing instructions, we</a:t>
            </a:r>
            <a:r>
              <a:rPr lang="tr-TR" dirty="0"/>
              <a:t> w</a:t>
            </a:r>
            <a:r>
              <a:rPr lang="en-US" dirty="0" err="1"/>
              <a:t>ould</a:t>
            </a:r>
            <a:r>
              <a:rPr lang="en-US" dirty="0"/>
              <a:t> not want it to have to pause waiting for instructions or </a:t>
            </a:r>
            <a:r>
              <a:rPr lang="tr-TR" dirty="0"/>
              <a:t>o</a:t>
            </a:r>
            <a:r>
              <a:rPr lang="en-US" dirty="0" err="1"/>
              <a:t>perands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a practical system, the cost of memory must</a:t>
            </a:r>
            <a:r>
              <a:rPr lang="tr-TR" dirty="0"/>
              <a:t> </a:t>
            </a:r>
            <a:r>
              <a:rPr lang="en-US" dirty="0"/>
              <a:t>be reasonable in relationship to other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03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235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might be expected, there is a trade-off among the three key characteristics</a:t>
            </a:r>
            <a:r>
              <a:rPr lang="tr-TR" dirty="0"/>
              <a:t> </a:t>
            </a:r>
            <a:r>
              <a:rPr lang="en-US" dirty="0"/>
              <a:t>of memory: capacity, access time, and cost. A variety of technologies are used to</a:t>
            </a:r>
            <a:r>
              <a:rPr lang="tr-TR" dirty="0"/>
              <a:t> </a:t>
            </a:r>
            <a:r>
              <a:rPr lang="en-US" dirty="0"/>
              <a:t>implement memory systems, and across this spectrum of technologies, the following</a:t>
            </a:r>
            <a:r>
              <a:rPr lang="tr-TR" dirty="0"/>
              <a:t> </a:t>
            </a:r>
            <a:r>
              <a:rPr lang="en-US" dirty="0"/>
              <a:t>relationships hold:</a:t>
            </a:r>
          </a:p>
          <a:p>
            <a:pPr lvl="1"/>
            <a:r>
              <a:rPr lang="en-US" dirty="0"/>
              <a:t>Faster access time, greater cost per bit</a:t>
            </a:r>
          </a:p>
          <a:p>
            <a:pPr lvl="1"/>
            <a:r>
              <a:rPr lang="en-US" dirty="0"/>
              <a:t>Greater capacity, smaller cost per bit</a:t>
            </a:r>
          </a:p>
          <a:p>
            <a:pPr lvl="1"/>
            <a:r>
              <a:rPr lang="en-US" dirty="0"/>
              <a:t>Greater capacity, slower access time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dilemma facing the designer is clear. </a:t>
            </a:r>
            <a:endParaRPr lang="tr-TR" dirty="0"/>
          </a:p>
          <a:p>
            <a:pPr lvl="1"/>
            <a:r>
              <a:rPr lang="en-US" dirty="0"/>
              <a:t>The designer would like to use memory</a:t>
            </a:r>
            <a:r>
              <a:rPr lang="tr-TR" dirty="0"/>
              <a:t> </a:t>
            </a:r>
            <a:r>
              <a:rPr lang="en-US" dirty="0"/>
              <a:t>technologies that provide for large-capacity memory, both because the capacity</a:t>
            </a:r>
            <a:r>
              <a:rPr lang="tr-TR" dirty="0"/>
              <a:t> </a:t>
            </a:r>
            <a:r>
              <a:rPr lang="en-US" dirty="0"/>
              <a:t>is needed and because the cost per bit is low. </a:t>
            </a:r>
            <a:endParaRPr lang="tr-TR" dirty="0"/>
          </a:p>
          <a:p>
            <a:pPr lvl="1"/>
            <a:r>
              <a:rPr lang="en-US" dirty="0"/>
              <a:t>However, to meet performance</a:t>
            </a:r>
            <a:r>
              <a:rPr lang="tr-TR" dirty="0"/>
              <a:t> </a:t>
            </a:r>
            <a:r>
              <a:rPr lang="en-US" dirty="0"/>
              <a:t>requirements, the designer needs to use expensive, relatively lower-capacity memories</a:t>
            </a:r>
            <a:r>
              <a:rPr lang="tr-TR" dirty="0"/>
              <a:t> </a:t>
            </a:r>
            <a:r>
              <a:rPr lang="en-US" dirty="0"/>
              <a:t>with short access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05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208568" cy="4765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way out of this dilemma is not to rely on a single memory component or</a:t>
            </a:r>
            <a:r>
              <a:rPr lang="tr-TR" dirty="0"/>
              <a:t> </a:t>
            </a:r>
            <a:r>
              <a:rPr lang="en-US" dirty="0"/>
              <a:t>technology, but to employ a </a:t>
            </a:r>
            <a:r>
              <a:rPr lang="en-US" b="1" dirty="0"/>
              <a:t>memory hierarchy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As one goes down the hierarchy, the following occur: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Decreasing cost per bit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Increasing capacity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Increasing access time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Decreasing frequency of access of the memory by the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3"/>
          <a:stretch/>
        </p:blipFill>
        <p:spPr bwMode="auto">
          <a:xfrm>
            <a:off x="5046768" y="1"/>
            <a:ext cx="718333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8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Computer Memory System Overview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Cache Memory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Elements of Cache Design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1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6150" cy="4784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During the course of execution of a program, memory references</a:t>
            </a:r>
            <a:r>
              <a:rPr lang="tr-TR" dirty="0"/>
              <a:t> </a:t>
            </a:r>
            <a:r>
              <a:rPr lang="en-US" dirty="0"/>
              <a:t>by the processor, for both instructions and data, tend to cluster. Programs</a:t>
            </a:r>
            <a:r>
              <a:rPr lang="tr-TR" dirty="0"/>
              <a:t> </a:t>
            </a:r>
            <a:r>
              <a:rPr lang="en-US" dirty="0"/>
              <a:t>typically contain a number of iterative loops and subroutines. Once a loop or subroutine</a:t>
            </a:r>
            <a:r>
              <a:rPr lang="tr-TR" dirty="0"/>
              <a:t> </a:t>
            </a:r>
            <a:r>
              <a:rPr lang="en-US" dirty="0"/>
              <a:t>is entered, there are repeated references to a small set of instructions.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en-US" dirty="0"/>
              <a:t>Similarly, operations on tables and arrays involve access to a clustered set of data</a:t>
            </a:r>
            <a:r>
              <a:rPr lang="tr-TR" dirty="0"/>
              <a:t> </a:t>
            </a:r>
            <a:r>
              <a:rPr lang="en-US" dirty="0"/>
              <a:t>words.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Over a long period of time, the clusters in use change, but over a short period</a:t>
            </a:r>
            <a:r>
              <a:rPr lang="tr-TR" dirty="0"/>
              <a:t> </a:t>
            </a:r>
            <a:r>
              <a:rPr lang="en-US" dirty="0"/>
              <a:t>of time, the processor is primarily working with fixed clusters of memory references.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Accordingly, it is possible to organize data across the hierarchy such that the</a:t>
            </a:r>
            <a:r>
              <a:rPr lang="tr-TR" dirty="0"/>
              <a:t> </a:t>
            </a:r>
            <a:r>
              <a:rPr lang="en-US" dirty="0"/>
              <a:t>percentage of accesses to each successively lower level is substantially less than that</a:t>
            </a:r>
            <a:r>
              <a:rPr lang="tr-TR" dirty="0"/>
              <a:t> </a:t>
            </a:r>
            <a:r>
              <a:rPr lang="en-US" dirty="0"/>
              <a:t>of the level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28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4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that the processor has access to two levels of memory. </a:t>
            </a:r>
            <a:endParaRPr lang="tr-TR" dirty="0"/>
          </a:p>
          <a:p>
            <a:pPr lvl="1"/>
            <a:r>
              <a:rPr lang="en-US" dirty="0"/>
              <a:t>Level 1</a:t>
            </a:r>
            <a:r>
              <a:rPr lang="tr-TR" dirty="0"/>
              <a:t> </a:t>
            </a:r>
            <a:r>
              <a:rPr lang="en-US" dirty="0"/>
              <a:t>contains 1000 words and has an access time of 0.01 </a:t>
            </a:r>
            <a:r>
              <a:rPr lang="en-US" i="1" dirty="0" err="1"/>
              <a:t>μ</a:t>
            </a:r>
            <a:r>
              <a:rPr lang="en-US" dirty="0" err="1"/>
              <a:t>s</a:t>
            </a:r>
            <a:r>
              <a:rPr lang="en-US" dirty="0"/>
              <a:t>; level 2 contains 100,000 words</a:t>
            </a:r>
            <a:r>
              <a:rPr lang="tr-TR" dirty="0"/>
              <a:t> </a:t>
            </a:r>
            <a:r>
              <a:rPr lang="en-US" dirty="0"/>
              <a:t>and has an access time of 0.1 </a:t>
            </a:r>
            <a:r>
              <a:rPr lang="en-US" i="1" dirty="0" err="1"/>
              <a:t>μ</a:t>
            </a:r>
            <a:r>
              <a:rPr lang="en-US" dirty="0" err="1"/>
              <a:t>s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Assume that if a word to be accessed is in level 1, then</a:t>
            </a:r>
            <a:r>
              <a:rPr lang="tr-TR" dirty="0"/>
              <a:t> </a:t>
            </a:r>
            <a:r>
              <a:rPr lang="en-US" dirty="0"/>
              <a:t>the processor accesses it directly. If it is in level 2, then the word is first transferred to</a:t>
            </a:r>
            <a:r>
              <a:rPr lang="tr-TR" dirty="0"/>
              <a:t> </a:t>
            </a:r>
            <a:r>
              <a:rPr lang="en-US" dirty="0"/>
              <a:t>level 1 and then accessed by the processor.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simplicity, we ignore the time required</a:t>
            </a:r>
            <a:r>
              <a:rPr lang="tr-TR" dirty="0"/>
              <a:t> </a:t>
            </a:r>
            <a:r>
              <a:rPr lang="en-US" dirty="0"/>
              <a:t>for the processor to determine whether the word is in level 1 or level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1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Performance of Accesses Involving only</a:t>
            </a:r>
            <a:r>
              <a:rPr lang="tr-TR" dirty="0"/>
              <a:t> </a:t>
            </a:r>
            <a:r>
              <a:rPr lang="en-US" dirty="0"/>
              <a:t>Level 1 (hit ratio)</a:t>
            </a:r>
            <a:endParaRPr lang="tr-TR" dirty="0"/>
          </a:p>
          <a:p>
            <a:r>
              <a:rPr lang="en-US" dirty="0"/>
              <a:t>If the accessed word is found in the faster memory, that is defined as a </a:t>
            </a:r>
            <a:r>
              <a:rPr lang="en-US" b="1" dirty="0"/>
              <a:t>hit</a:t>
            </a:r>
            <a:r>
              <a:rPr lang="en-US" dirty="0"/>
              <a:t>. A </a:t>
            </a:r>
            <a:r>
              <a:rPr lang="en-US" b="1" dirty="0"/>
              <a:t>miss </a:t>
            </a:r>
            <a:r>
              <a:rPr lang="en-US" dirty="0"/>
              <a:t>occurs if the accessed</a:t>
            </a:r>
            <a:r>
              <a:rPr lang="tr-TR" dirty="0"/>
              <a:t> </a:t>
            </a:r>
            <a:r>
              <a:rPr lang="en-US" dirty="0"/>
              <a:t>word is not found in the faster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5749"/>
            <a:ext cx="5853113" cy="583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7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our example, suppose 95% of the memory accesses are found in level 1. Then the</a:t>
            </a:r>
            <a:r>
              <a:rPr lang="tr-TR" dirty="0"/>
              <a:t> </a:t>
            </a:r>
            <a:r>
              <a:rPr lang="en-US" dirty="0"/>
              <a:t>average time to access a word can be expressed as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(0.95)(0.01 </a:t>
            </a:r>
            <a:r>
              <a:rPr lang="tr-TR" dirty="0"/>
              <a:t>µ</a:t>
            </a:r>
            <a:r>
              <a:rPr lang="en-US" dirty="0"/>
              <a:t>s) + (0.05)(0.01 </a:t>
            </a:r>
            <a:r>
              <a:rPr lang="tr-TR" dirty="0"/>
              <a:t>µ</a:t>
            </a:r>
            <a:r>
              <a:rPr lang="en-US" dirty="0"/>
              <a:t>s + 0.1 </a:t>
            </a:r>
            <a:r>
              <a:rPr lang="tr-TR" dirty="0"/>
              <a:t>µ</a:t>
            </a:r>
            <a:r>
              <a:rPr lang="en-US" dirty="0"/>
              <a:t>s) = 0.0095 + 0.0055 = 0.015 </a:t>
            </a:r>
            <a:r>
              <a:rPr lang="tr-TR" dirty="0"/>
              <a:t>µ</a:t>
            </a:r>
            <a:r>
              <a:rPr lang="en-US" dirty="0"/>
              <a:t>s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average access time is much closer to 0.01 </a:t>
            </a:r>
            <a:r>
              <a:rPr lang="en-US" i="1" dirty="0" err="1"/>
              <a:t>μ</a:t>
            </a:r>
            <a:r>
              <a:rPr lang="en-US" dirty="0" err="1"/>
              <a:t>s</a:t>
            </a:r>
            <a:r>
              <a:rPr lang="en-US" dirty="0"/>
              <a:t> than to 0.1 </a:t>
            </a:r>
            <a:r>
              <a:rPr lang="en-US" i="1" dirty="0" err="1"/>
              <a:t>μ</a:t>
            </a:r>
            <a:r>
              <a:rPr lang="en-US" dirty="0" err="1"/>
              <a:t>s</a:t>
            </a:r>
            <a:r>
              <a:rPr lang="en-US" dirty="0"/>
              <a:t>, as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841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two-level example already presented.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Let level 2</a:t>
            </a:r>
            <a:r>
              <a:rPr lang="tr-TR" dirty="0"/>
              <a:t> </a:t>
            </a:r>
            <a:r>
              <a:rPr lang="en-US" dirty="0"/>
              <a:t>memory contains all program instructions and data. The current clusters can be</a:t>
            </a:r>
            <a:r>
              <a:rPr lang="tr-TR" dirty="0"/>
              <a:t> </a:t>
            </a:r>
            <a:r>
              <a:rPr lang="en-US" dirty="0"/>
              <a:t>temporarily placed in level 1.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From time to time, one of the clusters in level 1 will</a:t>
            </a:r>
            <a:r>
              <a:rPr lang="tr-TR" dirty="0"/>
              <a:t> </a:t>
            </a:r>
            <a:r>
              <a:rPr lang="en-US" dirty="0"/>
              <a:t>have to be swapped back to level 2 to make room for a new cluster coming in to</a:t>
            </a:r>
            <a:r>
              <a:rPr lang="tr-TR" dirty="0"/>
              <a:t> </a:t>
            </a:r>
            <a:r>
              <a:rPr lang="en-US" dirty="0"/>
              <a:t>level 1.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On average, however, most references will be to instructions and data contained</a:t>
            </a:r>
            <a:r>
              <a:rPr lang="tr-TR" dirty="0"/>
              <a:t> </a:t>
            </a:r>
            <a:r>
              <a:rPr lang="en-US" dirty="0"/>
              <a:t>in level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70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Cache Memory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Cache memory is designed to combine the memory access time of expensive, high</a:t>
            </a:r>
            <a:r>
              <a:rPr lang="tr-TR" dirty="0"/>
              <a:t> </a:t>
            </a:r>
            <a:r>
              <a:rPr lang="en-US" dirty="0"/>
              <a:t>speed</a:t>
            </a:r>
            <a:r>
              <a:rPr lang="tr-TR" dirty="0"/>
              <a:t> </a:t>
            </a:r>
            <a:r>
              <a:rPr lang="en-US" dirty="0"/>
              <a:t>memory combined with the large memory size of less expensive, lower-speed</a:t>
            </a:r>
            <a:r>
              <a:rPr lang="tr-TR" dirty="0"/>
              <a:t> </a:t>
            </a:r>
            <a:r>
              <a:rPr lang="en-US" dirty="0"/>
              <a:t>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412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581400" cy="47656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a relatively large and slow</a:t>
            </a:r>
            <a:r>
              <a:rPr lang="tr-TR" dirty="0"/>
              <a:t> </a:t>
            </a:r>
            <a:r>
              <a:rPr lang="en-US" dirty="0"/>
              <a:t>main memory together with a smaller, faster cache memory.</a:t>
            </a:r>
            <a:endParaRPr lang="tr-TR" dirty="0"/>
          </a:p>
          <a:p>
            <a:r>
              <a:rPr lang="tr-TR" dirty="0"/>
              <a:t>When </a:t>
            </a:r>
            <a:r>
              <a:rPr lang="en-US" dirty="0"/>
              <a:t>multiple levels of cache</a:t>
            </a:r>
            <a:r>
              <a:rPr lang="tr-TR" dirty="0"/>
              <a:t> are used,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/>
              <a:t>he L2 cache is slower</a:t>
            </a:r>
            <a:r>
              <a:rPr lang="tr-TR" dirty="0"/>
              <a:t> </a:t>
            </a:r>
            <a:r>
              <a:rPr lang="en-US" dirty="0"/>
              <a:t>and typically larger than the L1 cache, and the L3 cache is slower and typically</a:t>
            </a:r>
            <a:r>
              <a:rPr lang="tr-TR" dirty="0"/>
              <a:t> </a:t>
            </a:r>
            <a:r>
              <a:rPr lang="en-US" dirty="0"/>
              <a:t>larger than the L2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8"/>
          <a:stretch/>
        </p:blipFill>
        <p:spPr bwMode="auto">
          <a:xfrm>
            <a:off x="4419600" y="0"/>
            <a:ext cx="7620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88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8050" cy="4803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/>
              <a:t>below</a:t>
            </a:r>
            <a:r>
              <a:rPr lang="en-US" dirty="0"/>
              <a:t> depicts the structure of a cache/main-memory system.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Main memory</a:t>
            </a:r>
            <a:r>
              <a:rPr lang="tr-TR" dirty="0"/>
              <a:t> </a:t>
            </a:r>
            <a:r>
              <a:rPr lang="en-US" dirty="0"/>
              <a:t>consists of up to 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addressable words, with each word having a unique </a:t>
            </a:r>
            <a:r>
              <a:rPr lang="en-US" i="1" dirty="0"/>
              <a:t>n</a:t>
            </a:r>
            <a:r>
              <a:rPr lang="en-US" dirty="0"/>
              <a:t>-bit</a:t>
            </a:r>
            <a:r>
              <a:rPr lang="tr-TR" dirty="0"/>
              <a:t> </a:t>
            </a:r>
            <a:r>
              <a:rPr lang="en-US" dirty="0"/>
              <a:t>address. For mapping purposes, this memory is considered to consist of a number</a:t>
            </a:r>
            <a:r>
              <a:rPr lang="tr-TR" dirty="0"/>
              <a:t> </a:t>
            </a:r>
            <a:r>
              <a:rPr lang="en-US" dirty="0"/>
              <a:t>of fixed-length blocks of </a:t>
            </a:r>
            <a:r>
              <a:rPr lang="en-US" i="1" dirty="0"/>
              <a:t>K </a:t>
            </a:r>
            <a:r>
              <a:rPr lang="en-US" dirty="0"/>
              <a:t>words </a:t>
            </a:r>
            <a:r>
              <a:rPr lang="tr-TR" dirty="0"/>
              <a:t> e</a:t>
            </a:r>
            <a:r>
              <a:rPr lang="en-US" dirty="0"/>
              <a:t>ach. That is, there are </a:t>
            </a:r>
            <a:r>
              <a:rPr lang="en-US" i="1" dirty="0"/>
              <a:t>M </a:t>
            </a:r>
            <a:r>
              <a:rPr lang="en-US" dirty="0"/>
              <a:t>= 2</a:t>
            </a:r>
            <a:r>
              <a:rPr lang="en-US" i="1" baseline="30000" dirty="0"/>
              <a:t>n</a:t>
            </a:r>
            <a:r>
              <a:rPr lang="en-US" dirty="0"/>
              <a:t>/</a:t>
            </a:r>
            <a:r>
              <a:rPr lang="en-US" i="1" dirty="0"/>
              <a:t>K </a:t>
            </a:r>
            <a:r>
              <a:rPr lang="en-US" dirty="0"/>
              <a:t>blocks in main</a:t>
            </a:r>
            <a:r>
              <a:rPr lang="tr-TR" dirty="0"/>
              <a:t> </a:t>
            </a:r>
            <a:r>
              <a:rPr lang="en-US" dirty="0"/>
              <a:t>memory. The cache consists of </a:t>
            </a:r>
            <a:r>
              <a:rPr lang="en-US" i="1" dirty="0"/>
              <a:t>m </a:t>
            </a:r>
            <a:r>
              <a:rPr lang="en-US" dirty="0"/>
              <a:t>blocks, called </a:t>
            </a:r>
            <a:r>
              <a:rPr lang="en-US" b="1" dirty="0"/>
              <a:t>lines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Note that i</a:t>
            </a:r>
            <a:r>
              <a:rPr lang="en-US" dirty="0"/>
              <a:t>n referring to the basic unit of the cache, the term </a:t>
            </a:r>
            <a:r>
              <a:rPr lang="en-US" i="1" dirty="0"/>
              <a:t>line </a:t>
            </a:r>
            <a:r>
              <a:rPr lang="en-US" dirty="0"/>
              <a:t>is used, rather than the term </a:t>
            </a:r>
            <a:r>
              <a:rPr lang="en-US" i="1" dirty="0"/>
              <a:t>block</a:t>
            </a:r>
            <a:r>
              <a:rPr lang="en-US" dirty="0"/>
              <a:t>, for two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 avoid confusion with a main memory block, which contains the same number of data words as</a:t>
            </a:r>
            <a:r>
              <a:rPr lang="tr-TR" dirty="0"/>
              <a:t> </a:t>
            </a:r>
            <a:r>
              <a:rPr lang="en-US" dirty="0"/>
              <a:t>a cache line; and 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because a cache line includes not only </a:t>
            </a:r>
            <a:r>
              <a:rPr lang="en-US" i="1" dirty="0"/>
              <a:t>K </a:t>
            </a:r>
            <a:r>
              <a:rPr lang="en-US" dirty="0"/>
              <a:t>words of data, just as a main memory block,</a:t>
            </a:r>
            <a:r>
              <a:rPr lang="tr-TR" dirty="0"/>
              <a:t> </a:t>
            </a:r>
            <a:r>
              <a:rPr lang="en-US" dirty="0"/>
              <a:t>but also includes tag and control bits.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82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7907"/>
            <a:ext cx="8286750" cy="665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53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2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line contains </a:t>
            </a:r>
            <a:r>
              <a:rPr lang="en-US" i="1" dirty="0"/>
              <a:t>K </a:t>
            </a:r>
            <a:r>
              <a:rPr lang="en-US" dirty="0"/>
              <a:t>words,</a:t>
            </a:r>
            <a:r>
              <a:rPr lang="tr-TR" dirty="0"/>
              <a:t> </a:t>
            </a:r>
            <a:r>
              <a:rPr lang="en-US" dirty="0"/>
              <a:t>plus a tag of a few</a:t>
            </a:r>
            <a:r>
              <a:rPr lang="tr-TR" dirty="0"/>
              <a:t> </a:t>
            </a:r>
            <a:r>
              <a:rPr lang="en-US" dirty="0"/>
              <a:t>bits. Each line also includes control bits (not shown), such as a</a:t>
            </a:r>
            <a:r>
              <a:rPr lang="tr-TR" dirty="0"/>
              <a:t> </a:t>
            </a:r>
            <a:r>
              <a:rPr lang="en-US" dirty="0"/>
              <a:t>bit to indicate whether the line has been modified since being loaded into the cache.</a:t>
            </a:r>
          </a:p>
          <a:p>
            <a:pPr marL="0" indent="0">
              <a:buNone/>
            </a:pPr>
            <a:r>
              <a:rPr lang="en-US" dirty="0"/>
              <a:t>The length of a line, not including tag and control bits, is the </a:t>
            </a:r>
            <a:r>
              <a:rPr lang="en-US" b="1" dirty="0"/>
              <a:t>line size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4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09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seemingly simple in concept, computer memory exhibits perhaps the widest</a:t>
            </a:r>
            <a:r>
              <a:rPr lang="tr-TR" dirty="0"/>
              <a:t> </a:t>
            </a:r>
            <a:r>
              <a:rPr lang="en-US" dirty="0"/>
              <a:t>range of type, technology, organization, performance, and cost of any feature</a:t>
            </a:r>
            <a:r>
              <a:rPr lang="tr-TR" dirty="0"/>
              <a:t> </a:t>
            </a:r>
            <a:r>
              <a:rPr lang="en-US" dirty="0"/>
              <a:t>of a computer system.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No single technology is optimal in satisfying the memory</a:t>
            </a:r>
            <a:r>
              <a:rPr lang="tr-TR" dirty="0"/>
              <a:t> </a:t>
            </a:r>
            <a:r>
              <a:rPr lang="en-US" dirty="0"/>
              <a:t>requirements for a computer system.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As a consequence, the typical computer</a:t>
            </a:r>
            <a:r>
              <a:rPr lang="tr-TR" dirty="0"/>
              <a:t> </a:t>
            </a:r>
            <a:r>
              <a:rPr lang="en-US" dirty="0"/>
              <a:t>system is equipped with a hierarchy of memory subsystems, some internal to the</a:t>
            </a:r>
            <a:r>
              <a:rPr lang="tr-TR" dirty="0"/>
              <a:t> </a:t>
            </a:r>
            <a:r>
              <a:rPr lang="en-US" dirty="0"/>
              <a:t>system (directly accessible by the processor) and some external (accessible by the</a:t>
            </a:r>
            <a:r>
              <a:rPr lang="tr-TR" dirty="0"/>
              <a:t> </a:t>
            </a:r>
            <a:r>
              <a:rPr lang="en-US" dirty="0"/>
              <a:t>processor via an I/O module).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Here we examine cache memory which is an essential element of all modern computer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106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950" cy="4822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line</a:t>
            </a:r>
            <a:r>
              <a:rPr lang="tr-TR" dirty="0"/>
              <a:t> </a:t>
            </a:r>
            <a:r>
              <a:rPr lang="en-US" dirty="0"/>
              <a:t>size may be as small as 32 bits, with each “word” being a single byte; in this case</a:t>
            </a:r>
            <a:r>
              <a:rPr lang="tr-TR" dirty="0"/>
              <a:t> </a:t>
            </a:r>
            <a:r>
              <a:rPr lang="en-US" dirty="0"/>
              <a:t>the line size is 4 bytes. The number of lines is considerably less than the number</a:t>
            </a:r>
            <a:r>
              <a:rPr lang="tr-TR" dirty="0"/>
              <a:t> </a:t>
            </a:r>
            <a:r>
              <a:rPr lang="en-US" dirty="0"/>
              <a:t>of main memory blocks (</a:t>
            </a:r>
            <a:r>
              <a:rPr lang="en-US" i="1" dirty="0"/>
              <a:t>m </a:t>
            </a:r>
            <a:r>
              <a:rPr lang="tr-TR" i="1" dirty="0"/>
              <a:t>&lt;&lt; </a:t>
            </a:r>
            <a:r>
              <a:rPr lang="en-US" i="1" dirty="0"/>
              <a:t>M</a:t>
            </a:r>
            <a:r>
              <a:rPr lang="en-US" dirty="0"/>
              <a:t>).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At any time, some subset of the blocks of</a:t>
            </a:r>
            <a:r>
              <a:rPr lang="tr-TR" dirty="0"/>
              <a:t> </a:t>
            </a:r>
            <a:r>
              <a:rPr lang="en-US" dirty="0"/>
              <a:t>memory resides in lines in the cache. If a word in a block of memory is read, that</a:t>
            </a:r>
            <a:r>
              <a:rPr lang="tr-TR" dirty="0"/>
              <a:t> </a:t>
            </a:r>
            <a:r>
              <a:rPr lang="en-US" dirty="0"/>
              <a:t>block is transferred to one of the lines of the cache. Because there are more blocks</a:t>
            </a:r>
            <a:r>
              <a:rPr lang="tr-TR" dirty="0"/>
              <a:t> </a:t>
            </a:r>
            <a:r>
              <a:rPr lang="en-US" dirty="0"/>
              <a:t>than lines, an individual line cannot be uniquely and permanently dedicated to a</a:t>
            </a:r>
            <a:r>
              <a:rPr lang="tr-TR" dirty="0"/>
              <a:t> </a:t>
            </a:r>
            <a:r>
              <a:rPr lang="en-US" dirty="0"/>
              <a:t>particular block.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Thus, each line includes a </a:t>
            </a:r>
            <a:r>
              <a:rPr lang="en-US" b="1" dirty="0"/>
              <a:t>tag </a:t>
            </a:r>
            <a:r>
              <a:rPr lang="en-US" dirty="0"/>
              <a:t>that identifies which particular block</a:t>
            </a:r>
            <a:r>
              <a:rPr lang="tr-TR" dirty="0"/>
              <a:t> </a:t>
            </a:r>
            <a:r>
              <a:rPr lang="en-US" dirty="0"/>
              <a:t>is currently being stored. The tag is usually a portion of the main memory address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23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tr-TR" dirty="0"/>
              <a:t>Cache Read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RA: Read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31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4325"/>
            <a:ext cx="6286500" cy="637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16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6150" cy="4822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Note that</a:t>
            </a:r>
            <a:r>
              <a:rPr lang="en-US" dirty="0"/>
              <a:t> last two</a:t>
            </a:r>
            <a:r>
              <a:rPr lang="tr-TR" dirty="0"/>
              <a:t> </a:t>
            </a:r>
            <a:r>
              <a:rPr lang="en-US" dirty="0"/>
              <a:t>operations occur in parallel and reflect the organization shown in Figure </a:t>
            </a:r>
            <a:r>
              <a:rPr lang="tr-TR" dirty="0"/>
              <a:t>below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which is typical of contemporary cache organizations. </a:t>
            </a:r>
          </a:p>
          <a:p>
            <a:pPr marL="0" indent="0">
              <a:buNone/>
            </a:pPr>
            <a:r>
              <a:rPr lang="en-US" dirty="0"/>
              <a:t>In this organization, the cache</a:t>
            </a:r>
            <a:r>
              <a:rPr lang="tr-TR" dirty="0"/>
              <a:t> </a:t>
            </a:r>
            <a:r>
              <a:rPr lang="en-US" dirty="0"/>
              <a:t>connects to the processor via data, control, and address lines. The data and address</a:t>
            </a:r>
            <a:r>
              <a:rPr lang="tr-TR" dirty="0"/>
              <a:t> </a:t>
            </a:r>
            <a:r>
              <a:rPr lang="en-US" dirty="0"/>
              <a:t>lines also attach to data and address buffers, which attach to a system bus from</a:t>
            </a:r>
            <a:r>
              <a:rPr lang="tr-TR" dirty="0"/>
              <a:t> </a:t>
            </a:r>
            <a:r>
              <a:rPr lang="en-US" dirty="0"/>
              <a:t>which main memory is reached.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When a cache hit occurs, the data and address buffers</a:t>
            </a:r>
            <a:r>
              <a:rPr lang="tr-TR" dirty="0"/>
              <a:t> </a:t>
            </a:r>
            <a:r>
              <a:rPr lang="en-US" dirty="0"/>
              <a:t>are disabled and communication is only between processor and cache, with no</a:t>
            </a:r>
            <a:r>
              <a:rPr lang="tr-TR" dirty="0"/>
              <a:t> </a:t>
            </a:r>
            <a:r>
              <a:rPr lang="en-US" dirty="0"/>
              <a:t>system bus traffic. When a cache miss occurs, the desired address is loaded onto the</a:t>
            </a:r>
            <a:r>
              <a:rPr lang="tr-TR" dirty="0"/>
              <a:t> </a:t>
            </a:r>
            <a:r>
              <a:rPr lang="en-US" dirty="0"/>
              <a:t>system bus and the data are returned through the data buffer to both the cache and</a:t>
            </a:r>
            <a:r>
              <a:rPr lang="tr-TR" dirty="0"/>
              <a:t> </a:t>
            </a:r>
            <a:r>
              <a:rPr lang="en-US" dirty="0"/>
              <a:t>the processor.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other organizations, the cache is physically interposed between</a:t>
            </a:r>
            <a:r>
              <a:rPr lang="tr-TR" dirty="0"/>
              <a:t> </a:t>
            </a:r>
            <a:r>
              <a:rPr lang="en-US" dirty="0"/>
              <a:t>the processor and the main memory for all data, address, and control lines. In this</a:t>
            </a:r>
            <a:r>
              <a:rPr lang="tr-TR" dirty="0"/>
              <a:t> </a:t>
            </a:r>
            <a:r>
              <a:rPr lang="en-US" dirty="0"/>
              <a:t>latter case, for a cache miss, the desired word is first read into the cache and then</a:t>
            </a:r>
            <a:r>
              <a:rPr lang="tr-TR" dirty="0"/>
              <a:t> </a:t>
            </a:r>
            <a:r>
              <a:rPr lang="en-US" dirty="0"/>
              <a:t>transferred from cache to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066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Cache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33</a:t>
            </a:fld>
            <a:endParaRPr lang="tr-T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343025"/>
            <a:ext cx="8053387" cy="55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2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Elements of Cache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occasionally refer to the use of caches in high-performance computing</a:t>
            </a:r>
            <a:r>
              <a:rPr lang="tr-TR" dirty="0"/>
              <a:t> </a:t>
            </a:r>
            <a:r>
              <a:rPr lang="en-US" dirty="0"/>
              <a:t>(HPC). HPC deals with supercomputers and their software, especially for</a:t>
            </a:r>
            <a:r>
              <a:rPr lang="tr-TR" dirty="0"/>
              <a:t> </a:t>
            </a:r>
            <a:r>
              <a:rPr lang="en-US" dirty="0"/>
              <a:t>scientific applications that involve large amounts of data, vector and matrix computation,</a:t>
            </a:r>
            <a:r>
              <a:rPr lang="tr-TR" dirty="0"/>
              <a:t> </a:t>
            </a:r>
            <a:r>
              <a:rPr lang="en-US" dirty="0"/>
              <a:t>and the use of parallel algorithms. Cache design for HPC is quite different</a:t>
            </a:r>
            <a:r>
              <a:rPr lang="tr-TR" dirty="0"/>
              <a:t> </a:t>
            </a:r>
            <a:r>
              <a:rPr lang="en-US" dirty="0"/>
              <a:t>than for other hardware platforms and applications.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Although there are a large number of cache implementations, there are a few</a:t>
            </a:r>
            <a:r>
              <a:rPr lang="tr-TR" dirty="0"/>
              <a:t> </a:t>
            </a:r>
            <a:r>
              <a:rPr lang="en-US" dirty="0"/>
              <a:t>basic design elements that serve to classify and differentiate cache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28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Elements of Cache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35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238250"/>
            <a:ext cx="7639515" cy="570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38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4425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Cache Addresses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Almost all non</a:t>
            </a:r>
            <a:r>
              <a:rPr lang="tr-TR" dirty="0"/>
              <a:t> </a:t>
            </a:r>
            <a:r>
              <a:rPr lang="en-US" dirty="0"/>
              <a:t>embedded processors, and many embedded processors, support virtual</a:t>
            </a:r>
            <a:r>
              <a:rPr lang="tr-TR" dirty="0"/>
              <a:t> </a:t>
            </a:r>
            <a:r>
              <a:rPr lang="en-US" dirty="0"/>
              <a:t>memory. In essence, virtual memory is a facility</a:t>
            </a:r>
            <a:r>
              <a:rPr lang="tr-TR" dirty="0"/>
              <a:t> </a:t>
            </a:r>
            <a:r>
              <a:rPr lang="en-US" dirty="0"/>
              <a:t>that allows programs to address memory from a logical point of view, without</a:t>
            </a:r>
            <a:r>
              <a:rPr lang="tr-TR" dirty="0"/>
              <a:t> </a:t>
            </a:r>
            <a:r>
              <a:rPr lang="en-US" dirty="0"/>
              <a:t>regard to the amount of main memory physically available.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When virtual memory is</a:t>
            </a:r>
            <a:r>
              <a:rPr lang="tr-TR" dirty="0"/>
              <a:t> </a:t>
            </a:r>
            <a:r>
              <a:rPr lang="en-US" dirty="0"/>
              <a:t>used, the address fields of machine instructions contain virtual addresses.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reads</a:t>
            </a:r>
            <a:r>
              <a:rPr lang="tr-TR" dirty="0"/>
              <a:t> </a:t>
            </a:r>
            <a:r>
              <a:rPr lang="en-US" dirty="0"/>
              <a:t>to and writes from main memory, a hardware memory management unit (MMU)</a:t>
            </a:r>
            <a:r>
              <a:rPr lang="tr-TR" dirty="0"/>
              <a:t> </a:t>
            </a:r>
            <a:r>
              <a:rPr lang="en-US" dirty="0"/>
              <a:t>translates each virtual address into a physical address in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665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76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virtual addresses are used, the system designer may choose to place the</a:t>
            </a:r>
            <a:r>
              <a:rPr lang="tr-TR" dirty="0"/>
              <a:t> </a:t>
            </a:r>
            <a:r>
              <a:rPr lang="en-US" dirty="0"/>
              <a:t>cache between the processor and the MMU or between the MMU and main memory</a:t>
            </a:r>
            <a:r>
              <a:rPr lang="tr-TR" dirty="0"/>
              <a:t> </a:t>
            </a:r>
            <a:r>
              <a:rPr lang="en-US" dirty="0"/>
              <a:t>(Figure </a:t>
            </a:r>
            <a:r>
              <a:rPr lang="tr-TR" dirty="0"/>
              <a:t>below</a:t>
            </a:r>
            <a:r>
              <a:rPr lang="en-US" dirty="0"/>
              <a:t>).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logical cache</a:t>
            </a:r>
            <a:r>
              <a:rPr lang="en-US" dirty="0"/>
              <a:t>, also known as a </a:t>
            </a:r>
            <a:r>
              <a:rPr lang="en-US" b="1" dirty="0"/>
              <a:t>virtual cache</a:t>
            </a:r>
            <a:r>
              <a:rPr lang="en-US" dirty="0"/>
              <a:t>, stores data using</a:t>
            </a:r>
            <a:r>
              <a:rPr lang="tr-TR" dirty="0"/>
              <a:t> </a:t>
            </a:r>
            <a:r>
              <a:rPr lang="en-US" b="1" dirty="0"/>
              <a:t>virtual addresses</a:t>
            </a:r>
            <a:r>
              <a:rPr lang="en-US" dirty="0"/>
              <a:t>. The processor accesses the cache directly, without going through</a:t>
            </a:r>
            <a:r>
              <a:rPr lang="tr-TR" dirty="0"/>
              <a:t> </a:t>
            </a:r>
            <a:r>
              <a:rPr lang="en-US" dirty="0"/>
              <a:t>the MMU.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 physical cache stores data using main memory </a:t>
            </a:r>
            <a:r>
              <a:rPr lang="en-US" b="1" dirty="0"/>
              <a:t>physical addresses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373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38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19050"/>
            <a:ext cx="8334375" cy="681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300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1182350" cy="6232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obvious advantage of the logical cache is that cache access speed is faster</a:t>
            </a:r>
            <a:r>
              <a:rPr lang="tr-TR" dirty="0"/>
              <a:t> </a:t>
            </a:r>
            <a:r>
              <a:rPr lang="en-US" dirty="0"/>
              <a:t>than for a physical cache, because the cache can respond before the MMU performs</a:t>
            </a:r>
            <a:r>
              <a:rPr lang="tr-TR" dirty="0"/>
              <a:t> </a:t>
            </a:r>
            <a:r>
              <a:rPr lang="en-US" dirty="0"/>
              <a:t>an address translation.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disadvantage has to do with the fact that most virtual</a:t>
            </a:r>
            <a:r>
              <a:rPr lang="tr-TR" dirty="0"/>
              <a:t> </a:t>
            </a:r>
            <a:r>
              <a:rPr lang="en-US" dirty="0"/>
              <a:t>memory systems supply each application with the same virtual memory address</a:t>
            </a:r>
            <a:r>
              <a:rPr lang="tr-TR" dirty="0"/>
              <a:t> </a:t>
            </a:r>
            <a:r>
              <a:rPr lang="en-US" dirty="0"/>
              <a:t>space. That is, each application sees a virtual memory that starts at address 0. Thus,</a:t>
            </a:r>
            <a:r>
              <a:rPr lang="tr-TR" dirty="0"/>
              <a:t> </a:t>
            </a:r>
            <a:r>
              <a:rPr lang="en-US" dirty="0"/>
              <a:t>the same virtual address in two different applications refers to two different physical</a:t>
            </a:r>
            <a:r>
              <a:rPr lang="tr-TR" dirty="0"/>
              <a:t> </a:t>
            </a:r>
            <a:r>
              <a:rPr lang="en-US" dirty="0"/>
              <a:t>addresses.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cache memory must therefore be completely flushed with each</a:t>
            </a:r>
            <a:r>
              <a:rPr lang="tr-TR" dirty="0"/>
              <a:t> </a:t>
            </a:r>
            <a:r>
              <a:rPr lang="en-US" dirty="0"/>
              <a:t>application context switch, or extra bits must be added to each line of the cache to</a:t>
            </a:r>
            <a:r>
              <a:rPr lang="tr-TR" dirty="0"/>
              <a:t> </a:t>
            </a:r>
            <a:r>
              <a:rPr lang="en-US" dirty="0"/>
              <a:t>identify which virtual address space this address refers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2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Computer Memory System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Characteristics of Memory Systems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457758"/>
            <a:ext cx="7209871" cy="530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473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014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Cache Size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We would like the</a:t>
            </a:r>
            <a:r>
              <a:rPr lang="tr-TR" dirty="0"/>
              <a:t> </a:t>
            </a:r>
            <a:r>
              <a:rPr lang="en-US" dirty="0"/>
              <a:t>size of the cache to be </a:t>
            </a:r>
            <a:r>
              <a:rPr lang="tr-TR" dirty="0"/>
              <a:t>large </a:t>
            </a:r>
            <a:r>
              <a:rPr lang="en-US" dirty="0"/>
              <a:t>enough so that the overall average cost per bit is close</a:t>
            </a:r>
            <a:r>
              <a:rPr lang="tr-TR" dirty="0"/>
              <a:t> </a:t>
            </a:r>
            <a:r>
              <a:rPr lang="en-US" dirty="0"/>
              <a:t>to that of main memory alone and </a:t>
            </a:r>
            <a:r>
              <a:rPr lang="tr-TR" dirty="0"/>
              <a:t>small </a:t>
            </a:r>
            <a:r>
              <a:rPr lang="en-US" dirty="0"/>
              <a:t>enough so that the overall average access</a:t>
            </a:r>
            <a:r>
              <a:rPr lang="tr-TR" dirty="0"/>
              <a:t> </a:t>
            </a:r>
            <a:r>
              <a:rPr lang="en-US" dirty="0"/>
              <a:t>time is close to that of the cache alone.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There are several other motivations for</a:t>
            </a:r>
            <a:r>
              <a:rPr lang="tr-TR" dirty="0"/>
              <a:t> </a:t>
            </a:r>
            <a:r>
              <a:rPr lang="en-US" dirty="0"/>
              <a:t>minimizing cache size. The larger the cache, the larger the number of gates involved</a:t>
            </a:r>
            <a:r>
              <a:rPr lang="tr-TR" dirty="0"/>
              <a:t> </a:t>
            </a:r>
            <a:r>
              <a:rPr lang="en-US" dirty="0"/>
              <a:t>in addressing the cache. The result is that large caches tend to be slightly slower</a:t>
            </a:r>
            <a:r>
              <a:rPr lang="tr-TR" dirty="0"/>
              <a:t> </a:t>
            </a:r>
            <a:r>
              <a:rPr lang="en-US" dirty="0"/>
              <a:t>than small ones—even when built with the same integrated circuit technology and</a:t>
            </a:r>
            <a:r>
              <a:rPr lang="tr-TR" dirty="0"/>
              <a:t> </a:t>
            </a:r>
            <a:r>
              <a:rPr lang="en-US" dirty="0"/>
              <a:t>put in the same place on chip and circuit board.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available chip and board area</a:t>
            </a:r>
            <a:r>
              <a:rPr lang="tr-TR" dirty="0"/>
              <a:t> </a:t>
            </a:r>
            <a:r>
              <a:rPr lang="en-US" dirty="0"/>
              <a:t>also limits cache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9207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05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Cache Sizes of Some Processors</a:t>
            </a:r>
            <a:endParaRPr lang="tr-TR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Two values separated by a slash refer to instruction and data caches.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Both caches are instruction only; no data caches.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41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0"/>
            <a:ext cx="7119937" cy="68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43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Mapping Function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Because there are fewer cache lines than main memory blocks, an algorithm is</a:t>
            </a:r>
            <a:r>
              <a:rPr lang="tr-TR" dirty="0"/>
              <a:t> </a:t>
            </a:r>
            <a:r>
              <a:rPr lang="en-US" dirty="0"/>
              <a:t>needed for mapping main memory blocks into cache lines. Further, a means is</a:t>
            </a:r>
            <a:r>
              <a:rPr lang="tr-TR" dirty="0"/>
              <a:t> </a:t>
            </a:r>
            <a:r>
              <a:rPr lang="en-US" dirty="0"/>
              <a:t>needed for determining which main memory block currently occupies a cache line.</a:t>
            </a:r>
            <a:r>
              <a:rPr lang="tr-TR" dirty="0"/>
              <a:t> </a:t>
            </a:r>
            <a:r>
              <a:rPr lang="en-US" dirty="0"/>
              <a:t>The choice of the mapping function dictates how the cache is organized. Three</a:t>
            </a:r>
            <a:r>
              <a:rPr lang="tr-TR" dirty="0"/>
              <a:t> </a:t>
            </a:r>
            <a:r>
              <a:rPr lang="en-US" dirty="0"/>
              <a:t>techniques can be used: </a:t>
            </a:r>
            <a:endParaRPr lang="tr-TR" dirty="0"/>
          </a:p>
          <a:p>
            <a:pPr lvl="1"/>
            <a:r>
              <a:rPr lang="en-US" dirty="0"/>
              <a:t>direct, </a:t>
            </a:r>
            <a:endParaRPr lang="tr-TR" dirty="0"/>
          </a:p>
          <a:p>
            <a:pPr lvl="1"/>
            <a:r>
              <a:rPr lang="en-US" dirty="0"/>
              <a:t>associative, and </a:t>
            </a:r>
            <a:endParaRPr lang="tr-TR" dirty="0"/>
          </a:p>
          <a:p>
            <a:pPr lvl="1"/>
            <a:r>
              <a:rPr lang="en-US" dirty="0"/>
              <a:t>set associative</a:t>
            </a:r>
            <a:r>
              <a:rPr lang="tr-TR" dirty="0"/>
              <a:t> –not to be covered in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060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all three cases, the example includes the following elements:</a:t>
            </a:r>
          </a:p>
          <a:p>
            <a:pPr lvl="1"/>
            <a:r>
              <a:rPr lang="en-US" dirty="0"/>
              <a:t>The cache can hold 64 Kbytes.</a:t>
            </a:r>
          </a:p>
          <a:p>
            <a:pPr lvl="1"/>
            <a:r>
              <a:rPr lang="en-US" dirty="0"/>
              <a:t>Data are transferred between main memory and the cache in blocks of 4 bytes each.</a:t>
            </a:r>
            <a:r>
              <a:rPr lang="tr-TR" dirty="0"/>
              <a:t> </a:t>
            </a:r>
            <a:r>
              <a:rPr lang="en-US" dirty="0"/>
              <a:t>This means that the cache is organized as 16K = 2</a:t>
            </a:r>
            <a:r>
              <a:rPr lang="en-US" baseline="30000" dirty="0"/>
              <a:t>14</a:t>
            </a:r>
            <a:r>
              <a:rPr lang="en-US" dirty="0"/>
              <a:t> lines of 4 bytes.</a:t>
            </a:r>
          </a:p>
          <a:p>
            <a:pPr lvl="1"/>
            <a:r>
              <a:rPr lang="en-US" dirty="0"/>
              <a:t>The main memory consists of 16 Mbytes, with each byte directly addressable by</a:t>
            </a:r>
            <a:r>
              <a:rPr lang="tr-TR" dirty="0"/>
              <a:t> </a:t>
            </a:r>
            <a:r>
              <a:rPr lang="en-US" dirty="0"/>
              <a:t>a 24-bit address (2</a:t>
            </a:r>
            <a:r>
              <a:rPr lang="en-US" baseline="30000" dirty="0"/>
              <a:t>24</a:t>
            </a:r>
            <a:r>
              <a:rPr lang="en-US" dirty="0"/>
              <a:t> = 16M). Thus, for mapping purposes, we can consider main</a:t>
            </a:r>
            <a:r>
              <a:rPr lang="tr-TR" dirty="0"/>
              <a:t> </a:t>
            </a:r>
            <a:r>
              <a:rPr lang="en-US" dirty="0"/>
              <a:t>memory to consist of 4M blocks of 4 bytes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837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DIRECT MAPPING </a:t>
            </a:r>
            <a:endParaRPr lang="tr-TR" b="1" i="1" dirty="0"/>
          </a:p>
          <a:p>
            <a:pPr marL="0" indent="0">
              <a:buNone/>
            </a:pPr>
            <a:r>
              <a:rPr lang="en-US" dirty="0"/>
              <a:t>The simplest technique, known as direct mapping, maps each</a:t>
            </a:r>
            <a:r>
              <a:rPr lang="tr-TR" dirty="0"/>
              <a:t> </a:t>
            </a:r>
            <a:r>
              <a:rPr lang="en-US" dirty="0"/>
              <a:t>block of main memory into only one possible cache line. The mapping is expressed as</a:t>
            </a:r>
          </a:p>
          <a:p>
            <a:pPr marL="0" indent="0" algn="ctr">
              <a:buNone/>
            </a:pP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modulo </a:t>
            </a:r>
            <a:r>
              <a:rPr lang="en-US" i="1" dirty="0"/>
              <a:t>m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cache line number</a:t>
            </a:r>
          </a:p>
          <a:p>
            <a:pPr marL="0" indent="0">
              <a:buNone/>
            </a:pPr>
            <a:r>
              <a:rPr lang="en-US" i="1" dirty="0"/>
              <a:t>j </a:t>
            </a:r>
            <a:r>
              <a:rPr lang="en-US" dirty="0"/>
              <a:t>= main memory block number</a:t>
            </a:r>
          </a:p>
          <a:p>
            <a:pPr marL="0" indent="0">
              <a:buNone/>
            </a:pPr>
            <a:r>
              <a:rPr lang="en-US" i="1" dirty="0"/>
              <a:t>m </a:t>
            </a:r>
            <a:r>
              <a:rPr lang="en-US" dirty="0"/>
              <a:t>= number of lines in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27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 </a:t>
            </a:r>
            <a:r>
              <a:rPr lang="tr-TR" dirty="0"/>
              <a:t>below </a:t>
            </a:r>
            <a:r>
              <a:rPr lang="en-US" dirty="0"/>
              <a:t>shows the mapping for the </a:t>
            </a:r>
            <a:r>
              <a:rPr lang="en-US" b="1" dirty="0"/>
              <a:t>first </a:t>
            </a:r>
            <a:r>
              <a:rPr lang="en-US" b="1" i="1" dirty="0"/>
              <a:t>m </a:t>
            </a:r>
            <a:r>
              <a:rPr lang="en-US" b="1" dirty="0"/>
              <a:t>blocks of main memory</a:t>
            </a:r>
            <a:r>
              <a:rPr lang="en-US" dirty="0"/>
              <a:t>. Each</a:t>
            </a:r>
            <a:r>
              <a:rPr lang="tr-TR" dirty="0"/>
              <a:t> one of these </a:t>
            </a:r>
            <a:r>
              <a:rPr lang="en-US" dirty="0"/>
              <a:t>block</a:t>
            </a:r>
            <a:r>
              <a:rPr lang="tr-TR" dirty="0"/>
              <a:t>s</a:t>
            </a:r>
            <a:r>
              <a:rPr lang="en-US" dirty="0"/>
              <a:t> of main memory maps into one unique line of the cache.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next </a:t>
            </a:r>
            <a:r>
              <a:rPr lang="en-US" i="1" dirty="0"/>
              <a:t>m </a:t>
            </a:r>
            <a:r>
              <a:rPr lang="en-US" dirty="0"/>
              <a:t>blocks</a:t>
            </a:r>
            <a:r>
              <a:rPr lang="tr-TR" dirty="0"/>
              <a:t> </a:t>
            </a:r>
            <a:r>
              <a:rPr lang="en-US" dirty="0"/>
              <a:t>of main memory map into the cache in the same fashion; that is, block </a:t>
            </a:r>
            <a:r>
              <a:rPr lang="en-US" dirty="0" err="1"/>
              <a:t>B</a:t>
            </a:r>
            <a:r>
              <a:rPr lang="en-US" i="1" baseline="-25000" dirty="0" err="1"/>
              <a:t>m</a:t>
            </a:r>
            <a:r>
              <a:rPr lang="en-US" i="1" dirty="0"/>
              <a:t> </a:t>
            </a:r>
            <a:r>
              <a:rPr lang="en-US" dirty="0"/>
              <a:t>of main</a:t>
            </a:r>
            <a:r>
              <a:rPr lang="tr-TR" dirty="0"/>
              <a:t> </a:t>
            </a:r>
            <a:r>
              <a:rPr lang="en-US" dirty="0"/>
              <a:t>memory maps into line L</a:t>
            </a:r>
            <a:r>
              <a:rPr lang="en-US" baseline="-25000" dirty="0"/>
              <a:t>0</a:t>
            </a:r>
            <a:r>
              <a:rPr lang="en-US" dirty="0"/>
              <a:t> of cache, block B</a:t>
            </a:r>
            <a:r>
              <a:rPr lang="en-US" i="1" baseline="-25000" dirty="0"/>
              <a:t>m</a:t>
            </a:r>
            <a:r>
              <a:rPr lang="en-US" baseline="-25000" dirty="0"/>
              <a:t>+1</a:t>
            </a:r>
            <a:r>
              <a:rPr lang="en-US" dirty="0"/>
              <a:t> maps into line L</a:t>
            </a:r>
            <a:r>
              <a:rPr lang="en-US" baseline="-25000" dirty="0"/>
              <a:t>1</a:t>
            </a:r>
            <a:r>
              <a:rPr lang="en-US" dirty="0"/>
              <a:t>,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48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57156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Mapping from Main Memory to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48" y="132530"/>
            <a:ext cx="6355356" cy="6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7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purposes of cache access, each</a:t>
            </a:r>
            <a:r>
              <a:rPr lang="tr-TR" dirty="0"/>
              <a:t> </a:t>
            </a:r>
            <a:r>
              <a:rPr lang="en-US" dirty="0"/>
              <a:t>main memory address can be viewed as consisting of three fields</a:t>
            </a:r>
            <a:r>
              <a:rPr lang="tr-TR" dirty="0"/>
              <a:t>: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en-US" dirty="0"/>
              <a:t>The least significant</a:t>
            </a:r>
            <a:r>
              <a:rPr lang="tr-TR" dirty="0"/>
              <a:t> </a:t>
            </a:r>
            <a:r>
              <a:rPr lang="en-US" i="1" dirty="0"/>
              <a:t>w</a:t>
            </a:r>
            <a:r>
              <a:rPr lang="en-US" dirty="0"/>
              <a:t> bits identify a unique word or byte within a block of main memory; in most</a:t>
            </a:r>
            <a:r>
              <a:rPr lang="tr-TR" dirty="0"/>
              <a:t> </a:t>
            </a:r>
            <a:r>
              <a:rPr lang="en-US" dirty="0"/>
              <a:t>contemporary machines, the address is at the byte level. </a:t>
            </a:r>
            <a:endParaRPr lang="tr-TR" dirty="0"/>
          </a:p>
          <a:p>
            <a:pPr lvl="1"/>
            <a:r>
              <a:rPr lang="en-US" dirty="0"/>
              <a:t>The remaining </a:t>
            </a:r>
            <a:r>
              <a:rPr lang="en-US" i="1" dirty="0"/>
              <a:t>s </a:t>
            </a:r>
            <a:r>
              <a:rPr lang="en-US" dirty="0"/>
              <a:t>bits specify</a:t>
            </a:r>
            <a:r>
              <a:rPr lang="tr-TR" dirty="0"/>
              <a:t> </a:t>
            </a:r>
            <a:r>
              <a:rPr lang="en-US" dirty="0"/>
              <a:t>one of the 2</a:t>
            </a:r>
            <a:r>
              <a:rPr lang="en-US" i="1" baseline="30000" dirty="0"/>
              <a:t>s</a:t>
            </a:r>
            <a:r>
              <a:rPr lang="en-US" i="1" dirty="0"/>
              <a:t> </a:t>
            </a:r>
            <a:r>
              <a:rPr lang="en-US" dirty="0"/>
              <a:t>blocks of main memory. </a:t>
            </a:r>
            <a:r>
              <a:rPr lang="tr-TR" dirty="0"/>
              <a:t>T</a:t>
            </a:r>
            <a:r>
              <a:rPr lang="en-US" dirty="0"/>
              <a:t>he cache logic interprets these </a:t>
            </a:r>
            <a:r>
              <a:rPr lang="en-US" i="1" dirty="0"/>
              <a:t>s </a:t>
            </a:r>
            <a:r>
              <a:rPr lang="en-US" dirty="0"/>
              <a:t>bits as a</a:t>
            </a:r>
            <a:r>
              <a:rPr lang="tr-TR" dirty="0"/>
              <a:t> </a:t>
            </a:r>
            <a:r>
              <a:rPr lang="en-US" dirty="0"/>
              <a:t>tag of </a:t>
            </a:r>
            <a:r>
              <a:rPr lang="en-US" i="1" dirty="0"/>
              <a:t>s </a:t>
            </a:r>
            <a:r>
              <a:rPr lang="en-US" dirty="0"/>
              <a:t>- </a:t>
            </a:r>
            <a:r>
              <a:rPr lang="en-US" i="1" dirty="0"/>
              <a:t>r </a:t>
            </a:r>
            <a:r>
              <a:rPr lang="en-US" dirty="0"/>
              <a:t>bits (most significant portion) and a line field of </a:t>
            </a:r>
            <a:r>
              <a:rPr lang="en-US" i="1" dirty="0"/>
              <a:t>r </a:t>
            </a:r>
            <a:r>
              <a:rPr lang="en-US" dirty="0"/>
              <a:t>bits. </a:t>
            </a:r>
            <a:endParaRPr lang="tr-TR" dirty="0"/>
          </a:p>
          <a:p>
            <a:pPr lvl="1"/>
            <a:r>
              <a:rPr lang="en-US" dirty="0"/>
              <a:t>This latter field</a:t>
            </a:r>
            <a:r>
              <a:rPr lang="tr-TR" dirty="0"/>
              <a:t> </a:t>
            </a:r>
            <a:r>
              <a:rPr lang="en-US" dirty="0"/>
              <a:t>identifies one of the </a:t>
            </a:r>
            <a:r>
              <a:rPr lang="en-US" i="1" dirty="0"/>
              <a:t>m </a:t>
            </a:r>
            <a:r>
              <a:rPr lang="en-US" dirty="0"/>
              <a:t>= 2</a:t>
            </a:r>
            <a:r>
              <a:rPr lang="en-US" i="1" baseline="30000" dirty="0"/>
              <a:t>r</a:t>
            </a:r>
            <a:r>
              <a:rPr lang="en-US" i="1" dirty="0"/>
              <a:t> </a:t>
            </a:r>
            <a:r>
              <a:rPr lang="en-US" dirty="0"/>
              <a:t>lines of the cache.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30" y="5257566"/>
            <a:ext cx="8834851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3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To </a:t>
                </a:r>
                <a:r>
                  <a:rPr lang="tr-TR" dirty="0" err="1"/>
                  <a:t>summarize</a:t>
                </a:r>
                <a:endParaRPr lang="tr-TR" dirty="0"/>
              </a:p>
              <a:p>
                <a:pPr lvl="1"/>
                <a:r>
                  <a:rPr lang="en-US" dirty="0"/>
                  <a:t>Address length = (</a:t>
                </a:r>
                <a:r>
                  <a:rPr lang="en-US" i="1" dirty="0"/>
                  <a:t>s </a:t>
                </a:r>
                <a:r>
                  <a:rPr lang="en-US" dirty="0"/>
                  <a:t>+ w) bits</a:t>
                </a:r>
              </a:p>
              <a:p>
                <a:pPr lvl="1"/>
                <a:r>
                  <a:rPr lang="en-US" dirty="0"/>
                  <a:t>Number of addressable units = 2</a:t>
                </a:r>
                <a:r>
                  <a:rPr lang="en-US" i="1" baseline="30000" dirty="0"/>
                  <a:t>s</a:t>
                </a:r>
                <a:r>
                  <a:rPr lang="en-US" baseline="30000" dirty="0"/>
                  <a:t>+w</a:t>
                </a:r>
                <a:r>
                  <a:rPr lang="en-US" dirty="0"/>
                  <a:t> words or bytes</a:t>
                </a:r>
              </a:p>
              <a:p>
                <a:pPr lvl="1"/>
                <a:r>
                  <a:rPr lang="en-US" dirty="0"/>
                  <a:t>Block size = line size = 2</a:t>
                </a:r>
                <a:r>
                  <a:rPr lang="en-US" baseline="30000" dirty="0"/>
                  <a:t>w</a:t>
                </a:r>
                <a:r>
                  <a:rPr lang="en-US" dirty="0"/>
                  <a:t> words or bytes</a:t>
                </a:r>
              </a:p>
              <a:p>
                <a:pPr lvl="1"/>
                <a:r>
                  <a:rPr lang="en-US" dirty="0"/>
                  <a:t>Number of blocks in main memory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dirty="0"/>
                  <a:t>=2</a:t>
                </a:r>
                <a:r>
                  <a:rPr lang="tr-TR" baseline="30000" dirty="0"/>
                  <a:t>s</a:t>
                </a:r>
                <a:endParaRPr lang="en-US" baseline="30000" dirty="0"/>
              </a:p>
              <a:p>
                <a:pPr lvl="1"/>
                <a:r>
                  <a:rPr lang="en-US" dirty="0"/>
                  <a:t>Number of lines in cache = </a:t>
                </a:r>
                <a:r>
                  <a:rPr lang="en-US" i="1" dirty="0"/>
                  <a:t>m </a:t>
                </a:r>
                <a:r>
                  <a:rPr lang="en-US" dirty="0"/>
                  <a:t>= 2</a:t>
                </a:r>
                <a:r>
                  <a:rPr lang="en-US" i="1" baseline="30000" dirty="0"/>
                  <a:t>r</a:t>
                </a:r>
              </a:p>
              <a:p>
                <a:pPr lvl="1"/>
                <a:r>
                  <a:rPr lang="en-US" dirty="0"/>
                  <a:t>Size of cache = 2</a:t>
                </a:r>
                <a:r>
                  <a:rPr lang="en-US" i="1" baseline="30000" dirty="0"/>
                  <a:t>r</a:t>
                </a:r>
                <a:r>
                  <a:rPr lang="en-US" baseline="30000" dirty="0"/>
                  <a:t>+w</a:t>
                </a:r>
                <a:r>
                  <a:rPr lang="en-US" dirty="0"/>
                  <a:t> words or bytes</a:t>
                </a:r>
              </a:p>
              <a:p>
                <a:pPr lvl="1"/>
                <a:r>
                  <a:rPr lang="en-US" dirty="0"/>
                  <a:t>Size of tag = (</a:t>
                </a:r>
                <a:r>
                  <a:rPr lang="en-US" i="1" dirty="0"/>
                  <a:t>s </a:t>
                </a:r>
                <a:r>
                  <a:rPr lang="en-US" dirty="0"/>
                  <a:t>- </a:t>
                </a:r>
                <a:r>
                  <a:rPr lang="en-US" i="1" dirty="0"/>
                  <a:t>r</a:t>
                </a:r>
                <a:r>
                  <a:rPr lang="en-US" dirty="0"/>
                  <a:t>) bits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061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480186" cy="4351338"/>
          </a:xfrm>
        </p:spPr>
        <p:txBody>
          <a:bodyPr/>
          <a:lstStyle/>
          <a:p>
            <a:r>
              <a:rPr lang="en-US" dirty="0"/>
              <a:t>The mapping function is easily implemented using the main memory address.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92" y="598336"/>
            <a:ext cx="9043521" cy="56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746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term </a:t>
            </a:r>
            <a:r>
              <a:rPr lang="en-US" b="1" dirty="0"/>
              <a:t>location </a:t>
            </a:r>
            <a:r>
              <a:rPr lang="en-US" dirty="0"/>
              <a:t>refers to whether memory is internal and external</a:t>
            </a:r>
            <a:r>
              <a:rPr lang="tr-TR" dirty="0"/>
              <a:t> </a:t>
            </a:r>
            <a:r>
              <a:rPr lang="en-US" dirty="0"/>
              <a:t>to the computer. </a:t>
            </a:r>
            <a:endParaRPr lang="tr-TR" dirty="0"/>
          </a:p>
          <a:p>
            <a:pPr lvl="1"/>
            <a:r>
              <a:rPr lang="en-US" dirty="0"/>
              <a:t>Internal memory is often equated with main memory. But there</a:t>
            </a:r>
            <a:r>
              <a:rPr lang="tr-TR" dirty="0"/>
              <a:t> </a:t>
            </a:r>
            <a:r>
              <a:rPr lang="en-US" dirty="0"/>
              <a:t>are other forms of internal memory. </a:t>
            </a:r>
            <a:endParaRPr lang="tr-TR" dirty="0"/>
          </a:p>
          <a:p>
            <a:pPr lvl="2"/>
            <a:r>
              <a:rPr lang="en-US" dirty="0"/>
              <a:t>The processor requires its own local memory, in</a:t>
            </a:r>
            <a:r>
              <a:rPr lang="tr-TR" dirty="0"/>
              <a:t> </a:t>
            </a:r>
            <a:r>
              <a:rPr lang="en-US" dirty="0"/>
              <a:t>the form of registers. </a:t>
            </a:r>
            <a:endParaRPr lang="tr-TR" dirty="0"/>
          </a:p>
          <a:p>
            <a:pPr lvl="2"/>
            <a:r>
              <a:rPr lang="en-US" dirty="0"/>
              <a:t>Further, as we shall see, the control unit</a:t>
            </a:r>
            <a:r>
              <a:rPr lang="tr-TR" dirty="0"/>
              <a:t> </a:t>
            </a:r>
            <a:r>
              <a:rPr lang="en-US" dirty="0"/>
              <a:t>portion of the processor may also require its own internal memory.</a:t>
            </a:r>
            <a:endParaRPr lang="tr-TR" dirty="0"/>
          </a:p>
          <a:p>
            <a:pPr lvl="1"/>
            <a:r>
              <a:rPr lang="en-US" dirty="0"/>
              <a:t>External memory consists of peripheral storage</a:t>
            </a:r>
            <a:r>
              <a:rPr lang="tr-TR" dirty="0"/>
              <a:t> </a:t>
            </a:r>
            <a:r>
              <a:rPr lang="en-US" dirty="0"/>
              <a:t>devices, such as disk and tape, that are accessible to the processor via I/O controllers.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416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2773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effect of this mapping is that blocks of main memory are assigned to lines</a:t>
            </a:r>
            <a:r>
              <a:rPr lang="tr-TR" dirty="0"/>
              <a:t> </a:t>
            </a:r>
            <a:r>
              <a:rPr lang="en-US" dirty="0"/>
              <a:t>of the cache as follows: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Thus, the use of a portion of the address as a line number provides a unique</a:t>
            </a:r>
            <a:r>
              <a:rPr lang="tr-TR" dirty="0"/>
              <a:t> </a:t>
            </a:r>
            <a:r>
              <a:rPr lang="en-US" dirty="0"/>
              <a:t>mapping of each block of main memory into the cache.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When a block is actually</a:t>
            </a:r>
            <a:r>
              <a:rPr lang="tr-TR" dirty="0"/>
              <a:t> </a:t>
            </a:r>
            <a:r>
              <a:rPr lang="en-US" dirty="0"/>
              <a:t>read into its assigned line, it is necessary to tag the data to distinguish it from other</a:t>
            </a:r>
            <a:r>
              <a:rPr lang="tr-TR" dirty="0"/>
              <a:t> </a:t>
            </a:r>
            <a:r>
              <a:rPr lang="en-US" dirty="0"/>
              <a:t>blocks that can fit into that line.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most significant </a:t>
            </a:r>
            <a:r>
              <a:rPr lang="en-US" i="1" dirty="0"/>
              <a:t>s </a:t>
            </a:r>
            <a:r>
              <a:rPr lang="en-US" dirty="0"/>
              <a:t>- </a:t>
            </a:r>
            <a:r>
              <a:rPr lang="en-US" i="1" dirty="0"/>
              <a:t>r </a:t>
            </a:r>
            <a:r>
              <a:rPr lang="en-US" dirty="0"/>
              <a:t>bits serve this purpose.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50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1" y="2681975"/>
            <a:ext cx="5413811" cy="19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29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6531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m </a:t>
            </a:r>
            <a:r>
              <a:rPr lang="en-US" dirty="0"/>
              <a:t>= 16K = 2</a:t>
            </a:r>
            <a:r>
              <a:rPr lang="en-US" baseline="30000" dirty="0"/>
              <a:t>14</a:t>
            </a:r>
            <a:r>
              <a:rPr lang="tr-TR" baseline="30000" dirty="0"/>
              <a:t> </a:t>
            </a:r>
            <a:r>
              <a:rPr lang="tr-TR" dirty="0"/>
              <a:t>lines 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and </a:t>
            </a:r>
            <a:endParaRPr lang="tr-TR" dirty="0"/>
          </a:p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modulo 2</a:t>
            </a:r>
            <a:r>
              <a:rPr lang="en-US" baseline="30000" dirty="0"/>
              <a:t>14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51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81" y="211716"/>
            <a:ext cx="5807792" cy="65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70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becomes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Note that no two blocks that map into the same line number have the same tag number.</a:t>
            </a:r>
          </a:p>
          <a:p>
            <a:pPr marL="0" indent="0">
              <a:buNone/>
            </a:pPr>
            <a:r>
              <a:rPr lang="en-US" dirty="0"/>
              <a:t>Thus, blocks with starting addresses 000000, 010000, …, FF0000 have tag numbers 00,</a:t>
            </a:r>
            <a:r>
              <a:rPr lang="tr-TR" dirty="0"/>
              <a:t> 01, …, FF, </a:t>
            </a:r>
            <a:r>
              <a:rPr lang="tr-TR" dirty="0" err="1"/>
              <a:t>respectively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52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34" y="1870075"/>
            <a:ext cx="5347142" cy="18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7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431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</a:t>
            </a:r>
            <a:r>
              <a:rPr lang="en-US" dirty="0"/>
              <a:t> read operation works as follows</a:t>
            </a:r>
            <a:r>
              <a:rPr lang="tr-TR" dirty="0"/>
              <a:t>: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en-US" dirty="0"/>
              <a:t>The cache system is</a:t>
            </a:r>
            <a:r>
              <a:rPr lang="tr-TR" dirty="0"/>
              <a:t> </a:t>
            </a:r>
            <a:r>
              <a:rPr lang="en-US" dirty="0"/>
              <a:t>presented with a 24-bit address. The 14-bit line number is used as an index into the cache</a:t>
            </a:r>
            <a:r>
              <a:rPr lang="tr-TR" dirty="0"/>
              <a:t> </a:t>
            </a:r>
            <a:r>
              <a:rPr lang="en-US" dirty="0"/>
              <a:t>to access a particular line. </a:t>
            </a:r>
            <a:endParaRPr lang="tr-TR" dirty="0"/>
          </a:p>
          <a:p>
            <a:pPr lvl="1"/>
            <a:r>
              <a:rPr lang="en-US" dirty="0"/>
              <a:t>If the 8-bit tag number matches the tag number </a:t>
            </a:r>
            <a:r>
              <a:rPr lang="tr-TR" dirty="0"/>
              <a:t>c</a:t>
            </a:r>
            <a:r>
              <a:rPr lang="en-US" dirty="0" err="1"/>
              <a:t>urrently</a:t>
            </a:r>
            <a:r>
              <a:rPr lang="en-US" dirty="0"/>
              <a:t> stored</a:t>
            </a:r>
            <a:r>
              <a:rPr lang="tr-TR" dirty="0"/>
              <a:t> </a:t>
            </a:r>
            <a:r>
              <a:rPr lang="en-US" dirty="0"/>
              <a:t>in that line, then the 2-bit word number is used to select one of the 4 bytes in that line.</a:t>
            </a:r>
            <a:r>
              <a:rPr lang="tr-TR" dirty="0"/>
              <a:t> </a:t>
            </a:r>
          </a:p>
          <a:p>
            <a:pPr lvl="1"/>
            <a:r>
              <a:rPr lang="en-US" dirty="0"/>
              <a:t>Otherwise, the 22-bit tag-plus-line field is used to fetch a block from main memory. The</a:t>
            </a:r>
            <a:r>
              <a:rPr lang="tr-TR" dirty="0"/>
              <a:t> </a:t>
            </a:r>
            <a:r>
              <a:rPr lang="en-US" dirty="0"/>
              <a:t>actual address that is used for the fetch is the 22-bit tag-plus-line concatenated with two</a:t>
            </a:r>
            <a:r>
              <a:rPr lang="tr-TR" dirty="0"/>
              <a:t> </a:t>
            </a:r>
            <a:r>
              <a:rPr lang="en-US" dirty="0"/>
              <a:t>0 bits, so that 4 bytes are fetched starting on a block boundary.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9972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direct mapping technique is simple and inexpensive to implement.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Its</a:t>
            </a:r>
            <a:r>
              <a:rPr lang="tr-TR" dirty="0"/>
              <a:t> </a:t>
            </a:r>
            <a:r>
              <a:rPr lang="en-US" dirty="0"/>
              <a:t>main disadvantage is that there is a fixed cache location for any given block.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Thus,</a:t>
            </a:r>
            <a:r>
              <a:rPr lang="tr-TR" dirty="0"/>
              <a:t> </a:t>
            </a:r>
            <a:r>
              <a:rPr lang="en-US" dirty="0"/>
              <a:t>if a program happens to reference words repeatedly from two different blocks that</a:t>
            </a:r>
            <a:r>
              <a:rPr lang="tr-TR" dirty="0"/>
              <a:t> </a:t>
            </a:r>
            <a:r>
              <a:rPr lang="en-US" dirty="0"/>
              <a:t>map into the same line, then the blocks will be continually swapped in the cache,</a:t>
            </a:r>
            <a:r>
              <a:rPr lang="tr-TR" dirty="0"/>
              <a:t> </a:t>
            </a:r>
            <a:r>
              <a:rPr lang="en-US" dirty="0"/>
              <a:t>and the hit ratio will be low (a phenomenon known as </a:t>
            </a:r>
            <a:r>
              <a:rPr lang="en-US" b="1" i="1" dirty="0"/>
              <a:t>thrashing</a:t>
            </a:r>
            <a:r>
              <a:rPr lang="en-US" dirty="0"/>
              <a:t>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987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ASSOCIATIVE MAPPING</a:t>
            </a:r>
          </a:p>
          <a:p>
            <a:pPr marL="0" indent="0">
              <a:buNone/>
            </a:pPr>
            <a:r>
              <a:rPr lang="en-US" dirty="0"/>
              <a:t>Associative mapping overcomes the disadvantage of direct</a:t>
            </a:r>
            <a:r>
              <a:rPr lang="tr-TR" dirty="0"/>
              <a:t> </a:t>
            </a:r>
            <a:r>
              <a:rPr lang="en-US" dirty="0"/>
              <a:t>mapping by permitting each main memory block to be loaded into any line of the</a:t>
            </a:r>
            <a:r>
              <a:rPr lang="tr-TR" dirty="0"/>
              <a:t> </a:t>
            </a:r>
            <a:r>
              <a:rPr lang="en-US" dirty="0"/>
              <a:t>cache (Figure </a:t>
            </a:r>
            <a:r>
              <a:rPr lang="tr-TR" dirty="0" err="1"/>
              <a:t>above</a:t>
            </a:r>
            <a:r>
              <a:rPr lang="tr-TR" dirty="0"/>
              <a:t> (b))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this case, the cache control logic interprets a memory address</a:t>
            </a:r>
            <a:r>
              <a:rPr lang="tr-TR" dirty="0"/>
              <a:t> </a:t>
            </a:r>
            <a:r>
              <a:rPr lang="en-US" dirty="0"/>
              <a:t>simply as a Tag and a Word field.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Tag field uniquely identifies a block of main</a:t>
            </a:r>
            <a:r>
              <a:rPr lang="tr-TR" dirty="0"/>
              <a:t> </a:t>
            </a:r>
            <a:r>
              <a:rPr lang="en-US" dirty="0"/>
              <a:t>memory. To determine whether a block is in the cache, the cache control logic must</a:t>
            </a:r>
            <a:r>
              <a:rPr lang="tr-TR" dirty="0"/>
              <a:t> </a:t>
            </a:r>
            <a:r>
              <a:rPr lang="en-US" dirty="0"/>
              <a:t>simultaneously examine every line’s tag for a match.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231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Associative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8265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that no field in the address corresponds to the line number, so that the number</a:t>
            </a:r>
            <a:r>
              <a:rPr lang="tr-TR" dirty="0"/>
              <a:t> </a:t>
            </a:r>
            <a:r>
              <a:rPr lang="en-US" dirty="0"/>
              <a:t>of lines in the cache is not determined by the address format. 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52" y="1405720"/>
            <a:ext cx="8451518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4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summarize,</a:t>
                </a:r>
                <a:endParaRPr lang="tr-TR" dirty="0"/>
              </a:p>
              <a:p>
                <a:r>
                  <a:rPr lang="en-US" dirty="0"/>
                  <a:t>Address length = (</a:t>
                </a:r>
                <a:r>
                  <a:rPr lang="en-US" i="1" dirty="0"/>
                  <a:t>s </a:t>
                </a:r>
                <a:r>
                  <a:rPr lang="en-US" dirty="0"/>
                  <a:t>+ w) bits</a:t>
                </a:r>
              </a:p>
              <a:p>
                <a:r>
                  <a:rPr lang="en-US" dirty="0"/>
                  <a:t>Number of addressable units = 2</a:t>
                </a:r>
                <a:r>
                  <a:rPr lang="en-US" i="1" baseline="30000" dirty="0"/>
                  <a:t>s</a:t>
                </a:r>
                <a:r>
                  <a:rPr lang="en-US" baseline="30000" dirty="0"/>
                  <a:t>+w</a:t>
                </a:r>
                <a:r>
                  <a:rPr lang="en-US" dirty="0"/>
                  <a:t> words or bytes</a:t>
                </a:r>
              </a:p>
              <a:p>
                <a:r>
                  <a:rPr lang="en-US" dirty="0"/>
                  <a:t>Block size = line size = 2</a:t>
                </a:r>
                <a:r>
                  <a:rPr lang="en-US" baseline="30000" dirty="0"/>
                  <a:t>w</a:t>
                </a:r>
                <a:r>
                  <a:rPr lang="en-US" dirty="0"/>
                  <a:t> words or bytes</a:t>
                </a:r>
              </a:p>
              <a:p>
                <a:r>
                  <a:rPr lang="en-US" dirty="0"/>
                  <a:t>Number of blocks in main memory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tr-TR" dirty="0"/>
              </a:p>
              <a:p>
                <a:r>
                  <a:rPr lang="en-US" dirty="0"/>
                  <a:t> Number of lines in cache = undetermined</a:t>
                </a:r>
              </a:p>
              <a:p>
                <a:r>
                  <a:rPr lang="en-US" dirty="0"/>
                  <a:t>Size of tag = </a:t>
                </a:r>
                <a:r>
                  <a:rPr lang="en-US" i="1" dirty="0"/>
                  <a:t>s </a:t>
                </a:r>
                <a:r>
                  <a:rPr lang="en-US" dirty="0"/>
                  <a:t>bits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930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4607257" cy="5220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 main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en-US" dirty="0"/>
              <a:t>address consists of a 22-bit tag and a 2-bit byte number.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22-bit tag must be stored</a:t>
            </a:r>
            <a:r>
              <a:rPr lang="tr-TR" dirty="0"/>
              <a:t> </a:t>
            </a:r>
            <a:r>
              <a:rPr lang="en-US" dirty="0"/>
              <a:t>with the 32-bit block of data for each line in the cache.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Note that it is the leftmost (most</a:t>
            </a:r>
            <a:r>
              <a:rPr lang="tr-TR" dirty="0"/>
              <a:t> </a:t>
            </a:r>
            <a:r>
              <a:rPr lang="en-US" dirty="0"/>
              <a:t>significant) 22 bits of the address that form the tag. Thus, the 24-bit hexadecimal address</a:t>
            </a:r>
            <a:r>
              <a:rPr lang="tr-TR" dirty="0"/>
              <a:t> </a:t>
            </a:r>
            <a:r>
              <a:rPr lang="en-US" dirty="0"/>
              <a:t>16339C has the 22-bit tag 058CE7.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58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90" y="81886"/>
            <a:ext cx="6444837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31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easily seen in binary notation: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59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55" y="2990849"/>
            <a:ext cx="8294763" cy="14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obvious characteristic of memory is its </a:t>
            </a:r>
            <a:r>
              <a:rPr lang="en-US" b="1" dirty="0"/>
              <a:t>capacity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internal memory, this is</a:t>
            </a:r>
            <a:r>
              <a:rPr lang="tr-TR" dirty="0"/>
              <a:t> </a:t>
            </a:r>
            <a:r>
              <a:rPr lang="en-US" dirty="0"/>
              <a:t>typically expressed in terms of bytes (1 byte = 8 bits) or words. Common word lengths</a:t>
            </a:r>
            <a:r>
              <a:rPr lang="tr-TR" dirty="0"/>
              <a:t> </a:t>
            </a:r>
            <a:r>
              <a:rPr lang="en-US" dirty="0"/>
              <a:t>are 8, 16, and 32 bits.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External memory capacity is typically expressed in terms of bytes.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41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associative mapping, there is flexibility as to which block to replace when</a:t>
            </a:r>
            <a:r>
              <a:rPr lang="tr-TR" dirty="0"/>
              <a:t> </a:t>
            </a:r>
            <a:r>
              <a:rPr lang="en-US" dirty="0"/>
              <a:t>a new block is read into the cache.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Replacement algorithms</a:t>
            </a:r>
            <a:r>
              <a:rPr lang="tr-TR" dirty="0"/>
              <a:t> </a:t>
            </a:r>
            <a:r>
              <a:rPr lang="en-US" dirty="0"/>
              <a:t>are designed to maximize the hit ratio.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principal disadvantage of associative</a:t>
            </a:r>
            <a:r>
              <a:rPr lang="tr-TR" dirty="0"/>
              <a:t> </a:t>
            </a:r>
            <a:r>
              <a:rPr lang="en-US" dirty="0"/>
              <a:t>mapping is the complex circuitry required to examine the tags of all cache</a:t>
            </a:r>
            <a:r>
              <a:rPr lang="tr-TR" dirty="0"/>
              <a:t> lines in parallel.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To overcome this problem, set-associative mapping is introduced. This is beyond the scope of our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831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9943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Replacement</a:t>
            </a:r>
            <a:r>
              <a:rPr lang="tr-TR" b="1" dirty="0"/>
              <a:t> </a:t>
            </a:r>
            <a:r>
              <a:rPr lang="tr-TR" b="1" dirty="0" err="1"/>
              <a:t>Algorithms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Once the cache has been filled, when a new block is brought into the cache, one</a:t>
            </a:r>
            <a:r>
              <a:rPr lang="tr-TR" dirty="0"/>
              <a:t> </a:t>
            </a:r>
            <a:r>
              <a:rPr lang="en-US" dirty="0"/>
              <a:t>of the existing blocks must be replaced. For direct mapping, there is only one possible</a:t>
            </a:r>
            <a:r>
              <a:rPr lang="tr-TR" dirty="0"/>
              <a:t> </a:t>
            </a:r>
            <a:r>
              <a:rPr lang="en-US" dirty="0"/>
              <a:t>line for any particular block, and no choice is possible.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the associative</a:t>
            </a:r>
            <a:r>
              <a:rPr lang="tr-TR" dirty="0"/>
              <a:t> </a:t>
            </a:r>
            <a:r>
              <a:rPr lang="en-US" dirty="0"/>
              <a:t>and set-associative techniques, a replacement algorithm is needed. To achieve high</a:t>
            </a:r>
            <a:r>
              <a:rPr lang="tr-TR" dirty="0"/>
              <a:t> </a:t>
            </a:r>
            <a:r>
              <a:rPr lang="en-US" dirty="0"/>
              <a:t>speed, such an algorithm must be implemented in hardware. A number of algorithms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LRU</a:t>
            </a:r>
          </a:p>
          <a:p>
            <a:pPr lvl="1"/>
            <a:r>
              <a:rPr lang="tr-TR" dirty="0"/>
              <a:t>FIFO</a:t>
            </a:r>
          </a:p>
          <a:p>
            <a:pPr lvl="1"/>
            <a:r>
              <a:rPr lang="tr-TR" dirty="0"/>
              <a:t>LFU</a:t>
            </a:r>
          </a:p>
          <a:p>
            <a:pPr lvl="1"/>
            <a:r>
              <a:rPr lang="tr-TR" dirty="0" err="1"/>
              <a:t>Random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53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326"/>
            <a:ext cx="11199125" cy="6356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/>
              <a:t>LRU (</a:t>
            </a:r>
            <a:r>
              <a:rPr lang="tr-TR" b="1" dirty="0" err="1"/>
              <a:t>Least</a:t>
            </a:r>
            <a:r>
              <a:rPr lang="tr-TR" b="1" dirty="0"/>
              <a:t> </a:t>
            </a:r>
            <a:r>
              <a:rPr lang="tr-TR" b="1" dirty="0" err="1"/>
              <a:t>Recently</a:t>
            </a:r>
            <a:r>
              <a:rPr lang="tr-TR" b="1" dirty="0"/>
              <a:t> </a:t>
            </a:r>
            <a:r>
              <a:rPr lang="tr-TR" b="1" dirty="0" err="1"/>
              <a:t>Used</a:t>
            </a:r>
            <a:r>
              <a:rPr lang="tr-TR" b="1" dirty="0"/>
              <a:t>): </a:t>
            </a:r>
            <a:r>
              <a:rPr lang="en-US" dirty="0"/>
              <a:t>Replace that block in the set that has been in</a:t>
            </a:r>
            <a:r>
              <a:rPr lang="tr-TR" dirty="0"/>
              <a:t> </a:t>
            </a:r>
            <a:r>
              <a:rPr lang="en-US" dirty="0"/>
              <a:t>the cache longest with no reference to it.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For two-way set associative, this is easily</a:t>
            </a:r>
            <a:r>
              <a:rPr lang="tr-TR" dirty="0"/>
              <a:t> </a:t>
            </a:r>
            <a:r>
              <a:rPr lang="en-US" dirty="0"/>
              <a:t>implemented. Each line includes a USE bit. When a line is referenced, its USE bit</a:t>
            </a:r>
            <a:r>
              <a:rPr lang="tr-TR" dirty="0"/>
              <a:t> </a:t>
            </a:r>
            <a:r>
              <a:rPr lang="en-US" dirty="0"/>
              <a:t>is set to 1 and the USE bit of the other line in that set is set to 0. When a block is to</a:t>
            </a:r>
            <a:r>
              <a:rPr lang="tr-TR" dirty="0"/>
              <a:t> </a:t>
            </a:r>
            <a:r>
              <a:rPr lang="en-US" dirty="0"/>
              <a:t>be read into the set, the line whose USE bit is 0 is used. Because we are assuming</a:t>
            </a:r>
            <a:r>
              <a:rPr lang="tr-TR" dirty="0"/>
              <a:t> </a:t>
            </a:r>
            <a:r>
              <a:rPr lang="en-US" dirty="0"/>
              <a:t>that more recently used memory locations are more likely to be referenced, LRU</a:t>
            </a:r>
            <a:r>
              <a:rPr lang="tr-TR" dirty="0"/>
              <a:t> </a:t>
            </a:r>
            <a:r>
              <a:rPr lang="en-US" dirty="0"/>
              <a:t>should give the best hit ratio.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LRU is also relatively easy to implement for a fully</a:t>
            </a:r>
            <a:r>
              <a:rPr lang="tr-TR" dirty="0"/>
              <a:t> </a:t>
            </a:r>
            <a:r>
              <a:rPr lang="en-US" dirty="0"/>
              <a:t>associative cache. The cache mechanism maintains a separate list of indexes to all</a:t>
            </a:r>
            <a:r>
              <a:rPr lang="tr-TR" dirty="0"/>
              <a:t> </a:t>
            </a:r>
            <a:r>
              <a:rPr lang="en-US" dirty="0"/>
              <a:t>the lines in the cache. When a line is referenced, it moves to the front of the list.</a:t>
            </a:r>
            <a:r>
              <a:rPr lang="tr-TR" dirty="0"/>
              <a:t> </a:t>
            </a:r>
            <a:r>
              <a:rPr lang="en-US" dirty="0"/>
              <a:t>For replacement, the line at the back of the list is used.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Because of its simplicity of</a:t>
            </a:r>
            <a:r>
              <a:rPr lang="tr-TR" dirty="0"/>
              <a:t> </a:t>
            </a:r>
            <a:r>
              <a:rPr lang="en-US" dirty="0"/>
              <a:t>implementation, LRU is the most popular replacement algorithm.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9595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FIFO (First-</a:t>
            </a:r>
            <a:r>
              <a:rPr lang="tr-TR" b="1" dirty="0" err="1"/>
              <a:t>In</a:t>
            </a:r>
            <a:r>
              <a:rPr lang="tr-TR" b="1" dirty="0"/>
              <a:t>-First-</a:t>
            </a:r>
            <a:r>
              <a:rPr lang="tr-TR" b="1" dirty="0" err="1"/>
              <a:t>Out</a:t>
            </a:r>
            <a:r>
              <a:rPr lang="tr-TR" b="1" dirty="0"/>
              <a:t>):</a:t>
            </a:r>
            <a:r>
              <a:rPr lang="tr-TR" dirty="0"/>
              <a:t> </a:t>
            </a:r>
            <a:r>
              <a:rPr lang="en-US" dirty="0"/>
              <a:t>Replace that block in the set</a:t>
            </a:r>
            <a:r>
              <a:rPr lang="tr-TR" dirty="0"/>
              <a:t> </a:t>
            </a:r>
            <a:r>
              <a:rPr lang="en-US" dirty="0"/>
              <a:t>that has been in the cache longest. FIFO is easily implemented as a round-robin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circular</a:t>
            </a:r>
            <a:r>
              <a:rPr lang="tr-TR" dirty="0"/>
              <a:t> </a:t>
            </a:r>
            <a:r>
              <a:rPr lang="tr-TR" dirty="0" err="1"/>
              <a:t>buffer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b="1" dirty="0"/>
              <a:t>LFU (</a:t>
            </a:r>
            <a:r>
              <a:rPr lang="tr-TR" b="1" dirty="0" err="1"/>
              <a:t>Least</a:t>
            </a:r>
            <a:r>
              <a:rPr lang="tr-TR" b="1" dirty="0"/>
              <a:t> </a:t>
            </a:r>
            <a:r>
              <a:rPr lang="tr-TR" b="1" dirty="0" err="1"/>
              <a:t>Frequently</a:t>
            </a:r>
            <a:r>
              <a:rPr lang="tr-TR" b="1" dirty="0"/>
              <a:t> </a:t>
            </a:r>
            <a:r>
              <a:rPr lang="tr-TR" b="1" dirty="0" err="1"/>
              <a:t>Used</a:t>
            </a:r>
            <a:r>
              <a:rPr lang="tr-TR" b="1" dirty="0"/>
              <a:t>):</a:t>
            </a:r>
            <a:r>
              <a:rPr lang="tr-TR" dirty="0"/>
              <a:t> </a:t>
            </a:r>
            <a:r>
              <a:rPr lang="en-US" dirty="0"/>
              <a:t>Replace that block in the set that has experienced the fewest references. LFU could</a:t>
            </a:r>
            <a:r>
              <a:rPr lang="tr-TR" dirty="0"/>
              <a:t> </a:t>
            </a:r>
            <a:r>
              <a:rPr lang="en-US" dirty="0"/>
              <a:t>be implemented by associating a counter with each line.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Random</a:t>
            </a:r>
            <a:r>
              <a:rPr lang="tr-TR" b="1" dirty="0"/>
              <a:t>:</a:t>
            </a:r>
            <a:r>
              <a:rPr lang="tr-TR" dirty="0"/>
              <a:t> P</a:t>
            </a:r>
            <a:r>
              <a:rPr lang="en-US" dirty="0"/>
              <a:t>ick a line at random from</a:t>
            </a:r>
            <a:r>
              <a:rPr lang="tr-TR" dirty="0"/>
              <a:t> </a:t>
            </a:r>
            <a:r>
              <a:rPr lang="en-US" dirty="0"/>
              <a:t>among the candidate lines. Simulation studies have shown that random replacement</a:t>
            </a:r>
            <a:r>
              <a:rPr lang="tr-TR" dirty="0"/>
              <a:t> </a:t>
            </a:r>
            <a:r>
              <a:rPr lang="en-US" dirty="0"/>
              <a:t>provides only slightly inferior performance to an algorithm based on usage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521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4534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Write </a:t>
            </a:r>
            <a:r>
              <a:rPr lang="tr-TR" b="1" dirty="0" err="1"/>
              <a:t>Policy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When a block that is resident in the cache is to be replaced, there are two cases to</a:t>
            </a:r>
            <a:r>
              <a:rPr lang="tr-TR" dirty="0"/>
              <a:t> </a:t>
            </a:r>
            <a:r>
              <a:rPr lang="en-US" dirty="0"/>
              <a:t>consider</a:t>
            </a:r>
            <a:r>
              <a:rPr lang="tr-TR" dirty="0"/>
              <a:t>:</a:t>
            </a:r>
            <a:r>
              <a:rPr lang="en-US" dirty="0"/>
              <a:t> </a:t>
            </a:r>
            <a:endParaRPr lang="tr-TR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 old block in the cache has not been altered, then it may be overwritten</a:t>
            </a:r>
            <a:r>
              <a:rPr lang="tr-TR" dirty="0"/>
              <a:t> </a:t>
            </a:r>
            <a:r>
              <a:rPr lang="en-US" dirty="0"/>
              <a:t>with a new block without first writing out the old block. </a:t>
            </a:r>
            <a:endParaRPr lang="tr-TR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at least one write</a:t>
            </a:r>
            <a:r>
              <a:rPr lang="tr-TR" dirty="0"/>
              <a:t> </a:t>
            </a:r>
            <a:r>
              <a:rPr lang="en-US" dirty="0"/>
              <a:t>operation has been performed on a word in that line of the cache, then main memory</a:t>
            </a:r>
            <a:r>
              <a:rPr lang="tr-TR" dirty="0"/>
              <a:t> </a:t>
            </a:r>
            <a:r>
              <a:rPr lang="en-US" dirty="0"/>
              <a:t>must be updated by writing the line of cache out to the block of memory before</a:t>
            </a:r>
            <a:r>
              <a:rPr lang="tr-TR" dirty="0"/>
              <a:t> </a:t>
            </a:r>
            <a:r>
              <a:rPr lang="en-US" dirty="0"/>
              <a:t>bringing in the new block.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676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0069" cy="475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variety of write policies, with performance and economic</a:t>
            </a:r>
            <a:r>
              <a:rPr lang="tr-TR" dirty="0"/>
              <a:t> </a:t>
            </a:r>
            <a:r>
              <a:rPr lang="en-US" dirty="0"/>
              <a:t>trade-offs, is possible. There are two problems to contend with. First, more</a:t>
            </a:r>
            <a:r>
              <a:rPr lang="tr-TR" dirty="0"/>
              <a:t> </a:t>
            </a:r>
            <a:r>
              <a:rPr lang="en-US" dirty="0"/>
              <a:t>than one device may have access to main memory. For example, an I/O mod</a:t>
            </a:r>
            <a:r>
              <a:rPr lang="tr-TR" dirty="0"/>
              <a:t>u</a:t>
            </a:r>
            <a:r>
              <a:rPr lang="en-US" dirty="0"/>
              <a:t>le</a:t>
            </a:r>
            <a:r>
              <a:rPr lang="tr-TR" dirty="0"/>
              <a:t> </a:t>
            </a:r>
            <a:r>
              <a:rPr lang="en-US" dirty="0"/>
              <a:t>may be able to read-write directly to memory.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If a word has been altered only in the</a:t>
            </a:r>
            <a:r>
              <a:rPr lang="tr-TR" dirty="0"/>
              <a:t> </a:t>
            </a:r>
            <a:r>
              <a:rPr lang="en-US" dirty="0"/>
              <a:t>cache, then the corresponding memory word is invalid.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Further, if the I/O device</a:t>
            </a:r>
            <a:r>
              <a:rPr lang="tr-TR" dirty="0"/>
              <a:t> </a:t>
            </a:r>
            <a:r>
              <a:rPr lang="en-US" dirty="0"/>
              <a:t>has altered main memory, then the cache word is invalid. A more complex problem</a:t>
            </a:r>
            <a:r>
              <a:rPr lang="tr-TR" dirty="0"/>
              <a:t> </a:t>
            </a:r>
            <a:r>
              <a:rPr lang="en-US" dirty="0"/>
              <a:t>occurs when multiple processors are attached to the same bus and each processor</a:t>
            </a:r>
            <a:r>
              <a:rPr lang="tr-TR" dirty="0"/>
              <a:t> </a:t>
            </a:r>
            <a:r>
              <a:rPr lang="en-US" dirty="0"/>
              <a:t>has its own local cache.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Then, if a word is altered in one cache, it could conceivably</a:t>
            </a:r>
            <a:r>
              <a:rPr lang="tr-TR" dirty="0"/>
              <a:t> </a:t>
            </a:r>
            <a:r>
              <a:rPr lang="en-US" dirty="0"/>
              <a:t>invalidate a word in other caches.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380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91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simplest technique is called </a:t>
            </a:r>
            <a:r>
              <a:rPr lang="en-US" b="1" dirty="0"/>
              <a:t>write through. </a:t>
            </a:r>
            <a:r>
              <a:rPr lang="en-US" dirty="0"/>
              <a:t>Using this technique, all write</a:t>
            </a:r>
            <a:r>
              <a:rPr lang="tr-TR" dirty="0"/>
              <a:t> </a:t>
            </a:r>
            <a:r>
              <a:rPr lang="en-US" dirty="0"/>
              <a:t>operations are made to main memory as well as to the cache, ensuring that main</a:t>
            </a:r>
            <a:r>
              <a:rPr lang="tr-TR" dirty="0"/>
              <a:t> </a:t>
            </a:r>
            <a:r>
              <a:rPr lang="en-US" dirty="0"/>
              <a:t>memory is always valid.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Any other processor–cache module can monitor traffic to</a:t>
            </a:r>
            <a:r>
              <a:rPr lang="tr-TR" dirty="0"/>
              <a:t> </a:t>
            </a:r>
            <a:r>
              <a:rPr lang="en-US" dirty="0"/>
              <a:t>main memory to maintain consistency within its own cache.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main disadvantage</a:t>
            </a:r>
            <a:r>
              <a:rPr lang="tr-TR" dirty="0"/>
              <a:t> </a:t>
            </a:r>
            <a:r>
              <a:rPr lang="en-US" dirty="0"/>
              <a:t>of this technique is that it generates substantial memory traffic and may create a bottleneck.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973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9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alternative technique, known as </a:t>
            </a:r>
            <a:r>
              <a:rPr lang="en-US" b="1" dirty="0"/>
              <a:t>write back, </a:t>
            </a:r>
            <a:r>
              <a:rPr lang="en-US" dirty="0"/>
              <a:t>minimizes memory writes.</a:t>
            </a:r>
            <a:r>
              <a:rPr lang="tr-TR" dirty="0"/>
              <a:t> </a:t>
            </a:r>
            <a:r>
              <a:rPr lang="en-US" dirty="0"/>
              <a:t>With write back, updates are made only in the cache. When an update occurs, a</a:t>
            </a:r>
            <a:r>
              <a:rPr lang="tr-TR" dirty="0"/>
              <a:t> </a:t>
            </a:r>
            <a:r>
              <a:rPr lang="en-US" b="1" dirty="0"/>
              <a:t>dirty bit</a:t>
            </a:r>
            <a:r>
              <a:rPr lang="en-US" dirty="0"/>
              <a:t>, or </a:t>
            </a:r>
            <a:r>
              <a:rPr lang="en-US" b="1" dirty="0"/>
              <a:t>use bit</a:t>
            </a:r>
            <a:r>
              <a:rPr lang="en-US" dirty="0"/>
              <a:t>, associated with the line is set. Then, when a block is replaced, it</a:t>
            </a:r>
            <a:r>
              <a:rPr lang="tr-TR" dirty="0"/>
              <a:t> </a:t>
            </a:r>
            <a:r>
              <a:rPr lang="en-US" dirty="0"/>
              <a:t>is written back to main memory if and only if the dirty bit is set.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problem with</a:t>
            </a:r>
            <a:r>
              <a:rPr lang="tr-TR" dirty="0"/>
              <a:t> </a:t>
            </a:r>
            <a:r>
              <a:rPr lang="en-US" dirty="0"/>
              <a:t>write back is that portions of main memory are invalid, and hence accesses by I/O</a:t>
            </a:r>
            <a:r>
              <a:rPr lang="tr-TR" dirty="0"/>
              <a:t> </a:t>
            </a:r>
            <a:r>
              <a:rPr lang="en-US" dirty="0"/>
              <a:t>modules can be allowed only through the cache. This makes for complex circuitry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bottleneck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422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26421" cy="4793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cache with a line size of 32 bytes and a main memory that requires</a:t>
            </a:r>
            <a:r>
              <a:rPr lang="tr-TR" dirty="0"/>
              <a:t> </a:t>
            </a:r>
            <a:r>
              <a:rPr lang="en-US" dirty="0"/>
              <a:t>30 ns to transfer a 4-byte word. For any line that is written at least once before</a:t>
            </a:r>
            <a:r>
              <a:rPr lang="tr-TR" dirty="0"/>
              <a:t> </a:t>
            </a:r>
            <a:r>
              <a:rPr lang="en-US" dirty="0"/>
              <a:t>being swapped out of the cache, what is the average number of times that the line must</a:t>
            </a:r>
            <a:r>
              <a:rPr lang="tr-TR" dirty="0"/>
              <a:t> </a:t>
            </a:r>
            <a:r>
              <a:rPr lang="en-US" dirty="0"/>
              <a:t>be written before being swapped out for a write-back cache to be more efficient that a</a:t>
            </a:r>
            <a:r>
              <a:rPr lang="tr-TR" dirty="0"/>
              <a:t> </a:t>
            </a:r>
            <a:r>
              <a:rPr lang="tr-TR" dirty="0" err="1"/>
              <a:t>write-through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?</a:t>
            </a:r>
          </a:p>
          <a:p>
            <a:pPr marL="0" indent="0">
              <a:buNone/>
            </a:pPr>
            <a:r>
              <a:rPr lang="en-US" dirty="0"/>
              <a:t>For the write-back case, each dirty line is written back once, at swap-out time, taking</a:t>
            </a:r>
            <a:r>
              <a:rPr lang="tr-TR" dirty="0"/>
              <a:t> </a:t>
            </a:r>
            <a:r>
              <a:rPr lang="en-US" dirty="0"/>
              <a:t>8 </a:t>
            </a:r>
            <a:r>
              <a:rPr lang="tr-TR" dirty="0"/>
              <a:t>x</a:t>
            </a:r>
            <a:r>
              <a:rPr lang="en-US" dirty="0"/>
              <a:t> 30 = 240 ns. For the write-through case, each update of the line requires that one</a:t>
            </a:r>
            <a:r>
              <a:rPr lang="tr-TR" dirty="0"/>
              <a:t> </a:t>
            </a:r>
            <a:r>
              <a:rPr lang="en-US" dirty="0"/>
              <a:t>word be written out to main memory, taking 30 ns.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Therefore, if the average line that gets</a:t>
            </a:r>
            <a:r>
              <a:rPr lang="tr-TR" dirty="0"/>
              <a:t> </a:t>
            </a:r>
            <a:r>
              <a:rPr lang="en-US" dirty="0"/>
              <a:t>written at least once gets written more than 8 times before swap out, then write back is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efficient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83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1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a bus organization in which more than one device (typically a processor)</a:t>
            </a:r>
            <a:r>
              <a:rPr lang="tr-TR" dirty="0"/>
              <a:t> </a:t>
            </a:r>
            <a:r>
              <a:rPr lang="en-US" dirty="0"/>
              <a:t>has a cache and main memory is shared, a new problem is introduced.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If data in one</a:t>
            </a:r>
            <a:r>
              <a:rPr lang="tr-TR" dirty="0"/>
              <a:t> </a:t>
            </a:r>
            <a:r>
              <a:rPr lang="en-US" dirty="0"/>
              <a:t>cache are altered, this invalidates not only the corresponding word in main memory,</a:t>
            </a:r>
            <a:r>
              <a:rPr lang="tr-TR" dirty="0"/>
              <a:t> </a:t>
            </a:r>
            <a:r>
              <a:rPr lang="en-US" dirty="0"/>
              <a:t>but also that same word in other caches (if any other cache happens to have that</a:t>
            </a:r>
            <a:r>
              <a:rPr lang="tr-TR" dirty="0"/>
              <a:t> </a:t>
            </a:r>
            <a:r>
              <a:rPr lang="en-US" dirty="0"/>
              <a:t>same word).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Even if a write-through policy is used, the other caches may contain</a:t>
            </a:r>
            <a:r>
              <a:rPr lang="tr-TR" dirty="0"/>
              <a:t> </a:t>
            </a:r>
            <a:r>
              <a:rPr lang="en-US" dirty="0"/>
              <a:t>invalid data.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 system that prevents this problem is said to maintain cache coherency.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97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01400" cy="4822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related concept is the </a:t>
            </a:r>
            <a:r>
              <a:rPr lang="en-US" b="1" dirty="0"/>
              <a:t>unit of transfer</a:t>
            </a:r>
            <a:r>
              <a:rPr lang="en-US" dirty="0"/>
              <a:t>. For internal memory, the unit</a:t>
            </a:r>
            <a:r>
              <a:rPr lang="tr-TR" dirty="0"/>
              <a:t> </a:t>
            </a:r>
            <a:r>
              <a:rPr lang="en-US" dirty="0"/>
              <a:t>of transfer is equal to the number of electrical lines into and out of the memory</a:t>
            </a:r>
            <a:r>
              <a:rPr lang="tr-TR" dirty="0"/>
              <a:t> </a:t>
            </a:r>
            <a:r>
              <a:rPr lang="en-US" dirty="0"/>
              <a:t>module. This may be equal to the word length, but is often larger, such as 64, 128, or</a:t>
            </a:r>
            <a:r>
              <a:rPr lang="tr-TR" dirty="0"/>
              <a:t> </a:t>
            </a:r>
            <a:r>
              <a:rPr lang="en-US" dirty="0"/>
              <a:t>256 bits. To clarify this point, consider three related concepts for internal memory:</a:t>
            </a:r>
            <a:endParaRPr lang="tr-TR" dirty="0"/>
          </a:p>
          <a:p>
            <a:pPr lvl="1"/>
            <a:r>
              <a:rPr lang="en-US" b="1" dirty="0"/>
              <a:t>Word: </a:t>
            </a:r>
            <a:r>
              <a:rPr lang="en-US" dirty="0"/>
              <a:t>The “natural” unit of organization of memory. The size of a word is typically</a:t>
            </a:r>
            <a:r>
              <a:rPr lang="tr-TR" dirty="0"/>
              <a:t> </a:t>
            </a:r>
            <a:r>
              <a:rPr lang="en-US" dirty="0"/>
              <a:t>equal to the number of bits used to represent an integer and to the instruction</a:t>
            </a:r>
            <a:r>
              <a:rPr lang="tr-TR" dirty="0"/>
              <a:t> </a:t>
            </a:r>
            <a:r>
              <a:rPr lang="en-US" dirty="0"/>
              <a:t>length. Unfortunately, there are many exceptions. For example, the CRAY</a:t>
            </a:r>
            <a:r>
              <a:rPr lang="tr-TR" dirty="0"/>
              <a:t> </a:t>
            </a:r>
            <a:r>
              <a:rPr lang="en-US" dirty="0"/>
              <a:t>C90 (an older model CRAY supercomputer) has a 64-bit word length but uses</a:t>
            </a:r>
            <a:r>
              <a:rPr lang="tr-TR" dirty="0"/>
              <a:t> </a:t>
            </a:r>
            <a:r>
              <a:rPr lang="en-US" dirty="0"/>
              <a:t>a 46-bit integer representation. The Intel x86 architecture has a wide variety of</a:t>
            </a:r>
            <a:r>
              <a:rPr lang="tr-TR" dirty="0"/>
              <a:t> </a:t>
            </a:r>
            <a:r>
              <a:rPr lang="en-US" dirty="0"/>
              <a:t>instruction lengths, expressed as multiples of bytes, and a word size of 32 bits.</a:t>
            </a:r>
          </a:p>
          <a:p>
            <a:pPr lvl="1"/>
            <a:r>
              <a:rPr lang="en-US" b="1" dirty="0"/>
              <a:t>Addressable units: </a:t>
            </a:r>
            <a:r>
              <a:rPr lang="en-US" dirty="0"/>
              <a:t>In some systems, the addressable unit is the word. However,</a:t>
            </a:r>
            <a:r>
              <a:rPr lang="tr-TR" dirty="0"/>
              <a:t> </a:t>
            </a:r>
            <a:r>
              <a:rPr lang="en-US" dirty="0"/>
              <a:t>many systems allow addressing at the byte level. In any case, the relationship</a:t>
            </a:r>
            <a:r>
              <a:rPr lang="tr-TR" dirty="0"/>
              <a:t> </a:t>
            </a:r>
            <a:r>
              <a:rPr lang="en-US" dirty="0"/>
              <a:t>between the length in bits </a:t>
            </a:r>
            <a:r>
              <a:rPr lang="en-US" i="1" dirty="0"/>
              <a:t>A </a:t>
            </a:r>
            <a:r>
              <a:rPr lang="en-US" dirty="0"/>
              <a:t>of an address and the number </a:t>
            </a:r>
            <a:r>
              <a:rPr lang="en-US" i="1" dirty="0"/>
              <a:t>N </a:t>
            </a:r>
            <a:r>
              <a:rPr lang="en-US" dirty="0"/>
              <a:t>of addressable</a:t>
            </a:r>
            <a:r>
              <a:rPr lang="tr-TR" dirty="0"/>
              <a:t> </a:t>
            </a:r>
            <a:r>
              <a:rPr lang="en-US" dirty="0"/>
              <a:t>units is 2</a:t>
            </a:r>
            <a:r>
              <a:rPr lang="en-US" i="1" baseline="30000" dirty="0"/>
              <a:t>A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Unit of transfer: </a:t>
            </a:r>
            <a:r>
              <a:rPr lang="en-US" dirty="0"/>
              <a:t>For main memory, this is the number of bits read out of or</a:t>
            </a:r>
            <a:r>
              <a:rPr lang="tr-TR" dirty="0"/>
              <a:t> </a:t>
            </a:r>
            <a:r>
              <a:rPr lang="en-US" dirty="0"/>
              <a:t>written into memory at a time. The unit of transfer need not equal a word or</a:t>
            </a:r>
            <a:r>
              <a:rPr lang="tr-TR" dirty="0"/>
              <a:t> </a:t>
            </a:r>
            <a:r>
              <a:rPr lang="en-US" dirty="0"/>
              <a:t>an addressable unit. For external memory, data are often transferred in much</a:t>
            </a:r>
            <a:r>
              <a:rPr lang="tr-TR" dirty="0"/>
              <a:t> </a:t>
            </a:r>
            <a:r>
              <a:rPr lang="en-US" dirty="0"/>
              <a:t>larger units than a word, and these are referred to as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8165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26421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Possible approaches to cache coherency include the following:</a:t>
            </a:r>
          </a:p>
          <a:p>
            <a:pPr lvl="1"/>
            <a:r>
              <a:rPr lang="en-US" b="1" dirty="0"/>
              <a:t>Bus watching with write through: </a:t>
            </a:r>
            <a:r>
              <a:rPr lang="en-US" dirty="0"/>
              <a:t>Each cache controller monitors the address</a:t>
            </a:r>
            <a:r>
              <a:rPr lang="tr-TR" dirty="0"/>
              <a:t> </a:t>
            </a:r>
            <a:r>
              <a:rPr lang="en-US" dirty="0"/>
              <a:t>lines to detect write operations to memory by other bus masters. If another</a:t>
            </a:r>
            <a:r>
              <a:rPr lang="tr-TR" dirty="0"/>
              <a:t> </a:t>
            </a:r>
            <a:r>
              <a:rPr lang="en-US" dirty="0"/>
              <a:t>master writes to a location in shared memory that also resides in the cache</a:t>
            </a:r>
            <a:r>
              <a:rPr lang="tr-TR" dirty="0"/>
              <a:t> </a:t>
            </a:r>
            <a:r>
              <a:rPr lang="en-US" dirty="0"/>
              <a:t>memory, the cache controller invalidates that cache entry. This strategy depends</a:t>
            </a:r>
            <a:r>
              <a:rPr lang="tr-TR" dirty="0"/>
              <a:t> </a:t>
            </a:r>
            <a:r>
              <a:rPr lang="en-US" dirty="0"/>
              <a:t>on the use of a write-through policy by all cache controllers.</a:t>
            </a:r>
          </a:p>
          <a:p>
            <a:pPr lvl="1"/>
            <a:r>
              <a:rPr lang="en-US" b="1" dirty="0"/>
              <a:t>Hardware transparency: </a:t>
            </a:r>
            <a:r>
              <a:rPr lang="en-US" dirty="0"/>
              <a:t>Additional hardware is used to ensure that all updates</a:t>
            </a:r>
            <a:r>
              <a:rPr lang="tr-TR" dirty="0"/>
              <a:t> </a:t>
            </a:r>
            <a:r>
              <a:rPr lang="en-US" dirty="0"/>
              <a:t>to main memory via cache are reflected in all caches. Thus, if one processor</a:t>
            </a:r>
            <a:r>
              <a:rPr lang="tr-TR" dirty="0"/>
              <a:t> </a:t>
            </a:r>
            <a:r>
              <a:rPr lang="en-US" dirty="0"/>
              <a:t>modifies a word in its cache, this update is written to main memory. In addition,</a:t>
            </a:r>
            <a:r>
              <a:rPr lang="tr-TR" dirty="0"/>
              <a:t> </a:t>
            </a:r>
            <a:r>
              <a:rPr lang="en-US" dirty="0"/>
              <a:t>any matching words in other caches are similarly updated.</a:t>
            </a:r>
          </a:p>
          <a:p>
            <a:pPr lvl="1"/>
            <a:r>
              <a:rPr lang="en-US" b="1" dirty="0" err="1"/>
              <a:t>Noncacheable</a:t>
            </a:r>
            <a:r>
              <a:rPr lang="en-US" b="1" dirty="0"/>
              <a:t> memory: </a:t>
            </a:r>
            <a:r>
              <a:rPr lang="en-US" dirty="0"/>
              <a:t>Only a portion of main memory is shared by more</a:t>
            </a:r>
            <a:r>
              <a:rPr lang="tr-TR" dirty="0"/>
              <a:t> </a:t>
            </a:r>
            <a:r>
              <a:rPr lang="en-US" dirty="0"/>
              <a:t>than one processor, and this is designated as </a:t>
            </a:r>
            <a:r>
              <a:rPr lang="en-US" dirty="0" err="1"/>
              <a:t>noncacheable</a:t>
            </a:r>
            <a:r>
              <a:rPr lang="en-US" dirty="0"/>
              <a:t>. In such a system,</a:t>
            </a:r>
            <a:r>
              <a:rPr lang="tr-TR" dirty="0"/>
              <a:t> </a:t>
            </a:r>
            <a:r>
              <a:rPr lang="en-US" dirty="0"/>
              <a:t>all accesses to shared memory are cache misses, because the shared memory</a:t>
            </a:r>
            <a:r>
              <a:rPr lang="tr-TR" dirty="0"/>
              <a:t> </a:t>
            </a:r>
            <a:r>
              <a:rPr lang="en-US" dirty="0"/>
              <a:t>is never copied into the cache. The </a:t>
            </a:r>
            <a:r>
              <a:rPr lang="en-US" dirty="0" err="1"/>
              <a:t>noncacheable</a:t>
            </a:r>
            <a:r>
              <a:rPr lang="en-US" dirty="0"/>
              <a:t> memory can be identified</a:t>
            </a:r>
            <a:r>
              <a:rPr lang="tr-TR" dirty="0"/>
              <a:t> </a:t>
            </a:r>
            <a:r>
              <a:rPr lang="en-US" dirty="0"/>
              <a:t>using chip-select logic or high-address bits.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342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53716" cy="4793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Line</a:t>
            </a:r>
            <a:r>
              <a:rPr lang="tr-TR" b="1" dirty="0"/>
              <a:t> Size</a:t>
            </a:r>
          </a:p>
          <a:p>
            <a:pPr marL="0" indent="0">
              <a:buNone/>
            </a:pPr>
            <a:r>
              <a:rPr lang="en-US" dirty="0"/>
              <a:t>Another design element is the line size. When a block of data is retrieved and placed</a:t>
            </a:r>
            <a:r>
              <a:rPr lang="tr-TR" dirty="0"/>
              <a:t> </a:t>
            </a:r>
            <a:r>
              <a:rPr lang="en-US" dirty="0"/>
              <a:t>in the cache, not only the desired word but also some number of adjacent words are</a:t>
            </a:r>
            <a:r>
              <a:rPr lang="tr-TR" dirty="0"/>
              <a:t> </a:t>
            </a:r>
            <a:r>
              <a:rPr lang="en-US" dirty="0"/>
              <a:t>retrieved.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As the block size increases from very small to larger sizes, the hit ratio</a:t>
            </a:r>
            <a:r>
              <a:rPr lang="tr-TR" dirty="0"/>
              <a:t> </a:t>
            </a:r>
            <a:r>
              <a:rPr lang="en-US" dirty="0"/>
              <a:t>will at first increase because of the principle of locality, which states that data in the</a:t>
            </a:r>
            <a:r>
              <a:rPr lang="tr-TR" dirty="0"/>
              <a:t> </a:t>
            </a:r>
            <a:r>
              <a:rPr lang="en-US" dirty="0"/>
              <a:t>vicinity of a referenced word are likely to be referenced in the near future.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As the</a:t>
            </a:r>
            <a:r>
              <a:rPr lang="tr-TR" dirty="0"/>
              <a:t> </a:t>
            </a:r>
            <a:r>
              <a:rPr lang="en-US" dirty="0"/>
              <a:t>block size increases, more useful data are brought into the cache. </a:t>
            </a:r>
            <a:r>
              <a:rPr lang="tr-TR" dirty="0"/>
              <a:t>T</a:t>
            </a:r>
            <a:r>
              <a:rPr lang="en-US" dirty="0"/>
              <a:t>he hit ratio will</a:t>
            </a:r>
            <a:r>
              <a:rPr lang="tr-TR" dirty="0"/>
              <a:t> </a:t>
            </a:r>
            <a:r>
              <a:rPr lang="en-US" dirty="0"/>
              <a:t>begin to decrease, however, as the block becomes even bigger and the probability</a:t>
            </a:r>
            <a:r>
              <a:rPr lang="tr-TR" dirty="0"/>
              <a:t> </a:t>
            </a:r>
            <a:r>
              <a:rPr lang="en-US" dirty="0"/>
              <a:t>of using the newly fetched information becomes less than the probability of reusing</a:t>
            </a:r>
            <a:r>
              <a:rPr lang="tr-TR" dirty="0"/>
              <a:t> </a:t>
            </a:r>
            <a:r>
              <a:rPr lang="en-US" dirty="0"/>
              <a:t>the information that has to be replaced.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3148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specific effects come into play:</a:t>
            </a:r>
            <a:endParaRPr lang="tr-TR" dirty="0"/>
          </a:p>
          <a:p>
            <a:pPr lvl="1"/>
            <a:r>
              <a:rPr lang="en-US" dirty="0"/>
              <a:t>Larger blocks reduce the number of blocks that fit into a cache. Because each</a:t>
            </a:r>
            <a:r>
              <a:rPr lang="tr-TR" dirty="0"/>
              <a:t> </a:t>
            </a:r>
            <a:r>
              <a:rPr lang="en-US" dirty="0"/>
              <a:t>block fetch overwrites older cache contents, a small number of blocks results</a:t>
            </a:r>
            <a:r>
              <a:rPr lang="tr-TR" dirty="0"/>
              <a:t> </a:t>
            </a:r>
            <a:r>
              <a:rPr lang="en-US" dirty="0"/>
              <a:t>in data being overwritten shortly after they are fetched.</a:t>
            </a:r>
          </a:p>
          <a:p>
            <a:pPr lvl="1"/>
            <a:r>
              <a:rPr lang="en-US" dirty="0"/>
              <a:t>As a block becomes larger, each additional word is farther from the requested</a:t>
            </a:r>
            <a:r>
              <a:rPr lang="tr-TR" dirty="0"/>
              <a:t> </a:t>
            </a:r>
            <a:r>
              <a:rPr lang="en-US" dirty="0"/>
              <a:t>word and therefore less likely to be needed in the near future.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en-US" dirty="0"/>
              <a:t>The relationship between block size and hit ratio is complex, depending on</a:t>
            </a:r>
            <a:r>
              <a:rPr lang="tr-TR" dirty="0"/>
              <a:t> </a:t>
            </a:r>
            <a:r>
              <a:rPr lang="en-US" dirty="0"/>
              <a:t>the locality characteristics of a particular program, and no definitive </a:t>
            </a:r>
            <a:r>
              <a:rPr lang="tr-TR" dirty="0"/>
              <a:t>o</a:t>
            </a:r>
            <a:r>
              <a:rPr lang="en-US" dirty="0" err="1"/>
              <a:t>ptimum</a:t>
            </a:r>
            <a:r>
              <a:rPr lang="en-US" dirty="0"/>
              <a:t> value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9782" y="6311900"/>
            <a:ext cx="2743200" cy="365125"/>
          </a:xfrm>
        </p:spPr>
        <p:txBody>
          <a:bodyPr/>
          <a:lstStyle/>
          <a:p>
            <a:fld id="{27F89994-5B29-4E0E-B084-E0FC5649D33C}" type="slidenum">
              <a:rPr lang="tr-TR" smtClean="0"/>
              <a:t>72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06346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Number</a:t>
            </a:r>
            <a:r>
              <a:rPr lang="tr-TR" b="1" dirty="0"/>
              <a:t> of </a:t>
            </a:r>
            <a:r>
              <a:rPr lang="tr-TR" b="1" dirty="0" err="1"/>
              <a:t>Caches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When caches were originally introduced, the typical system had a single cache. More</a:t>
            </a:r>
            <a:r>
              <a:rPr lang="tr-TR" dirty="0"/>
              <a:t> </a:t>
            </a:r>
            <a:r>
              <a:rPr lang="en-US" dirty="0"/>
              <a:t>recently, the use of multiple caches has become the norm.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Two aspects of this design</a:t>
            </a:r>
            <a:r>
              <a:rPr lang="tr-TR" dirty="0"/>
              <a:t> </a:t>
            </a:r>
            <a:r>
              <a:rPr lang="en-US" dirty="0"/>
              <a:t>issue concern the number of levels of caches and the use of unified versus split caches.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7007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4534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Multilevel</a:t>
            </a:r>
            <a:r>
              <a:rPr lang="tr-TR" b="1" dirty="0"/>
              <a:t> </a:t>
            </a:r>
            <a:r>
              <a:rPr lang="tr-TR" b="1" dirty="0" err="1"/>
              <a:t>Caches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As logic density has increased, it has become possible to</a:t>
            </a:r>
            <a:r>
              <a:rPr lang="tr-TR" dirty="0"/>
              <a:t> </a:t>
            </a:r>
            <a:r>
              <a:rPr lang="en-US" dirty="0"/>
              <a:t>have a cache on the same chip as the processor: the on-chip cache. Compared with</a:t>
            </a:r>
            <a:r>
              <a:rPr lang="tr-TR" dirty="0"/>
              <a:t> </a:t>
            </a:r>
            <a:r>
              <a:rPr lang="en-US" dirty="0"/>
              <a:t>a cache reachable via an external bus, the on-chip cache reduces the processor’s</a:t>
            </a:r>
            <a:r>
              <a:rPr lang="tr-TR" dirty="0"/>
              <a:t> </a:t>
            </a:r>
            <a:r>
              <a:rPr lang="en-US" dirty="0"/>
              <a:t>external bus activity and therefore speeds up execution times and increases overall</a:t>
            </a:r>
            <a:r>
              <a:rPr lang="tr-TR" dirty="0"/>
              <a:t> </a:t>
            </a:r>
            <a:r>
              <a:rPr lang="en-US" dirty="0"/>
              <a:t>system performance.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When the requested instruction or data is found in the on-chip</a:t>
            </a:r>
            <a:r>
              <a:rPr lang="tr-TR" dirty="0"/>
              <a:t> </a:t>
            </a:r>
            <a:r>
              <a:rPr lang="en-US" dirty="0"/>
              <a:t>cache, the bus access is eliminated. Because of the short data paths internal to</a:t>
            </a:r>
            <a:r>
              <a:rPr lang="tr-TR" dirty="0"/>
              <a:t> </a:t>
            </a:r>
            <a:r>
              <a:rPr lang="en-US" dirty="0"/>
              <a:t>the processor, compared with bus lengths, on-chip cache accesses will complete</a:t>
            </a:r>
            <a:r>
              <a:rPr lang="tr-TR" dirty="0"/>
              <a:t> </a:t>
            </a:r>
            <a:r>
              <a:rPr lang="en-US" dirty="0"/>
              <a:t>appreciably faster than would even zero-wait state bus cycles.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Furthermore, during</a:t>
            </a:r>
            <a:r>
              <a:rPr lang="tr-TR" dirty="0"/>
              <a:t> </a:t>
            </a:r>
            <a:r>
              <a:rPr lang="en-US" dirty="0"/>
              <a:t>this period the bus is free to support other transfers.</a:t>
            </a:r>
            <a:endParaRPr lang="tr-T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9667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183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inclusion of an on-chip cache leaves open the question of whether an</a:t>
            </a:r>
            <a:r>
              <a:rPr lang="tr-TR" dirty="0"/>
              <a:t> </a:t>
            </a:r>
            <a:r>
              <a:rPr lang="en-US" dirty="0"/>
              <a:t>off-chip, or external, cache is still desirable.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Typically, the answer is yes, and </a:t>
            </a:r>
            <a:r>
              <a:rPr lang="tr-TR" dirty="0"/>
              <a:t>m</a:t>
            </a:r>
            <a:r>
              <a:rPr lang="en-US" dirty="0" err="1"/>
              <a:t>ost</a:t>
            </a:r>
            <a:r>
              <a:rPr lang="en-US" dirty="0"/>
              <a:t> contemporary</a:t>
            </a:r>
            <a:r>
              <a:rPr lang="tr-TR" dirty="0"/>
              <a:t> </a:t>
            </a:r>
            <a:r>
              <a:rPr lang="en-US" dirty="0"/>
              <a:t>designs include both on-chip and external caches.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simplest such organization</a:t>
            </a:r>
            <a:r>
              <a:rPr lang="tr-TR" dirty="0"/>
              <a:t> </a:t>
            </a:r>
            <a:r>
              <a:rPr lang="en-US" dirty="0"/>
              <a:t>is known as a two-level cache, with the internal cache designated as level 1 (L1)</a:t>
            </a:r>
            <a:r>
              <a:rPr lang="tr-TR" dirty="0"/>
              <a:t> </a:t>
            </a:r>
            <a:r>
              <a:rPr lang="en-US" dirty="0"/>
              <a:t>and the external cache designated as level 2 (L2).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reason for including an L2 cache</a:t>
            </a:r>
            <a:r>
              <a:rPr lang="tr-TR" dirty="0"/>
              <a:t> </a:t>
            </a:r>
            <a:r>
              <a:rPr lang="en-US" dirty="0"/>
              <a:t>is the following: If there is no L2 cache and the processor makes an access request</a:t>
            </a:r>
            <a:r>
              <a:rPr lang="tr-TR" dirty="0"/>
              <a:t> </a:t>
            </a:r>
            <a:r>
              <a:rPr lang="en-US" dirty="0"/>
              <a:t>for a memory location not in the L1 cache, then the processor must access DRAM or</a:t>
            </a:r>
            <a:r>
              <a:rPr lang="tr-TR" dirty="0"/>
              <a:t> </a:t>
            </a:r>
            <a:r>
              <a:rPr lang="en-US" dirty="0"/>
              <a:t>ROM memory across the bus.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8985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Due to the typically slow bus speed and slow memory</a:t>
            </a:r>
            <a:r>
              <a:rPr lang="tr-TR" dirty="0"/>
              <a:t> </a:t>
            </a:r>
            <a:r>
              <a:rPr lang="en-US" dirty="0"/>
              <a:t>access time, this results in poor performance. On the other hand, if an L2 SRAM (static</a:t>
            </a:r>
            <a:r>
              <a:rPr lang="tr-TR" dirty="0"/>
              <a:t> </a:t>
            </a:r>
            <a:r>
              <a:rPr lang="en-US" dirty="0"/>
              <a:t>RAM) cache is used, then frequently the missing information can be quickly retrieved.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en-US" dirty="0"/>
              <a:t>If the SRAM is fast enough to match the bus speed, then the data can be a</a:t>
            </a:r>
            <a:r>
              <a:rPr lang="tr-TR" dirty="0"/>
              <a:t>c</a:t>
            </a:r>
            <a:r>
              <a:rPr lang="en-US" dirty="0" err="1"/>
              <a:t>cessed</a:t>
            </a:r>
            <a:r>
              <a:rPr lang="tr-TR" dirty="0"/>
              <a:t> </a:t>
            </a:r>
            <a:r>
              <a:rPr lang="en-US" dirty="0"/>
              <a:t>using a zero-wait state transaction, the fastest type of bus transfer.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737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0887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features of contemporary cache design for multilevel caches are noteworthy</a:t>
            </a:r>
            <a:r>
              <a:rPr lang="tr-TR" dirty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F</a:t>
            </a:r>
            <a:r>
              <a:rPr lang="en-US" dirty="0"/>
              <a:t>or an off-chip L2 cache, many designs do not use the system bus as</a:t>
            </a:r>
            <a:r>
              <a:rPr lang="tr-TR" dirty="0"/>
              <a:t> </a:t>
            </a:r>
            <a:r>
              <a:rPr lang="en-US" dirty="0"/>
              <a:t>the path for transfer between the L2 cache and the processor, but use a separate</a:t>
            </a:r>
            <a:r>
              <a:rPr lang="tr-TR" dirty="0"/>
              <a:t> </a:t>
            </a:r>
            <a:r>
              <a:rPr lang="en-US" dirty="0"/>
              <a:t>data path, so as to reduce the burden on the system bus. 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W</a:t>
            </a:r>
            <a:r>
              <a:rPr lang="en-US" dirty="0" err="1"/>
              <a:t>ith</a:t>
            </a:r>
            <a:r>
              <a:rPr lang="en-US" dirty="0"/>
              <a:t> the continued</a:t>
            </a:r>
            <a:r>
              <a:rPr lang="tr-TR" dirty="0"/>
              <a:t> </a:t>
            </a:r>
            <a:r>
              <a:rPr lang="en-US" dirty="0"/>
              <a:t>shrinkage of processor components, a number of processors now incorporate the L2</a:t>
            </a:r>
            <a:r>
              <a:rPr lang="tr-TR" dirty="0"/>
              <a:t> </a:t>
            </a:r>
            <a:r>
              <a:rPr lang="en-US" dirty="0"/>
              <a:t>cache on the processor chip, improving performance.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With the increasing availability of on-chip area available for cache, most contemporary</a:t>
            </a:r>
            <a:r>
              <a:rPr lang="tr-TR" dirty="0"/>
              <a:t> </a:t>
            </a:r>
            <a:r>
              <a:rPr lang="en-US" dirty="0"/>
              <a:t>microprocessors have moved the L2 cache onto the processor chip and</a:t>
            </a:r>
            <a:r>
              <a:rPr lang="tr-TR" dirty="0"/>
              <a:t> </a:t>
            </a:r>
            <a:r>
              <a:rPr lang="en-US" dirty="0"/>
              <a:t>added an L3 cache. Originally, the L3 cache was accessible over the external bus.</a:t>
            </a:r>
            <a:r>
              <a:rPr lang="tr-TR" dirty="0"/>
              <a:t> </a:t>
            </a:r>
            <a:r>
              <a:rPr lang="en-US" dirty="0"/>
              <a:t>More recently, most microprocessors have incorporated an on-chip L3 cache.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4897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5478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Unified</a:t>
            </a:r>
            <a:r>
              <a:rPr lang="tr-TR" b="1" dirty="0"/>
              <a:t> </a:t>
            </a:r>
            <a:r>
              <a:rPr lang="tr-TR" b="1" dirty="0" err="1"/>
              <a:t>versus</a:t>
            </a:r>
            <a:r>
              <a:rPr lang="tr-TR" b="1" dirty="0"/>
              <a:t> </a:t>
            </a:r>
            <a:r>
              <a:rPr lang="tr-TR" b="1" dirty="0" err="1"/>
              <a:t>Split</a:t>
            </a:r>
            <a:r>
              <a:rPr lang="tr-TR" b="1" dirty="0"/>
              <a:t> </a:t>
            </a:r>
            <a:r>
              <a:rPr lang="tr-TR" b="1" dirty="0" err="1"/>
              <a:t>Caches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When the on-chip cache first made an appearance,</a:t>
            </a:r>
            <a:r>
              <a:rPr lang="tr-TR" dirty="0"/>
              <a:t> </a:t>
            </a:r>
            <a:r>
              <a:rPr lang="en-US" dirty="0"/>
              <a:t>many of the designs consisted of a single cache used to store references to both data</a:t>
            </a:r>
            <a:r>
              <a:rPr lang="tr-TR" dirty="0"/>
              <a:t> </a:t>
            </a:r>
            <a:r>
              <a:rPr lang="en-US" dirty="0"/>
              <a:t>and instructions. More recently, it has become common to split the cache into two:</a:t>
            </a:r>
            <a:r>
              <a:rPr lang="tr-TR" dirty="0"/>
              <a:t> </a:t>
            </a:r>
            <a:r>
              <a:rPr lang="en-US" b="1" dirty="0"/>
              <a:t>one dedicated to instructions and one dedicated to data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These two caches both exist</a:t>
            </a:r>
            <a:r>
              <a:rPr lang="tr-TR" dirty="0"/>
              <a:t> </a:t>
            </a:r>
            <a:r>
              <a:rPr lang="en-US" dirty="0"/>
              <a:t>at the same level, typically as two L1 caches. When the processor attempts to fetch an</a:t>
            </a:r>
            <a:r>
              <a:rPr lang="tr-TR" dirty="0"/>
              <a:t> </a:t>
            </a:r>
            <a:r>
              <a:rPr lang="en-US" dirty="0"/>
              <a:t>instruction from main memory, it first consults the instruction L1 cache, and when the</a:t>
            </a:r>
            <a:r>
              <a:rPr lang="tr-TR" dirty="0"/>
              <a:t> </a:t>
            </a:r>
            <a:r>
              <a:rPr lang="en-US" dirty="0"/>
              <a:t>processor attempts to fetch data from main memory, it first consults the data L1 cache.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3362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351338"/>
          </a:xfrm>
        </p:spPr>
        <p:txBody>
          <a:bodyPr>
            <a:normAutofit/>
          </a:bodyPr>
          <a:lstStyle/>
          <a:p>
            <a:r>
              <a:rPr lang="en-US" dirty="0"/>
              <a:t>There are two potential advantages of a unified cache:</a:t>
            </a:r>
          </a:p>
          <a:p>
            <a:pPr lvl="1"/>
            <a:r>
              <a:rPr lang="en-US" dirty="0"/>
              <a:t>For a given cache size, a unified cache has a higher hit rate than split caches</a:t>
            </a:r>
            <a:r>
              <a:rPr lang="tr-TR" dirty="0"/>
              <a:t> </a:t>
            </a:r>
            <a:r>
              <a:rPr lang="en-US" dirty="0"/>
              <a:t>because it balances the load between instruction and data fetches automatically.</a:t>
            </a:r>
            <a:r>
              <a:rPr lang="tr-TR" dirty="0"/>
              <a:t> </a:t>
            </a:r>
            <a:r>
              <a:rPr lang="en-US" dirty="0"/>
              <a:t>That is, if an execution pattern involves many more instruction fetches</a:t>
            </a:r>
            <a:r>
              <a:rPr lang="tr-TR" dirty="0"/>
              <a:t> </a:t>
            </a:r>
            <a:r>
              <a:rPr lang="en-US" dirty="0"/>
              <a:t>than data fetches, then the cache will tend to fill up with instructions, and if an</a:t>
            </a:r>
            <a:r>
              <a:rPr lang="tr-TR" dirty="0"/>
              <a:t> </a:t>
            </a:r>
            <a:r>
              <a:rPr lang="en-US" dirty="0"/>
              <a:t>execution pattern involves relatively more data fetches, the opposite will occur.</a:t>
            </a:r>
          </a:p>
          <a:p>
            <a:pPr lvl="1"/>
            <a:r>
              <a:rPr lang="en-US" dirty="0"/>
              <a:t>Only one cache needs to be designed and implemented.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77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M</a:t>
            </a:r>
            <a:r>
              <a:rPr lang="en-US" b="1" dirty="0" err="1"/>
              <a:t>ethod</a:t>
            </a:r>
            <a:r>
              <a:rPr lang="en-US" b="1" dirty="0"/>
              <a:t> of accessing </a:t>
            </a:r>
            <a:r>
              <a:rPr lang="en-US" dirty="0"/>
              <a:t>units of</a:t>
            </a:r>
            <a:r>
              <a:rPr lang="tr-TR" dirty="0"/>
              <a:t> </a:t>
            </a:r>
            <a:r>
              <a:rPr lang="en-US" dirty="0"/>
              <a:t>data. These include the following:</a:t>
            </a:r>
          </a:p>
          <a:p>
            <a:pPr lvl="1"/>
            <a:r>
              <a:rPr lang="en-US" b="1" dirty="0"/>
              <a:t>Sequential access: </a:t>
            </a:r>
            <a:r>
              <a:rPr lang="en-US" dirty="0"/>
              <a:t>Memory is organized into units of data, called records.</a:t>
            </a:r>
            <a:r>
              <a:rPr lang="tr-TR" dirty="0"/>
              <a:t> </a:t>
            </a:r>
            <a:r>
              <a:rPr lang="en-US" dirty="0"/>
              <a:t>Access must be made in a specific linear sequence. Stored addressing information</a:t>
            </a:r>
            <a:r>
              <a:rPr lang="tr-TR" dirty="0"/>
              <a:t> </a:t>
            </a:r>
            <a:r>
              <a:rPr lang="en-US" dirty="0"/>
              <a:t>is used to separate records and assist in the retrieval process. </a:t>
            </a:r>
            <a:endParaRPr lang="tr-TR" dirty="0"/>
          </a:p>
          <a:p>
            <a:pPr lvl="1"/>
            <a:r>
              <a:rPr lang="en-US" dirty="0"/>
              <a:t>A shared</a:t>
            </a:r>
            <a:r>
              <a:rPr lang="tr-TR" dirty="0"/>
              <a:t> </a:t>
            </a:r>
            <a:r>
              <a:rPr lang="en-US" dirty="0"/>
              <a:t>read–write mechanism is used, and this must be moved from its current location</a:t>
            </a:r>
            <a:r>
              <a:rPr lang="tr-TR" dirty="0"/>
              <a:t> </a:t>
            </a:r>
            <a:r>
              <a:rPr lang="en-US" dirty="0"/>
              <a:t>to the desired location, passing and rejecting each intermediate record.</a:t>
            </a:r>
            <a:r>
              <a:rPr lang="tr-TR" dirty="0"/>
              <a:t> </a:t>
            </a:r>
            <a:r>
              <a:rPr lang="en-US" dirty="0"/>
              <a:t>Thus, the time to access an arbitrary record is highly variable. </a:t>
            </a:r>
            <a:endParaRPr lang="tr-TR" dirty="0"/>
          </a:p>
          <a:p>
            <a:pPr lvl="1"/>
            <a:r>
              <a:rPr lang="en-US" dirty="0"/>
              <a:t>Tape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97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Direct access: </a:t>
            </a:r>
            <a:r>
              <a:rPr lang="en-US" dirty="0"/>
              <a:t>As with sequential access, direct access involves a shared</a:t>
            </a:r>
            <a:r>
              <a:rPr lang="tr-TR" dirty="0"/>
              <a:t> </a:t>
            </a:r>
            <a:r>
              <a:rPr lang="en-US" dirty="0"/>
              <a:t>read–write mechanism. However, individual blocks or records have a unique</a:t>
            </a:r>
            <a:r>
              <a:rPr lang="tr-TR" dirty="0"/>
              <a:t> </a:t>
            </a:r>
            <a:r>
              <a:rPr lang="en-US" dirty="0"/>
              <a:t>address based on physical location. </a:t>
            </a:r>
            <a:endParaRPr lang="tr-TR" dirty="0"/>
          </a:p>
          <a:p>
            <a:pPr lvl="1"/>
            <a:r>
              <a:rPr lang="en-US" dirty="0"/>
              <a:t>Access is accomplished by direct access</a:t>
            </a:r>
            <a:r>
              <a:rPr lang="tr-TR" dirty="0"/>
              <a:t> </a:t>
            </a:r>
            <a:r>
              <a:rPr lang="en-US" dirty="0"/>
              <a:t>to reach a general vicinity plus sequential searching, counting, or waiting to</a:t>
            </a:r>
            <a:r>
              <a:rPr lang="tr-TR" dirty="0"/>
              <a:t> </a:t>
            </a:r>
            <a:r>
              <a:rPr lang="en-US" dirty="0"/>
              <a:t>reach the final location. Again, access time is variable. </a:t>
            </a:r>
            <a:endParaRPr lang="tr-TR" dirty="0"/>
          </a:p>
          <a:p>
            <a:pPr lvl="1"/>
            <a:r>
              <a:rPr lang="en-US" dirty="0"/>
              <a:t>Disk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1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6684</Words>
  <Application>Microsoft Office PowerPoint</Application>
  <PresentationFormat>Geniş ekran</PresentationFormat>
  <Paragraphs>388</Paragraphs>
  <Slides>79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Office Theme</vt:lpstr>
      <vt:lpstr>COM/BLM 376  Computer Architecture  Chapter 4 Cache Memory</vt:lpstr>
      <vt:lpstr>Outline</vt:lpstr>
      <vt:lpstr>PowerPoint Sunusu</vt:lpstr>
      <vt:lpstr>Computer Memory System Overview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</vt:lpstr>
      <vt:lpstr>PowerPoint Sunusu</vt:lpstr>
      <vt:lpstr>PowerPoint Sunusu</vt:lpstr>
      <vt:lpstr>PowerPoint Sunusu</vt:lpstr>
      <vt:lpstr>Cache Memory Principles</vt:lpstr>
      <vt:lpstr>PowerPoint Sunusu</vt:lpstr>
      <vt:lpstr>PowerPoint Sunusu</vt:lpstr>
      <vt:lpstr>PowerPoint Sunusu</vt:lpstr>
      <vt:lpstr>PowerPoint Sunusu</vt:lpstr>
      <vt:lpstr>PowerPoint Sunusu</vt:lpstr>
      <vt:lpstr>Cache Read Operation</vt:lpstr>
      <vt:lpstr>PowerPoint Sunusu</vt:lpstr>
      <vt:lpstr>Typical Cache Organization</vt:lpstr>
      <vt:lpstr>Elements of Cache Design</vt:lpstr>
      <vt:lpstr>Elements of Cache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</vt:lpstr>
      <vt:lpstr>PowerPoint Sunusu</vt:lpstr>
      <vt:lpstr>PowerPoint Sunusu</vt:lpstr>
      <vt:lpstr>PowerPoint Sunusu</vt:lpstr>
      <vt:lpstr>PowerPoint Sunusu</vt:lpstr>
      <vt:lpstr>Fully Associative Cache Organization</vt:lpstr>
      <vt:lpstr>PowerPoint Sunusu</vt:lpstr>
      <vt:lpstr>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Metehan Ünal</cp:lastModifiedBy>
  <cp:revision>206</cp:revision>
  <dcterms:created xsi:type="dcterms:W3CDTF">2017-02-20T05:55:41Z</dcterms:created>
  <dcterms:modified xsi:type="dcterms:W3CDTF">2020-02-12T21:45:51Z</dcterms:modified>
</cp:coreProperties>
</file>