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2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4" r:id="rId50"/>
    <p:sldId id="305" r:id="rId51"/>
    <p:sldId id="306" r:id="rId52"/>
    <p:sldId id="310" r:id="rId53"/>
    <p:sldId id="311" r:id="rId54"/>
    <p:sldId id="315" r:id="rId55"/>
    <p:sldId id="316" r:id="rId56"/>
    <p:sldId id="317" r:id="rId57"/>
    <p:sldId id="318" r:id="rId58"/>
    <p:sldId id="319" r:id="rId59"/>
    <p:sldId id="320" r:id="rId60"/>
    <p:sldId id="322" r:id="rId61"/>
    <p:sldId id="323" r:id="rId62"/>
    <p:sldId id="324" r:id="rId63"/>
    <p:sldId id="325" r:id="rId64"/>
    <p:sldId id="326" r:id="rId65"/>
    <p:sldId id="330" r:id="rId66"/>
    <p:sldId id="327" r:id="rId67"/>
    <p:sldId id="328" r:id="rId68"/>
    <p:sldId id="329" r:id="rId69"/>
    <p:sldId id="331" r:id="rId7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6" autoAdjust="0"/>
    <p:restoredTop sz="92593" autoAdjust="0"/>
  </p:normalViewPr>
  <p:slideViewPr>
    <p:cSldViewPr snapToGrid="0">
      <p:cViewPr varScale="1">
        <p:scale>
          <a:sx n="107" d="100"/>
          <a:sy n="107" d="100"/>
        </p:scale>
        <p:origin x="13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11C-9F66-421C-854C-9AF1201E1546}" type="datetimeFigureOut">
              <a:rPr lang="tr-TR" smtClean="0"/>
              <a:t>17.04.2018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B0E-5D9F-4CBF-A0AD-291DF0A70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4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1B0E-5D9F-4CBF-A0AD-291DF0A7041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C17-A1E5-492D-B054-5C475FA2BC7B}" type="datetime1">
              <a:rPr lang="tr-TR" smtClean="0"/>
              <a:t>17.04.2018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1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4FA-CFDD-462F-8840-9D14288F78C1}" type="datetime1">
              <a:rPr lang="tr-TR" smtClean="0"/>
              <a:t>17.04.2018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0F3E-9C73-4000-8B10-DBB78526998E}" type="datetime1">
              <a:rPr lang="tr-TR" smtClean="0"/>
              <a:t>17.04.2018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42A1-B153-426E-8007-D9B49B019420}" type="datetime1">
              <a:rPr lang="tr-TR" smtClean="0"/>
              <a:t>17.04.2018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4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BF5-A60D-46EB-938F-7F98B20C97D6}" type="datetime1">
              <a:rPr lang="tr-TR" smtClean="0"/>
              <a:t>17.04.2018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0B43-A753-4F35-8B8B-FFA18D1D46CD}" type="datetime1">
              <a:rPr lang="tr-TR" smtClean="0"/>
              <a:t>17.04.2018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1600-852D-47D7-AF24-AC34D35FCC96}" type="datetime1">
              <a:rPr lang="tr-TR" smtClean="0"/>
              <a:t>17.04.2018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6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D51-0050-4204-BED0-959787081F80}" type="datetime1">
              <a:rPr lang="tr-TR" smtClean="0"/>
              <a:t>17.04.2018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6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52F-2BC7-4242-A295-8BC8EA6DEB14}" type="datetime1">
              <a:rPr lang="tr-TR" smtClean="0"/>
              <a:t>17.04.2018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238-698E-4DB8-968E-D9F6A868134D}" type="datetime1">
              <a:rPr lang="tr-TR" smtClean="0"/>
              <a:t>17.04.2018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C87-1BDD-4E53-BD64-76E7D5DEA85C}" type="datetime1">
              <a:rPr lang="tr-TR" smtClean="0"/>
              <a:t>17.04.2018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9147-BA1D-4389-9131-16A24BFF9769}" type="datetime1">
              <a:rPr lang="tr-TR" smtClean="0"/>
              <a:t>17.04.2018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168"/>
            <a:ext cx="9144000" cy="3702469"/>
          </a:xfrm>
        </p:spPr>
        <p:txBody>
          <a:bodyPr>
            <a:noAutofit/>
          </a:bodyPr>
          <a:lstStyle/>
          <a:p>
            <a:r>
              <a:rPr lang="tr-TR" b="1" dirty="0" smtClean="0"/>
              <a:t>COM/BLM 376 </a:t>
            </a:r>
            <a:br>
              <a:rPr lang="tr-TR" b="1" dirty="0" smtClean="0"/>
            </a:br>
            <a:r>
              <a:rPr lang="tr-TR" b="1" dirty="0" smtClean="0"/>
              <a:t>Computer Architecture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4000" dirty="0" smtClean="0"/>
              <a:t>Chapter 6 External Memory</a:t>
            </a:r>
            <a:endParaRPr lang="tr-T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endParaRPr lang="tr-TR" dirty="0" smtClean="0"/>
          </a:p>
          <a:p>
            <a:endParaRPr lang="tr-TR" sz="3400" dirty="0" smtClean="0"/>
          </a:p>
          <a:p>
            <a:r>
              <a:rPr lang="tr-TR" sz="2000" dirty="0" err="1" smtClean="0"/>
              <a:t>Asst</a:t>
            </a:r>
            <a:r>
              <a:rPr lang="tr-TR" sz="2000" dirty="0" smtClean="0"/>
              <a:t>. Prof. Dr. Gazi Erkan BOSTANCI</a:t>
            </a:r>
          </a:p>
          <a:p>
            <a:r>
              <a:rPr lang="tr-TR" sz="2000" dirty="0" smtClean="0"/>
              <a:t>ebostanci@ankara.edu.tr</a:t>
            </a:r>
          </a:p>
          <a:p>
            <a:endParaRPr lang="tr-TR" sz="2000" dirty="0"/>
          </a:p>
          <a:p>
            <a:r>
              <a:rPr lang="tr-TR" sz="2000" dirty="0" err="1" smtClean="0"/>
              <a:t>Slides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mainly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on </a:t>
            </a:r>
          </a:p>
          <a:p>
            <a:r>
              <a:rPr lang="tr-TR" sz="2000" dirty="0" err="1" smtClean="0"/>
              <a:t>Computer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Architecture: </a:t>
            </a:r>
            <a:r>
              <a:rPr lang="tr-TR" sz="2000" dirty="0" err="1" smtClean="0"/>
              <a:t>Designing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Performance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William </a:t>
            </a:r>
            <a:r>
              <a:rPr lang="tr-TR" sz="2000" dirty="0" err="1" smtClean="0"/>
              <a:t>Stallings</a:t>
            </a:r>
            <a:r>
              <a:rPr lang="tr-TR" sz="2000" dirty="0" smtClean="0"/>
              <a:t>, 9th Edition, </a:t>
            </a:r>
            <a:r>
              <a:rPr lang="tr-TR" sz="2000" dirty="0" err="1" smtClean="0"/>
              <a:t>Prentice</a:t>
            </a:r>
            <a:r>
              <a:rPr lang="tr-TR" sz="2000" dirty="0" smtClean="0"/>
              <a:t> </a:t>
            </a:r>
            <a:r>
              <a:rPr lang="tr-TR" sz="2000" dirty="0" err="1" smtClean="0"/>
              <a:t>Hall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76591" cy="4872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bit near the center of a rotating disk travels past a fixed point (such as a </a:t>
            </a:r>
            <a:r>
              <a:rPr lang="en-US" dirty="0" smtClean="0"/>
              <a:t>read–</a:t>
            </a:r>
            <a:r>
              <a:rPr lang="tr-TR" dirty="0" smtClean="0"/>
              <a:t> </a:t>
            </a:r>
            <a:r>
              <a:rPr lang="en-US" dirty="0" smtClean="0"/>
              <a:t>write </a:t>
            </a:r>
            <a:r>
              <a:rPr lang="en-US" dirty="0"/>
              <a:t>head) slower than a bit on the outside. Therefore, some way must be </a:t>
            </a:r>
            <a:r>
              <a:rPr lang="en-US" dirty="0" smtClean="0"/>
              <a:t>found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compensate for the variation in speed so that the head can read all the bits 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same </a:t>
            </a:r>
            <a:r>
              <a:rPr lang="en-US" dirty="0"/>
              <a:t>rate.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can be done by increasing the spacing between bits of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recorded </a:t>
            </a:r>
            <a:r>
              <a:rPr lang="en-US" dirty="0"/>
              <a:t>in segments of the disk. The information can then be scanned at the </a:t>
            </a:r>
            <a:r>
              <a:rPr lang="en-US" dirty="0" smtClean="0"/>
              <a:t>same</a:t>
            </a:r>
            <a:r>
              <a:rPr lang="tr-TR" dirty="0" smtClean="0"/>
              <a:t> </a:t>
            </a:r>
            <a:r>
              <a:rPr lang="en-US" dirty="0" smtClean="0"/>
              <a:t>rate </a:t>
            </a:r>
            <a:r>
              <a:rPr lang="en-US" dirty="0"/>
              <a:t>by rotating the disk at a fixed speed, known as the </a:t>
            </a:r>
            <a:r>
              <a:rPr lang="en-US" b="1" dirty="0"/>
              <a:t>constant angular </a:t>
            </a:r>
            <a:r>
              <a:rPr lang="en-US" b="1" dirty="0" smtClean="0"/>
              <a:t>velocity</a:t>
            </a:r>
            <a:r>
              <a:rPr lang="tr-TR" b="1" dirty="0" smtClean="0"/>
              <a:t> </a:t>
            </a:r>
            <a:r>
              <a:rPr lang="en-US" dirty="0" smtClean="0"/>
              <a:t>(CAV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07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1" y="212650"/>
            <a:ext cx="6953693" cy="66453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shows </a:t>
            </a:r>
            <a:r>
              <a:rPr lang="en-US" dirty="0"/>
              <a:t>the layout of a disk using CAV. The disk is divided into</a:t>
            </a:r>
            <a:r>
              <a:rPr lang="tr-TR" dirty="0"/>
              <a:t> </a:t>
            </a:r>
            <a:r>
              <a:rPr lang="en-US" dirty="0"/>
              <a:t>a number of pie-shaped sectors and into a series of concentric tracks.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advantage</a:t>
            </a:r>
            <a:r>
              <a:rPr lang="tr-TR" dirty="0"/>
              <a:t> </a:t>
            </a:r>
            <a:r>
              <a:rPr lang="en-US" dirty="0"/>
              <a:t>of using CAV is that individual blocks of data can be directly addressed by</a:t>
            </a:r>
            <a:r>
              <a:rPr lang="tr-TR" dirty="0"/>
              <a:t> </a:t>
            </a:r>
            <a:r>
              <a:rPr lang="en-US" dirty="0"/>
              <a:t>track and sector. To move the head from its current location to a specific address, it</a:t>
            </a:r>
            <a:r>
              <a:rPr lang="tr-TR" dirty="0"/>
              <a:t> </a:t>
            </a:r>
            <a:r>
              <a:rPr lang="en-US" dirty="0"/>
              <a:t>only takes a short movement of the head to a specific track and a short wait for the</a:t>
            </a:r>
            <a:r>
              <a:rPr lang="tr-TR" dirty="0"/>
              <a:t> </a:t>
            </a:r>
            <a:r>
              <a:rPr lang="en-US" dirty="0"/>
              <a:t>proper sector to spin under the head.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disadvantage of CAV is that the amount</a:t>
            </a:r>
            <a:r>
              <a:rPr lang="tr-TR" dirty="0"/>
              <a:t> </a:t>
            </a:r>
            <a:r>
              <a:rPr lang="en-US" dirty="0"/>
              <a:t>of data that can be stored on the long outer tracks is the only same as what ca</a:t>
            </a:r>
            <a:r>
              <a:rPr lang="tr-TR" dirty="0"/>
              <a:t>n </a:t>
            </a:r>
            <a:r>
              <a:rPr lang="en-US" dirty="0"/>
              <a:t> be</a:t>
            </a:r>
            <a:r>
              <a:rPr lang="tr-TR" dirty="0"/>
              <a:t> </a:t>
            </a:r>
            <a:r>
              <a:rPr lang="en-US" dirty="0"/>
              <a:t>stored on the short inner tracks.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11</a:t>
            </a:fld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17" y="1011201"/>
            <a:ext cx="4441619" cy="441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8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57" y="255180"/>
            <a:ext cx="8357182" cy="63370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Because the </a:t>
            </a:r>
            <a:r>
              <a:rPr lang="en-US" b="1" dirty="0"/>
              <a:t>density</a:t>
            </a:r>
            <a:r>
              <a:rPr lang="en-US" dirty="0"/>
              <a:t>, in bits per linear inch, increases in moving from the </a:t>
            </a:r>
            <a:r>
              <a:rPr lang="en-US" dirty="0" smtClean="0"/>
              <a:t>outermost</a:t>
            </a:r>
            <a:r>
              <a:rPr lang="tr-TR" dirty="0" smtClean="0"/>
              <a:t> </a:t>
            </a:r>
            <a:r>
              <a:rPr lang="en-US" dirty="0" smtClean="0"/>
              <a:t>track </a:t>
            </a:r>
            <a:r>
              <a:rPr lang="en-US" dirty="0"/>
              <a:t>to the innermost track, disk storage capacity in a straightforward </a:t>
            </a:r>
            <a:r>
              <a:rPr lang="en-US" dirty="0" smtClean="0"/>
              <a:t>CAV</a:t>
            </a:r>
            <a:r>
              <a:rPr lang="tr-TR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is limited by the maximum recording density that can be achieved on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innermost </a:t>
            </a:r>
            <a:r>
              <a:rPr lang="en-US" dirty="0"/>
              <a:t>track.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increase density, modern hard disk systems use a </a:t>
            </a:r>
            <a:r>
              <a:rPr lang="en-US" dirty="0" smtClean="0"/>
              <a:t>technique</a:t>
            </a:r>
            <a:r>
              <a:rPr lang="tr-TR" dirty="0" smtClean="0"/>
              <a:t> </a:t>
            </a:r>
            <a:r>
              <a:rPr lang="en-US" dirty="0" smtClean="0"/>
              <a:t>known </a:t>
            </a:r>
            <a:r>
              <a:rPr lang="en-US" dirty="0"/>
              <a:t>as </a:t>
            </a:r>
            <a:r>
              <a:rPr lang="en-US" b="1" dirty="0"/>
              <a:t>multiple zone recording</a:t>
            </a:r>
            <a:r>
              <a:rPr lang="en-US" dirty="0"/>
              <a:t>, in which the surface is divided into a </a:t>
            </a:r>
            <a:r>
              <a:rPr lang="en-US" dirty="0" smtClean="0"/>
              <a:t>number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concentric zones (16 is typical). Within a zone, the number of bits per track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constant</a:t>
            </a:r>
            <a:r>
              <a:rPr lang="en-US" dirty="0"/>
              <a:t>. Zones farther from the center contain more bits (more sectors) than </a:t>
            </a:r>
            <a:r>
              <a:rPr lang="en-US" dirty="0" smtClean="0"/>
              <a:t>zones</a:t>
            </a:r>
            <a:r>
              <a:rPr lang="tr-TR" dirty="0" smtClean="0"/>
              <a:t> </a:t>
            </a:r>
            <a:r>
              <a:rPr lang="en-US" dirty="0" smtClean="0"/>
              <a:t>closer </a:t>
            </a:r>
            <a:r>
              <a:rPr lang="en-US" dirty="0"/>
              <a:t>to the center.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allows for greater overall storage capacity at the </a:t>
            </a:r>
            <a:r>
              <a:rPr lang="en-US" dirty="0" smtClean="0"/>
              <a:t>expense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somewhat more complex circuitry. As the disk head moves from one zone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another</a:t>
            </a:r>
            <a:r>
              <a:rPr lang="en-US" dirty="0"/>
              <a:t>, the length (along the track) of individual bits changes, causing a </a:t>
            </a:r>
            <a:r>
              <a:rPr lang="en-US" dirty="0" smtClean="0"/>
              <a:t>change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timing for reads and writes.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Figure suggests </a:t>
            </a:r>
            <a:r>
              <a:rPr lang="en-US" dirty="0"/>
              <a:t>the nature of multiple </a:t>
            </a:r>
            <a:r>
              <a:rPr lang="en-US" dirty="0" smtClean="0"/>
              <a:t>zone</a:t>
            </a:r>
            <a:r>
              <a:rPr lang="tr-TR" dirty="0" smtClean="0"/>
              <a:t> </a:t>
            </a:r>
            <a:r>
              <a:rPr lang="en-US" dirty="0" smtClean="0"/>
              <a:t>recording</a:t>
            </a:r>
            <a:r>
              <a:rPr lang="en-US" dirty="0"/>
              <a:t>; in this illustration, each zone is only a single track wide.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12</a:t>
            </a:fld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39" y="1707633"/>
            <a:ext cx="3474522" cy="351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8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means is needed to locate sector positions within a track. Clearly, </a:t>
            </a:r>
            <a:r>
              <a:rPr lang="en-US" dirty="0" smtClean="0"/>
              <a:t>there</a:t>
            </a:r>
            <a:r>
              <a:rPr lang="tr-TR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be some starting point on the track and a way of identifying the start and </a:t>
            </a:r>
            <a:r>
              <a:rPr lang="en-US" dirty="0" smtClean="0"/>
              <a:t>end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each sector.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requirements are handled by means of control data </a:t>
            </a:r>
            <a:r>
              <a:rPr lang="en-US" dirty="0" smtClean="0"/>
              <a:t>recorded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disk. Thus, the disk is formatted with some extra data used only by the </a:t>
            </a:r>
            <a:r>
              <a:rPr lang="en-US" dirty="0" smtClean="0"/>
              <a:t>disk</a:t>
            </a:r>
            <a:r>
              <a:rPr lang="tr-TR" dirty="0" smtClean="0"/>
              <a:t> </a:t>
            </a:r>
            <a:r>
              <a:rPr lang="en-US" dirty="0" smtClean="0"/>
              <a:t>drive </a:t>
            </a:r>
            <a:r>
              <a:rPr lang="en-US" dirty="0"/>
              <a:t>and not accessible to the </a:t>
            </a:r>
            <a:r>
              <a:rPr lang="en-US" dirty="0" smtClean="0"/>
              <a:t>user.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example of disk formatting is shown in </a:t>
            </a:r>
            <a:r>
              <a:rPr lang="tr-TR" dirty="0" smtClean="0"/>
              <a:t>f</a:t>
            </a:r>
            <a:r>
              <a:rPr lang="en-US" dirty="0" err="1" smtClean="0"/>
              <a:t>igure</a:t>
            </a:r>
            <a:r>
              <a:rPr lang="en-US" dirty="0" smtClean="0"/>
              <a:t> </a:t>
            </a:r>
            <a:r>
              <a:rPr lang="tr-TR" dirty="0" smtClean="0"/>
              <a:t>below.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02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Winchester Disk Format (Seagate ST506)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14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2" y="1635637"/>
            <a:ext cx="11577847" cy="476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9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2795" cy="4787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case, each </a:t>
            </a:r>
            <a:r>
              <a:rPr lang="en-US" dirty="0" smtClean="0"/>
              <a:t>track</a:t>
            </a:r>
            <a:r>
              <a:rPr lang="tr-TR" dirty="0" smtClean="0"/>
              <a:t> </a:t>
            </a:r>
            <a:r>
              <a:rPr lang="en-US" dirty="0" smtClean="0"/>
              <a:t>contains </a:t>
            </a:r>
            <a:r>
              <a:rPr lang="en-US" dirty="0"/>
              <a:t>30 fixed-length sectors of 600 bytes each. Each sector holds 512 bytes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/>
              <a:t>data plus control information useful to the disk controller.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ID field is a </a:t>
            </a:r>
            <a:r>
              <a:rPr lang="en-US" dirty="0" smtClean="0"/>
              <a:t>unique</a:t>
            </a:r>
            <a:r>
              <a:rPr lang="tr-TR" dirty="0" smtClean="0"/>
              <a:t> </a:t>
            </a:r>
            <a:r>
              <a:rPr lang="en-US" dirty="0" smtClean="0"/>
              <a:t>identifier </a:t>
            </a:r>
            <a:r>
              <a:rPr lang="en-US" dirty="0"/>
              <a:t>or address used to locate a particular sector. The SYNCH byte is a </a:t>
            </a:r>
            <a:r>
              <a:rPr lang="en-US" dirty="0" smtClean="0"/>
              <a:t>special</a:t>
            </a:r>
            <a:r>
              <a:rPr lang="tr-TR" dirty="0" smtClean="0"/>
              <a:t> </a:t>
            </a:r>
            <a:r>
              <a:rPr lang="en-US" dirty="0" smtClean="0"/>
              <a:t>bit </a:t>
            </a:r>
            <a:r>
              <a:rPr lang="en-US" dirty="0"/>
              <a:t>pattern that delimits the beginning of the field.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track number identifies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track </a:t>
            </a:r>
            <a:r>
              <a:rPr lang="en-US" dirty="0"/>
              <a:t>on a surface. The head number identifies a head, because this disk has </a:t>
            </a:r>
            <a:r>
              <a:rPr lang="en-US" dirty="0" smtClean="0"/>
              <a:t>multiple</a:t>
            </a:r>
            <a:r>
              <a:rPr lang="tr-TR" dirty="0" smtClean="0"/>
              <a:t> </a:t>
            </a:r>
            <a:r>
              <a:rPr lang="en-US" dirty="0" smtClean="0"/>
              <a:t>surfaces. </a:t>
            </a:r>
            <a:r>
              <a:rPr lang="en-US" dirty="0"/>
              <a:t>The ID and data fields each contain an </a:t>
            </a:r>
            <a:r>
              <a:rPr lang="en-US" dirty="0" smtClean="0"/>
              <a:t>error</a:t>
            </a:r>
            <a:r>
              <a:rPr lang="tr-TR" dirty="0" smtClean="0"/>
              <a:t> </a:t>
            </a:r>
            <a:r>
              <a:rPr lang="en-US" dirty="0" smtClean="0"/>
              <a:t>detecting</a:t>
            </a:r>
            <a:r>
              <a:rPr lang="tr-TR" dirty="0" smtClean="0"/>
              <a:t> </a:t>
            </a:r>
            <a:r>
              <a:rPr lang="en-US" dirty="0" smtClean="0"/>
              <a:t>code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4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Physical </a:t>
            </a:r>
            <a:r>
              <a:rPr lang="en-US" b="1" dirty="0" smtClean="0"/>
              <a:t>Characteristics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Table </a:t>
            </a:r>
            <a:r>
              <a:rPr lang="en-US" dirty="0" smtClean="0"/>
              <a:t>lists </a:t>
            </a:r>
            <a:r>
              <a:rPr lang="en-US" dirty="0"/>
              <a:t>the major characteristics that differentiate among the various </a:t>
            </a:r>
            <a:r>
              <a:rPr lang="en-US" dirty="0" smtClean="0"/>
              <a:t>types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magnetic disks.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16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54" y="3260730"/>
            <a:ext cx="7051491" cy="34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3406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First, the head may either be fixed or movable with respect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radial direction of the platter. In a </a:t>
            </a:r>
            <a:r>
              <a:rPr lang="en-US" b="1" dirty="0"/>
              <a:t>fixed-head disk</a:t>
            </a:r>
            <a:r>
              <a:rPr lang="en-US" dirty="0"/>
              <a:t>, there is one </a:t>
            </a:r>
            <a:r>
              <a:rPr lang="en-US" dirty="0" smtClean="0"/>
              <a:t>read-write</a:t>
            </a:r>
            <a:r>
              <a:rPr lang="tr-TR" dirty="0" smtClean="0"/>
              <a:t> </a:t>
            </a:r>
            <a:r>
              <a:rPr lang="en-US" dirty="0" smtClean="0"/>
              <a:t>head </a:t>
            </a:r>
            <a:r>
              <a:rPr lang="en-US" dirty="0"/>
              <a:t>per track. </a:t>
            </a:r>
            <a:r>
              <a:rPr lang="en-US" dirty="0" smtClean="0"/>
              <a:t>All </a:t>
            </a:r>
            <a:r>
              <a:rPr lang="en-US" dirty="0"/>
              <a:t>of the heads are mounted on a rigid arm that extends </a:t>
            </a:r>
            <a:r>
              <a:rPr lang="en-US" dirty="0" smtClean="0"/>
              <a:t>across</a:t>
            </a:r>
            <a:r>
              <a:rPr lang="tr-TR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tracks; such systems are rare today.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b="1" dirty="0"/>
              <a:t>movable-head disk</a:t>
            </a:r>
            <a:r>
              <a:rPr lang="en-US" dirty="0"/>
              <a:t>, there is only </a:t>
            </a:r>
            <a:r>
              <a:rPr lang="en-US" dirty="0" smtClean="0"/>
              <a:t>one</a:t>
            </a:r>
            <a:r>
              <a:rPr lang="tr-TR" dirty="0" smtClean="0"/>
              <a:t> </a:t>
            </a:r>
            <a:r>
              <a:rPr lang="en-US" dirty="0" smtClean="0"/>
              <a:t>read-write </a:t>
            </a:r>
            <a:r>
              <a:rPr lang="en-US" dirty="0"/>
              <a:t>head. </a:t>
            </a:r>
            <a:r>
              <a:rPr lang="en-US" dirty="0" smtClean="0"/>
              <a:t>Again</a:t>
            </a:r>
            <a:r>
              <a:rPr lang="en-US" dirty="0"/>
              <a:t>, the head is mounted on an arm. Because the head </a:t>
            </a:r>
            <a:r>
              <a:rPr lang="en-US" dirty="0" smtClean="0"/>
              <a:t>must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able to be positioned above any track, the arm can be extended or retracted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34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09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disk itself is mounted in a disk drive, which consists of the arm, a </a:t>
            </a:r>
            <a:r>
              <a:rPr lang="en-US" dirty="0" smtClean="0"/>
              <a:t>spindle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rotates the disk, and the electronics needed for input and output of binary </a:t>
            </a:r>
            <a:r>
              <a:rPr lang="en-US" dirty="0" smtClean="0"/>
              <a:t>data.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b="1" dirty="0" err="1"/>
              <a:t>nonremovable</a:t>
            </a:r>
            <a:r>
              <a:rPr lang="en-US" b="1" dirty="0"/>
              <a:t> disk </a:t>
            </a:r>
            <a:r>
              <a:rPr lang="en-US" dirty="0"/>
              <a:t>is permanently mounted in the disk drive; the hard disk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personal computer is a </a:t>
            </a:r>
            <a:r>
              <a:rPr lang="en-US" dirty="0" err="1"/>
              <a:t>nonremovable</a:t>
            </a:r>
            <a:r>
              <a:rPr lang="en-US" dirty="0"/>
              <a:t> disk. A </a:t>
            </a:r>
            <a:r>
              <a:rPr lang="en-US" b="1" dirty="0"/>
              <a:t>removable disk </a:t>
            </a:r>
            <a:r>
              <a:rPr lang="en-US" dirty="0"/>
              <a:t>can be </a:t>
            </a:r>
            <a:r>
              <a:rPr lang="en-US" dirty="0" smtClean="0"/>
              <a:t>removed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replaced with another disk.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advantage of the latter type is that </a:t>
            </a:r>
            <a:r>
              <a:rPr lang="en-US" dirty="0" smtClean="0"/>
              <a:t>unlimited</a:t>
            </a:r>
            <a:r>
              <a:rPr lang="tr-TR" dirty="0" smtClean="0"/>
              <a:t> </a:t>
            </a:r>
            <a:r>
              <a:rPr lang="en-US" dirty="0" smtClean="0"/>
              <a:t>amounts </a:t>
            </a:r>
            <a:r>
              <a:rPr lang="en-US" dirty="0"/>
              <a:t>of data are available with a limited number of disk systems.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Furthermore,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 disk may be moved from one computer system to another. Floppy disks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ZIP </a:t>
            </a:r>
            <a:r>
              <a:rPr lang="en-US" dirty="0"/>
              <a:t>cartridge disks are examples of removable disks.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9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77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most disks, the </a:t>
            </a:r>
            <a:r>
              <a:rPr lang="en-US" dirty="0" err="1"/>
              <a:t>magnetizable</a:t>
            </a:r>
            <a:r>
              <a:rPr lang="en-US" dirty="0"/>
              <a:t> coating is applied to both sides of the </a:t>
            </a:r>
            <a:r>
              <a:rPr lang="en-US" dirty="0" smtClean="0"/>
              <a:t>platter,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is then referred to as </a:t>
            </a:r>
            <a:r>
              <a:rPr lang="en-US" b="1" dirty="0"/>
              <a:t>double sided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less expensive disk systems </a:t>
            </a:r>
            <a:r>
              <a:rPr lang="en-US" dirty="0" smtClean="0"/>
              <a:t>use</a:t>
            </a:r>
            <a:r>
              <a:rPr lang="tr-TR" dirty="0" smtClean="0"/>
              <a:t> </a:t>
            </a:r>
            <a:r>
              <a:rPr lang="en-US" b="1" dirty="0" smtClean="0"/>
              <a:t>single-sided </a:t>
            </a:r>
            <a:r>
              <a:rPr lang="en-US" dirty="0"/>
              <a:t>disks.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0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Outline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Magnetic Disk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RAID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Solid State Drives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Optical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8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651"/>
            <a:ext cx="5213520" cy="64433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Some disk drives accommodate </a:t>
            </a:r>
            <a:r>
              <a:rPr lang="en-US" b="1" dirty="0"/>
              <a:t>multiple platters </a:t>
            </a:r>
            <a:r>
              <a:rPr lang="en-US" dirty="0"/>
              <a:t>stacked vertically a </a:t>
            </a:r>
            <a:r>
              <a:rPr lang="en-US" dirty="0" smtClean="0"/>
              <a:t>fraction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an inch apart. Multiple arms are provided (</a:t>
            </a:r>
            <a:r>
              <a:rPr lang="en-US" dirty="0" smtClean="0"/>
              <a:t>Figure).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Multiple–platter disks</a:t>
            </a:r>
            <a:r>
              <a:rPr lang="tr-TR" dirty="0" smtClean="0"/>
              <a:t> </a:t>
            </a:r>
            <a:r>
              <a:rPr lang="en-US" dirty="0" smtClean="0"/>
              <a:t>employ </a:t>
            </a:r>
            <a:r>
              <a:rPr lang="en-US" dirty="0"/>
              <a:t>a movable head, with one read-write head per platter surface.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heads </a:t>
            </a:r>
            <a:r>
              <a:rPr lang="en-US" dirty="0"/>
              <a:t>are </a:t>
            </a:r>
            <a:r>
              <a:rPr lang="tr-TR" dirty="0"/>
              <a:t>m</a:t>
            </a:r>
            <a:r>
              <a:rPr lang="en-US" dirty="0" err="1" smtClean="0"/>
              <a:t>echanically</a:t>
            </a:r>
            <a:r>
              <a:rPr lang="en-US" dirty="0" smtClean="0"/>
              <a:t> </a:t>
            </a:r>
            <a:r>
              <a:rPr lang="en-US" dirty="0"/>
              <a:t>fixed so that all are at the same distance from the center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disk and move together. Thus, at any time, all of the heads are positioned </a:t>
            </a:r>
            <a:r>
              <a:rPr lang="en-US" dirty="0" smtClean="0"/>
              <a:t>over</a:t>
            </a:r>
            <a:r>
              <a:rPr lang="tr-TR" dirty="0" smtClean="0"/>
              <a:t> </a:t>
            </a:r>
            <a:r>
              <a:rPr lang="en-US" dirty="0"/>
              <a:t>tracks that are of equal distance from the center of the disk.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20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7" y="701596"/>
            <a:ext cx="5012988" cy="58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0242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set of all the tracks</a:t>
            </a:r>
            <a:r>
              <a:rPr lang="tr-TR" dirty="0"/>
              <a:t> </a:t>
            </a:r>
            <a:r>
              <a:rPr lang="en-US" dirty="0"/>
              <a:t>in the same relative position on the platter is referred to as a </a:t>
            </a:r>
            <a:r>
              <a:rPr lang="en-US" b="1" dirty="0"/>
              <a:t>cylinder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</a:t>
            </a:r>
            <a:r>
              <a:rPr lang="tr-TR" dirty="0"/>
              <a:t> </a:t>
            </a:r>
            <a:r>
              <a:rPr lang="en-US" dirty="0"/>
              <a:t>all of the shaded tracks in </a:t>
            </a:r>
            <a:r>
              <a:rPr lang="tr-TR" dirty="0" smtClean="0"/>
              <a:t>f</a:t>
            </a:r>
            <a:r>
              <a:rPr lang="en-US" dirty="0" err="1" smtClean="0"/>
              <a:t>igure</a:t>
            </a:r>
            <a:r>
              <a:rPr lang="en-US" dirty="0" smtClean="0"/>
              <a:t> </a:t>
            </a:r>
            <a:r>
              <a:rPr lang="en-US" dirty="0"/>
              <a:t>are part of one cylinder.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21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56" y="819149"/>
            <a:ext cx="4417426" cy="55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5326" cy="483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the head mechanism provides a classification of disks into three </a:t>
            </a:r>
            <a:r>
              <a:rPr lang="en-US" dirty="0" smtClean="0"/>
              <a:t>types.</a:t>
            </a:r>
            <a:r>
              <a:rPr lang="tr-TR" dirty="0" smtClean="0"/>
              <a:t> </a:t>
            </a:r>
            <a:r>
              <a:rPr lang="en-US" dirty="0" smtClean="0"/>
              <a:t>Traditionally</a:t>
            </a:r>
            <a:r>
              <a:rPr lang="en-US" dirty="0"/>
              <a:t>, the read-write head has been positioned a fixed distance above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platter</a:t>
            </a:r>
            <a:r>
              <a:rPr lang="en-US" dirty="0"/>
              <a:t>, allowing an air gap.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/>
              <a:t>the other extreme is a head mechanism that </a:t>
            </a:r>
            <a:r>
              <a:rPr lang="en-US" dirty="0" smtClean="0"/>
              <a:t>actually</a:t>
            </a:r>
            <a:r>
              <a:rPr lang="tr-TR" dirty="0" smtClean="0"/>
              <a:t> </a:t>
            </a:r>
            <a:r>
              <a:rPr lang="en-US" dirty="0" smtClean="0"/>
              <a:t>comes </a:t>
            </a:r>
            <a:r>
              <a:rPr lang="en-US" dirty="0"/>
              <a:t>into physical contact with the medium during a read or write operation.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mechanism </a:t>
            </a:r>
            <a:r>
              <a:rPr lang="en-US" dirty="0"/>
              <a:t>is used with the </a:t>
            </a:r>
            <a:r>
              <a:rPr lang="en-US" b="1" dirty="0"/>
              <a:t>floppy disk</a:t>
            </a:r>
            <a:r>
              <a:rPr lang="en-US" dirty="0"/>
              <a:t>, which is a small, flexible platter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least </a:t>
            </a:r>
            <a:r>
              <a:rPr lang="en-US" dirty="0"/>
              <a:t>expensive type of disk.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60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78972"/>
            <a:ext cx="11179629" cy="6379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understand the third type of disk, we need to comment on the </a:t>
            </a:r>
            <a:r>
              <a:rPr lang="en-US" dirty="0" smtClean="0"/>
              <a:t>relationship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data density and the size of the air gap. The head must generate or sense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electromagnetic </a:t>
            </a:r>
            <a:r>
              <a:rPr lang="en-US" dirty="0"/>
              <a:t>field of sufficient magnitude to write and read properly. The </a:t>
            </a:r>
            <a:r>
              <a:rPr lang="en-US" dirty="0" smtClean="0"/>
              <a:t>narrower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head is, the closer it must be to the platter surface to function.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 narrower</a:t>
            </a:r>
            <a:r>
              <a:rPr lang="tr-TR" dirty="0" smtClean="0"/>
              <a:t> </a:t>
            </a:r>
            <a:r>
              <a:rPr lang="en-US" dirty="0" smtClean="0"/>
              <a:t>head </a:t>
            </a:r>
            <a:r>
              <a:rPr lang="en-US" dirty="0"/>
              <a:t>means narrower tracks and therefore greater data density, which is </a:t>
            </a:r>
            <a:r>
              <a:rPr lang="en-US" dirty="0" smtClean="0"/>
              <a:t>desirable.</a:t>
            </a:r>
            <a:r>
              <a:rPr lang="tr-TR" dirty="0" smtClean="0"/>
              <a:t> </a:t>
            </a:r>
            <a:r>
              <a:rPr lang="en-US" dirty="0" smtClean="0"/>
              <a:t>However</a:t>
            </a:r>
            <a:r>
              <a:rPr lang="en-US" dirty="0"/>
              <a:t>, the closer the head is to the disk, the greater the risk of error from </a:t>
            </a:r>
            <a:r>
              <a:rPr lang="en-US" dirty="0" smtClean="0"/>
              <a:t>impurities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imperfections.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push the technology further, the Winchester disk </a:t>
            </a:r>
            <a:r>
              <a:rPr lang="en-US" dirty="0" smtClean="0"/>
              <a:t>was</a:t>
            </a:r>
            <a:r>
              <a:rPr lang="tr-TR" dirty="0" smtClean="0"/>
              <a:t> </a:t>
            </a:r>
            <a:r>
              <a:rPr lang="en-US" dirty="0" smtClean="0"/>
              <a:t>developed</a:t>
            </a:r>
            <a:r>
              <a:rPr lang="en-US" dirty="0"/>
              <a:t>. Winchester heads are used in sealed drive assemblies that are </a:t>
            </a:r>
            <a:r>
              <a:rPr lang="en-US" dirty="0" smtClean="0"/>
              <a:t>almost</a:t>
            </a:r>
            <a:r>
              <a:rPr lang="tr-TR" dirty="0" smtClean="0"/>
              <a:t> </a:t>
            </a:r>
            <a:r>
              <a:rPr lang="en-US" dirty="0" smtClean="0"/>
              <a:t>free </a:t>
            </a:r>
            <a:r>
              <a:rPr lang="en-US" dirty="0"/>
              <a:t>of contaminants. They are designed to operate closer to the disk’s surface </a:t>
            </a:r>
            <a:r>
              <a:rPr lang="en-US" dirty="0" smtClean="0"/>
              <a:t>than</a:t>
            </a:r>
            <a:r>
              <a:rPr lang="tr-TR" dirty="0" smtClean="0"/>
              <a:t> </a:t>
            </a:r>
            <a:r>
              <a:rPr lang="en-US" dirty="0" smtClean="0"/>
              <a:t>conventional </a:t>
            </a:r>
            <a:r>
              <a:rPr lang="en-US" dirty="0"/>
              <a:t>rigid disk heads, thus allowing greater data density.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Disk Performance </a:t>
            </a:r>
            <a:r>
              <a:rPr lang="en-US" b="1" dirty="0" smtClean="0"/>
              <a:t>Parameters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The actual details of disk I/O operation depend on the computer system, the </a:t>
            </a:r>
            <a:r>
              <a:rPr lang="en-US" dirty="0" smtClean="0"/>
              <a:t>operating</a:t>
            </a:r>
            <a:r>
              <a:rPr lang="tr-TR" dirty="0" smtClean="0"/>
              <a:t> </a:t>
            </a:r>
            <a:r>
              <a:rPr lang="en-US" dirty="0" smtClean="0"/>
              <a:t>system</a:t>
            </a:r>
            <a:r>
              <a:rPr lang="en-US" dirty="0"/>
              <a:t>, and the nature of the I/O channel and disk controller hardware.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general </a:t>
            </a:r>
            <a:r>
              <a:rPr lang="en-US" dirty="0"/>
              <a:t>timing diagram of disk I/O transfer is shown in </a:t>
            </a:r>
            <a:r>
              <a:rPr lang="tr-TR" dirty="0" smtClean="0"/>
              <a:t>f</a:t>
            </a:r>
            <a:r>
              <a:rPr lang="en-US" dirty="0" err="1" smtClean="0"/>
              <a:t>igure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24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1" y="4018757"/>
            <a:ext cx="12033677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7162"/>
            <a:ext cx="11157857" cy="5490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When the disk drive is operating, the disk is rotating at constant speed.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read </a:t>
            </a:r>
            <a:r>
              <a:rPr lang="en-US" dirty="0"/>
              <a:t>or write, the head must be positioned at the desired track and at the </a:t>
            </a:r>
            <a:r>
              <a:rPr lang="en-US" dirty="0" smtClean="0"/>
              <a:t>beginning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desired sector on that track. Track selection involves moving the head in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/>
              <a:t>movable-head system or electronically selecting one head on a fixed-head system.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a movable-head system, the time it takes to position the head at the track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known </a:t>
            </a:r>
            <a:r>
              <a:rPr lang="en-US" dirty="0"/>
              <a:t>as </a:t>
            </a:r>
            <a:r>
              <a:rPr lang="en-US" b="1" dirty="0"/>
              <a:t>seek time</a:t>
            </a:r>
            <a:r>
              <a:rPr lang="en-US" dirty="0"/>
              <a:t>. In either case, once the track is selected, the disk </a:t>
            </a:r>
            <a:r>
              <a:rPr lang="en-US" dirty="0" smtClean="0"/>
              <a:t>controller</a:t>
            </a:r>
            <a:r>
              <a:rPr lang="tr-TR" dirty="0" smtClean="0"/>
              <a:t> </a:t>
            </a:r>
            <a:r>
              <a:rPr lang="en-US" dirty="0" smtClean="0"/>
              <a:t>waits </a:t>
            </a:r>
            <a:r>
              <a:rPr lang="en-US" dirty="0"/>
              <a:t>until the appropriate sector rotates to line up with the head.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time it </a:t>
            </a:r>
            <a:r>
              <a:rPr lang="en-US" dirty="0" smtClean="0"/>
              <a:t>takes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beginning of the sector to reach the head is known as </a:t>
            </a:r>
            <a:r>
              <a:rPr lang="en-US" b="1" dirty="0"/>
              <a:t>rotational delay</a:t>
            </a:r>
            <a:r>
              <a:rPr lang="en-US" dirty="0"/>
              <a:t>,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i="1" dirty="0" smtClean="0"/>
              <a:t>rotational </a:t>
            </a:r>
            <a:r>
              <a:rPr lang="en-US" i="1" dirty="0"/>
              <a:t>latency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sum of the seek time, if any, and the rotational delay </a:t>
            </a:r>
            <a:r>
              <a:rPr lang="en-US" dirty="0" smtClean="0"/>
              <a:t>equals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b="1" dirty="0"/>
              <a:t>access time</a:t>
            </a:r>
            <a:r>
              <a:rPr lang="en-US" dirty="0"/>
              <a:t>, which is the time it takes to get into position to read or write.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Once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head is in position, the read or write operation is then performed as the </a:t>
            </a:r>
            <a:r>
              <a:rPr lang="en-US" dirty="0" smtClean="0"/>
              <a:t>se</a:t>
            </a:r>
            <a:r>
              <a:rPr lang="tr-TR" dirty="0" smtClean="0"/>
              <a:t>c</a:t>
            </a:r>
            <a:r>
              <a:rPr lang="en-US" dirty="0" smtClean="0"/>
              <a:t>tor</a:t>
            </a:r>
            <a:r>
              <a:rPr lang="tr-TR" dirty="0" smtClean="0"/>
              <a:t> </a:t>
            </a:r>
            <a:r>
              <a:rPr lang="en-US" dirty="0" smtClean="0"/>
              <a:t>moves </a:t>
            </a:r>
            <a:r>
              <a:rPr lang="en-US" dirty="0"/>
              <a:t>under the head; this is the data transfer portion of the operation; the </a:t>
            </a:r>
            <a:r>
              <a:rPr lang="en-US" dirty="0" smtClean="0"/>
              <a:t>time</a:t>
            </a:r>
            <a:r>
              <a:rPr lang="tr-TR" dirty="0" smtClean="0"/>
              <a:t> </a:t>
            </a:r>
            <a:r>
              <a:rPr lang="en-US" dirty="0" smtClean="0"/>
              <a:t>required </a:t>
            </a:r>
            <a:r>
              <a:rPr lang="en-US" dirty="0"/>
              <a:t>for the transfer is the </a:t>
            </a:r>
            <a:r>
              <a:rPr lang="en-US" b="1" dirty="0"/>
              <a:t>transfer time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28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14314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addition to the access time and transfer time, there are several </a:t>
            </a:r>
            <a:r>
              <a:rPr lang="en-US" dirty="0" smtClean="0"/>
              <a:t>queuing</a:t>
            </a:r>
            <a:r>
              <a:rPr lang="tr-TR" dirty="0" smtClean="0"/>
              <a:t> </a:t>
            </a:r>
            <a:r>
              <a:rPr lang="en-US" dirty="0" smtClean="0"/>
              <a:t>delays </a:t>
            </a:r>
            <a:r>
              <a:rPr lang="en-US" dirty="0"/>
              <a:t>normally associated with a disk I/O operation. When a process issues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I/O </a:t>
            </a:r>
            <a:r>
              <a:rPr lang="en-US" dirty="0"/>
              <a:t>request, it must first wait in a queue for the device to be available. At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time</a:t>
            </a:r>
            <a:r>
              <a:rPr lang="en-US" dirty="0"/>
              <a:t>, the device is assigned to the process.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device shares a single I/O </a:t>
            </a:r>
            <a:r>
              <a:rPr lang="en-US" dirty="0" smtClean="0"/>
              <a:t>channel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a set of I/O channels with other disk drives, then there may be an </a:t>
            </a:r>
            <a:r>
              <a:rPr lang="en-US" dirty="0" smtClean="0"/>
              <a:t>additional</a:t>
            </a:r>
            <a:r>
              <a:rPr lang="tr-TR" dirty="0" smtClean="0"/>
              <a:t> </a:t>
            </a:r>
            <a:r>
              <a:rPr lang="en-US" dirty="0" smtClean="0"/>
              <a:t>wait </a:t>
            </a:r>
            <a:r>
              <a:rPr lang="en-US" dirty="0"/>
              <a:t>for the channel to be available. At that point, the seek is performed to </a:t>
            </a:r>
            <a:r>
              <a:rPr lang="en-US" dirty="0" smtClean="0"/>
              <a:t>begin</a:t>
            </a:r>
            <a:r>
              <a:rPr lang="tr-TR" dirty="0" smtClean="0"/>
              <a:t> </a:t>
            </a:r>
            <a:r>
              <a:rPr lang="en-US" dirty="0" smtClean="0"/>
              <a:t>disk </a:t>
            </a:r>
            <a:r>
              <a:rPr lang="en-US" dirty="0"/>
              <a:t>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3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7857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some high-end systems for servers, a technique known as rotational </a:t>
            </a:r>
            <a:r>
              <a:rPr lang="en-US" dirty="0" smtClean="0"/>
              <a:t>positional</a:t>
            </a:r>
            <a:r>
              <a:rPr lang="tr-TR" dirty="0" smtClean="0"/>
              <a:t> </a:t>
            </a:r>
            <a:r>
              <a:rPr lang="en-US" dirty="0" smtClean="0"/>
              <a:t>sensing </a:t>
            </a:r>
            <a:r>
              <a:rPr lang="en-US" dirty="0"/>
              <a:t>(RPS) is used. This works as follows: When the seek </a:t>
            </a:r>
            <a:r>
              <a:rPr lang="en-US" dirty="0" smtClean="0"/>
              <a:t>command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been issued, the channel is released to handle other I/O operations.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When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seek is completed, the device determines when the data will rotate </a:t>
            </a:r>
            <a:r>
              <a:rPr lang="en-US" dirty="0" smtClean="0"/>
              <a:t>under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head. As that sector approaches the head, the device tries to reestablish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communication </a:t>
            </a:r>
            <a:r>
              <a:rPr lang="en-US" dirty="0"/>
              <a:t>path back to the host.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either the control unit or the channel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busy </a:t>
            </a:r>
            <a:r>
              <a:rPr lang="en-US" dirty="0"/>
              <a:t>with another I/O, then the reconnection attempt fails and the device </a:t>
            </a:r>
            <a:r>
              <a:rPr lang="en-US" dirty="0" smtClean="0"/>
              <a:t>must</a:t>
            </a:r>
            <a:r>
              <a:rPr lang="tr-TR" dirty="0" smtClean="0"/>
              <a:t> </a:t>
            </a:r>
            <a:r>
              <a:rPr lang="en-US" dirty="0" smtClean="0"/>
              <a:t>rotate </a:t>
            </a:r>
            <a:r>
              <a:rPr lang="en-US" dirty="0"/>
              <a:t>one whole revolution before it can attempt to reconnect, which is </a:t>
            </a:r>
            <a:r>
              <a:rPr lang="en-US" dirty="0" smtClean="0"/>
              <a:t>called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RPS 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2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27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SEEK TIME </a:t>
            </a:r>
            <a:r>
              <a:rPr lang="en-US" dirty="0"/>
              <a:t>Seek time is the time required to move the disk arm to the </a:t>
            </a:r>
            <a:r>
              <a:rPr lang="en-US" dirty="0" smtClean="0"/>
              <a:t>required</a:t>
            </a:r>
            <a:r>
              <a:rPr lang="tr-TR" dirty="0" smtClean="0"/>
              <a:t> </a:t>
            </a:r>
            <a:r>
              <a:rPr lang="en-US" dirty="0" smtClean="0"/>
              <a:t>track</a:t>
            </a:r>
            <a:r>
              <a:rPr lang="en-US" dirty="0"/>
              <a:t>. It turns out that this is a difficult quantity to pin down.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seek time </a:t>
            </a:r>
            <a:r>
              <a:rPr lang="en-US" dirty="0" smtClean="0"/>
              <a:t>consists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two key components: the initial startup time, and the time taken to traverse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tracks </a:t>
            </a:r>
            <a:r>
              <a:rPr lang="en-US" dirty="0"/>
              <a:t>that have to be crossed once the access arm is up to speed.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Unfortunately</a:t>
            </a:r>
            <a:r>
              <a:rPr lang="en-US" dirty="0"/>
              <a:t>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traversal </a:t>
            </a:r>
            <a:r>
              <a:rPr lang="en-US" dirty="0"/>
              <a:t>time is not a linear function of the number of tracks, but includes a </a:t>
            </a:r>
            <a:r>
              <a:rPr lang="en-US" dirty="0" smtClean="0"/>
              <a:t>settling</a:t>
            </a:r>
            <a:r>
              <a:rPr lang="tr-TR" dirty="0" smtClean="0"/>
              <a:t> </a:t>
            </a:r>
            <a:r>
              <a:rPr lang="en-US" dirty="0" smtClean="0"/>
              <a:t>time (</a:t>
            </a:r>
            <a:r>
              <a:rPr lang="en-US" dirty="0"/>
              <a:t>time after positioning the head over the target track until track </a:t>
            </a:r>
            <a:r>
              <a:rPr lang="en-US" dirty="0" smtClean="0"/>
              <a:t>identification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confirmed</a:t>
            </a:r>
            <a:r>
              <a:rPr lang="en-US" dirty="0" smtClean="0"/>
              <a:t>).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A typical average seek time on contemporary hard disks is under 10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9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3686" cy="474934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ROTATIONAL DELAY </a:t>
            </a:r>
            <a:r>
              <a:rPr lang="en-US" dirty="0"/>
              <a:t>Disks, other than floppy disks, rotate at speeds ranging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3600 </a:t>
            </a:r>
            <a:r>
              <a:rPr lang="en-US" dirty="0"/>
              <a:t>rpm (for handheld devices such as digital cameras) up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20,000 </a:t>
            </a:r>
            <a:r>
              <a:rPr lang="en-US" dirty="0"/>
              <a:t>rpm; at this latter speed, there is one revolution per 3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Thus</a:t>
            </a:r>
            <a:r>
              <a:rPr lang="en-US" dirty="0"/>
              <a:t>, on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average</a:t>
            </a:r>
            <a:r>
              <a:rPr lang="en-US" dirty="0"/>
              <a:t>, the rotational delay will be 1.5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94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MAGNETIC DISK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76591" cy="4766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disk is a circular </a:t>
            </a:r>
            <a:r>
              <a:rPr lang="en-US" b="1" dirty="0"/>
              <a:t>platter </a:t>
            </a:r>
            <a:r>
              <a:rPr lang="en-US" dirty="0"/>
              <a:t>constructed of nonmagnetic material, called the </a:t>
            </a:r>
            <a:r>
              <a:rPr lang="en-US" b="1" dirty="0" smtClean="0"/>
              <a:t>substrate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coated </a:t>
            </a:r>
            <a:r>
              <a:rPr lang="en-US" dirty="0"/>
              <a:t>with a </a:t>
            </a:r>
            <a:r>
              <a:rPr lang="en-US" dirty="0" err="1"/>
              <a:t>magnetizable</a:t>
            </a:r>
            <a:r>
              <a:rPr lang="en-US" dirty="0"/>
              <a:t> material. Traditionally, the substrate has been an </a:t>
            </a:r>
            <a:r>
              <a:rPr lang="en-US" dirty="0" smtClean="0"/>
              <a:t>aluminum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aluminum alloy material. More recently, glass substrates have been introduced.</a:t>
            </a:r>
          </a:p>
          <a:p>
            <a:pPr marL="0" indent="0">
              <a:buNone/>
            </a:pPr>
            <a:r>
              <a:rPr lang="en-US" dirty="0"/>
              <a:t>The glass substrate has a number of benefits, including the following:</a:t>
            </a:r>
          </a:p>
          <a:p>
            <a:pPr lvl="1"/>
            <a:r>
              <a:rPr lang="en-US" dirty="0" smtClean="0"/>
              <a:t>Improvement </a:t>
            </a:r>
            <a:r>
              <a:rPr lang="en-US" dirty="0"/>
              <a:t>in the uniformity of the magnetic film surface to increase </a:t>
            </a:r>
            <a:r>
              <a:rPr lang="en-US" dirty="0" smtClean="0"/>
              <a:t>disk</a:t>
            </a:r>
            <a:r>
              <a:rPr lang="tr-TR" dirty="0" smtClean="0"/>
              <a:t> </a:t>
            </a:r>
            <a:r>
              <a:rPr lang="en-US" dirty="0" smtClean="0"/>
              <a:t>reliability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significant reduction in overall surface defects to help reduce read-write errors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to support lower fly heights (described subsequently)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stiffness to reduce disk dynamics</a:t>
            </a:r>
          </a:p>
          <a:p>
            <a:pPr lvl="1"/>
            <a:r>
              <a:rPr lang="en-US" dirty="0" smtClean="0"/>
              <a:t>Greater </a:t>
            </a:r>
            <a:r>
              <a:rPr lang="en-US" dirty="0"/>
              <a:t>ability to withstand shock and damage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4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TRANSFER TIME </a:t>
            </a:r>
            <a:r>
              <a:rPr lang="en-US" dirty="0"/>
              <a:t>The transfer time to or from the disk depends on the </a:t>
            </a:r>
            <a:r>
              <a:rPr lang="en-US" dirty="0" smtClean="0"/>
              <a:t>rotation</a:t>
            </a:r>
            <a:r>
              <a:rPr lang="tr-TR" dirty="0" smtClean="0"/>
              <a:t> </a:t>
            </a:r>
            <a:r>
              <a:rPr lang="en-US" dirty="0" smtClean="0"/>
              <a:t>speed </a:t>
            </a:r>
            <a:r>
              <a:rPr lang="en-US" dirty="0"/>
              <a:t>of the disk in the following fashion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i="1" dirty="0"/>
              <a:t>T </a:t>
            </a:r>
            <a:r>
              <a:rPr lang="en-US" dirty="0"/>
              <a:t>= transfer time</a:t>
            </a:r>
          </a:p>
          <a:p>
            <a:pPr marL="0" indent="0">
              <a:buNone/>
            </a:pPr>
            <a:r>
              <a:rPr lang="en-US" i="1" dirty="0"/>
              <a:t>b </a:t>
            </a:r>
            <a:r>
              <a:rPr lang="en-US" dirty="0"/>
              <a:t>= number of bytes to be transferred</a:t>
            </a:r>
          </a:p>
          <a:p>
            <a:pPr marL="0" indent="0">
              <a:buNone/>
            </a:pPr>
            <a:r>
              <a:rPr lang="en-US" i="1" dirty="0"/>
              <a:t>N </a:t>
            </a:r>
            <a:r>
              <a:rPr lang="en-US" dirty="0"/>
              <a:t>= number of bytes on a track</a:t>
            </a:r>
          </a:p>
          <a:p>
            <a:pPr marL="0" indent="0">
              <a:buNone/>
            </a:pPr>
            <a:r>
              <a:rPr lang="en-US" i="1" dirty="0"/>
              <a:t>r </a:t>
            </a:r>
            <a:r>
              <a:rPr lang="en-US" dirty="0"/>
              <a:t>= rotation speed, in revolutions per </a:t>
            </a:r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30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987" y="2838450"/>
            <a:ext cx="15740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the total average access time can be expressed </a:t>
            </a:r>
            <a:r>
              <a:rPr lang="en-US" dirty="0" smtClean="0"/>
              <a:t>as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 err="1"/>
              <a:t>T</a:t>
            </a:r>
            <a:r>
              <a:rPr lang="en-US" i="1" baseline="-25000" dirty="0" err="1"/>
              <a:t>s</a:t>
            </a:r>
            <a:r>
              <a:rPr lang="en-US" i="1" dirty="0"/>
              <a:t> </a:t>
            </a:r>
            <a:r>
              <a:rPr lang="en-US" dirty="0"/>
              <a:t>is the average seek time. Note that on a zoned drive, the number of </a:t>
            </a:r>
            <a:r>
              <a:rPr lang="en-US" dirty="0" smtClean="0"/>
              <a:t>bytes</a:t>
            </a:r>
            <a:r>
              <a:rPr lang="tr-TR" dirty="0" smtClean="0"/>
              <a:t> </a:t>
            </a:r>
            <a:r>
              <a:rPr lang="en-US" dirty="0" smtClean="0"/>
              <a:t>per </a:t>
            </a:r>
            <a:r>
              <a:rPr lang="en-US" dirty="0"/>
              <a:t>track is variable, complicating the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31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093" y="2691352"/>
            <a:ext cx="5035613" cy="16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5457" cy="4814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A TIMING </a:t>
            </a:r>
            <a:r>
              <a:rPr lang="en-US" b="1" i="1" dirty="0" smtClean="0"/>
              <a:t>COMPARISON</a:t>
            </a:r>
            <a:endParaRPr lang="tr-TR" b="1" i="1" dirty="0" smtClean="0"/>
          </a:p>
          <a:p>
            <a:pPr marL="0" indent="0">
              <a:buNone/>
            </a:pPr>
            <a:r>
              <a:rPr lang="en-US" dirty="0"/>
              <a:t>With the foregoing parameters defined, let us look </a:t>
            </a:r>
            <a:r>
              <a:rPr lang="en-US" dirty="0" smtClean="0"/>
              <a:t>at</a:t>
            </a:r>
            <a:r>
              <a:rPr lang="tr-T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different I/O operations that illustrate the danger of relying on average </a:t>
            </a:r>
            <a:r>
              <a:rPr lang="en-US" dirty="0" smtClean="0"/>
              <a:t>values.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a disk with an advertised average seek time of 4 </a:t>
            </a:r>
            <a:r>
              <a:rPr lang="en-US" dirty="0" err="1"/>
              <a:t>ms</a:t>
            </a:r>
            <a:r>
              <a:rPr lang="en-US" dirty="0"/>
              <a:t>, rotation speed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15,000 </a:t>
            </a:r>
            <a:r>
              <a:rPr lang="en-US" dirty="0"/>
              <a:t>rpm, and 512-byte sectors with 500 sectors per track.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Suppose </a:t>
            </a:r>
            <a:r>
              <a:rPr lang="en-US" dirty="0"/>
              <a:t>that we </a:t>
            </a:r>
            <a:r>
              <a:rPr lang="en-US" dirty="0" smtClean="0"/>
              <a:t>wish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read a file consisting of 2500 sectors for a total of 1.28 Mbytes. We would like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estimate </a:t>
            </a:r>
            <a:r>
              <a:rPr lang="en-US" dirty="0"/>
              <a:t>the total time for the transfer.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let us assume that the file is stored as compactly as possible on the </a:t>
            </a:r>
            <a:r>
              <a:rPr lang="en-US" dirty="0" smtClean="0"/>
              <a:t>disk.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is, the file occupies all of the sectors on 5 adjacent tracks (5 tracks * 500 </a:t>
            </a:r>
            <a:r>
              <a:rPr lang="en-US" dirty="0" smtClean="0"/>
              <a:t>sectors/</a:t>
            </a:r>
            <a:r>
              <a:rPr lang="tr-TR" dirty="0" smtClean="0"/>
              <a:t> </a:t>
            </a:r>
            <a:r>
              <a:rPr lang="en-US" dirty="0" smtClean="0"/>
              <a:t>track </a:t>
            </a:r>
            <a:r>
              <a:rPr lang="en-US" dirty="0"/>
              <a:t>= 2500 sectors). This is known as </a:t>
            </a:r>
            <a:r>
              <a:rPr lang="en-US" i="1" dirty="0"/>
              <a:t>sequential organization</a:t>
            </a:r>
            <a:r>
              <a:rPr lang="en-US" dirty="0"/>
              <a:t>. Now, the time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read </a:t>
            </a:r>
            <a:r>
              <a:rPr lang="en-US" dirty="0"/>
              <a:t>the first track is 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33</a:t>
            </a:fld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34" y="3697060"/>
            <a:ext cx="5731616" cy="237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8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60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that the remaining tracks can now be read with essentially no </a:t>
            </a:r>
            <a:r>
              <a:rPr lang="en-US" dirty="0" smtClean="0"/>
              <a:t>seek</a:t>
            </a:r>
            <a:r>
              <a:rPr lang="tr-TR" dirty="0" smtClean="0"/>
              <a:t> </a:t>
            </a:r>
            <a:r>
              <a:rPr lang="en-US" dirty="0" smtClean="0"/>
              <a:t>time</a:t>
            </a:r>
            <a:r>
              <a:rPr lang="en-US" dirty="0"/>
              <a:t>. That is, the I/O operation can keep up with the flow from the disk. Then, </a:t>
            </a:r>
            <a:r>
              <a:rPr lang="en-US" dirty="0" smtClean="0"/>
              <a:t>at</a:t>
            </a:r>
            <a:r>
              <a:rPr lang="tr-TR" dirty="0" smtClean="0"/>
              <a:t> </a:t>
            </a:r>
            <a:r>
              <a:rPr lang="en-US" dirty="0" smtClean="0"/>
              <a:t>most</a:t>
            </a:r>
            <a:r>
              <a:rPr lang="en-US" dirty="0"/>
              <a:t>, we need to deal with rotational delay for each succeeding track. Thus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successive </a:t>
            </a:r>
            <a:r>
              <a:rPr lang="en-US" dirty="0"/>
              <a:t>track is read in 2 + 4 = 6 </a:t>
            </a:r>
            <a:r>
              <a:rPr lang="en-US" dirty="0" err="1"/>
              <a:t>ms.</a:t>
            </a:r>
            <a:r>
              <a:rPr lang="en-US" dirty="0"/>
              <a:t> To read the entire file</a:t>
            </a:r>
            <a:r>
              <a:rPr lang="en-US" dirty="0" smtClean="0"/>
              <a:t>,</a:t>
            </a:r>
            <a:endParaRPr lang="tr-TR" dirty="0" smtClean="0"/>
          </a:p>
          <a:p>
            <a:endParaRPr lang="tr-TR" dirty="0"/>
          </a:p>
          <a:p>
            <a:pPr marL="0" indent="0" algn="ctr">
              <a:buNone/>
            </a:pPr>
            <a:r>
              <a:rPr lang="en-US" dirty="0"/>
              <a:t>Total time = 10 + (4 * 6) = 34 </a:t>
            </a:r>
            <a:r>
              <a:rPr lang="en-US" dirty="0" err="1"/>
              <a:t>ms</a:t>
            </a:r>
            <a:r>
              <a:rPr lang="en-US" dirty="0"/>
              <a:t> = 0.034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0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 us calculate the time required to read the same data using </a:t>
            </a:r>
            <a:r>
              <a:rPr lang="en-US" dirty="0" smtClean="0"/>
              <a:t>random</a:t>
            </a:r>
            <a:r>
              <a:rPr lang="tr-TR" dirty="0" smtClean="0"/>
              <a:t> </a:t>
            </a:r>
            <a:r>
              <a:rPr lang="en-US" dirty="0" smtClean="0"/>
              <a:t>access </a:t>
            </a:r>
            <a:r>
              <a:rPr lang="en-US" dirty="0"/>
              <a:t>rather than sequential access; that is, accesses to the sectors are </a:t>
            </a:r>
            <a:r>
              <a:rPr lang="en-US" dirty="0" smtClean="0"/>
              <a:t>distributed</a:t>
            </a:r>
            <a:r>
              <a:rPr lang="tr-TR" dirty="0" smtClean="0"/>
              <a:t> </a:t>
            </a:r>
            <a:r>
              <a:rPr lang="en-US" dirty="0" smtClean="0"/>
              <a:t>randomly </a:t>
            </a:r>
            <a:r>
              <a:rPr lang="en-US" dirty="0"/>
              <a:t>over the disk. For each sector, we </a:t>
            </a:r>
            <a:r>
              <a:rPr lang="en-US" dirty="0" smtClean="0"/>
              <a:t>have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en-US" dirty="0" smtClean="0"/>
              <a:t>Total </a:t>
            </a:r>
            <a:r>
              <a:rPr lang="en-US" dirty="0"/>
              <a:t>time = 2500 * 6.008 = 15,020 </a:t>
            </a:r>
            <a:r>
              <a:rPr lang="en-US" dirty="0" err="1"/>
              <a:t>ms</a:t>
            </a:r>
            <a:r>
              <a:rPr lang="en-US" dirty="0"/>
              <a:t> = 15.02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35</a:t>
            </a:fld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29" y="3356207"/>
            <a:ext cx="4744509" cy="221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6086" cy="485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clear that the order in which sectors are read from the disk has a </a:t>
            </a:r>
            <a:r>
              <a:rPr lang="en-US" dirty="0" smtClean="0"/>
              <a:t>tremendous</a:t>
            </a:r>
            <a:r>
              <a:rPr lang="tr-TR" dirty="0" smtClean="0"/>
              <a:t> </a:t>
            </a:r>
            <a:r>
              <a:rPr lang="en-US" dirty="0" smtClean="0"/>
              <a:t>effect </a:t>
            </a:r>
            <a:r>
              <a:rPr lang="en-US" dirty="0"/>
              <a:t>on I/O performance. In the case of file access in which </a:t>
            </a:r>
            <a:r>
              <a:rPr lang="en-US" dirty="0" smtClean="0"/>
              <a:t>multiple</a:t>
            </a:r>
            <a:r>
              <a:rPr lang="tr-TR" dirty="0" smtClean="0"/>
              <a:t> </a:t>
            </a:r>
            <a:r>
              <a:rPr lang="en-US" dirty="0" smtClean="0"/>
              <a:t>sectors </a:t>
            </a:r>
            <a:r>
              <a:rPr lang="en-US" dirty="0"/>
              <a:t>are read or written, we have some control over the way in which </a:t>
            </a:r>
            <a:r>
              <a:rPr lang="en-US" dirty="0" smtClean="0"/>
              <a:t>sectors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data are deployed.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even in the case of a file access, in a </a:t>
            </a:r>
            <a:r>
              <a:rPr lang="en-US" dirty="0" smtClean="0"/>
              <a:t>multiprogramming</a:t>
            </a:r>
            <a:r>
              <a:rPr lang="tr-TR" dirty="0" smtClean="0"/>
              <a:t> </a:t>
            </a:r>
            <a:r>
              <a:rPr lang="en-US" dirty="0" smtClean="0"/>
              <a:t>environment</a:t>
            </a:r>
            <a:r>
              <a:rPr lang="en-US" dirty="0"/>
              <a:t>, there will be I/O requests competing for the same </a:t>
            </a:r>
            <a:r>
              <a:rPr lang="en-US" dirty="0" smtClean="0"/>
              <a:t>disk.</a:t>
            </a:r>
            <a:r>
              <a:rPr lang="tr-TR" dirty="0" smtClean="0"/>
              <a:t> </a:t>
            </a:r>
            <a:r>
              <a:rPr lang="en-US" dirty="0" smtClean="0"/>
              <a:t>Thus</a:t>
            </a:r>
            <a:r>
              <a:rPr lang="en-US" dirty="0"/>
              <a:t>, it is worthwhile to examine ways in which the performance of disk </a:t>
            </a:r>
            <a:r>
              <a:rPr lang="en-US" dirty="0" smtClean="0"/>
              <a:t>I/O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improved over that achieved with purely random access to the disk.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36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RAID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2543" cy="479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the use of multiple disks, there is a wide variety of ways in which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can be organized and in which redundancy can be added to improve </a:t>
            </a:r>
            <a:r>
              <a:rPr lang="en-US" dirty="0" smtClean="0"/>
              <a:t>reliability.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could make it difficult to develop database schemes that are </a:t>
            </a:r>
            <a:r>
              <a:rPr lang="en-US" dirty="0" smtClean="0"/>
              <a:t>usable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a number of platforms and operating systems. Fortunately, industry </a:t>
            </a:r>
            <a:r>
              <a:rPr lang="en-US" dirty="0" smtClean="0"/>
              <a:t>has</a:t>
            </a:r>
            <a:r>
              <a:rPr lang="tr-TR" dirty="0" smtClean="0"/>
              <a:t> </a:t>
            </a:r>
            <a:r>
              <a:rPr lang="en-US" dirty="0" smtClean="0"/>
              <a:t>agreed </a:t>
            </a:r>
            <a:r>
              <a:rPr lang="en-US" dirty="0"/>
              <a:t>on a standardized scheme for multiple-disk database design, known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RAID</a:t>
            </a:r>
            <a:r>
              <a:rPr lang="tr-TR" dirty="0" smtClean="0"/>
              <a:t> </a:t>
            </a:r>
            <a:r>
              <a:rPr lang="en-US" dirty="0"/>
              <a:t>(Redundant Array of Independent Disks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RAID scheme </a:t>
            </a:r>
            <a:r>
              <a:rPr lang="en-US" dirty="0" smtClean="0"/>
              <a:t>consists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seven levels</a:t>
            </a:r>
            <a:r>
              <a:rPr lang="en-US" dirty="0" smtClean="0"/>
              <a:t>, </a:t>
            </a:r>
            <a:r>
              <a:rPr lang="en-US" dirty="0"/>
              <a:t>zero through </a:t>
            </a:r>
            <a:r>
              <a:rPr lang="en-US" dirty="0" smtClean="0"/>
              <a:t>six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8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9629" cy="4749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levels do not imply a hierarchical </a:t>
            </a:r>
            <a:r>
              <a:rPr lang="en-US" dirty="0" smtClean="0"/>
              <a:t>relationship</a:t>
            </a:r>
            <a:r>
              <a:rPr lang="tr-TR" dirty="0" smtClean="0"/>
              <a:t> </a:t>
            </a:r>
            <a:r>
              <a:rPr lang="en-US" dirty="0" smtClean="0"/>
              <a:t>but </a:t>
            </a:r>
            <a:r>
              <a:rPr lang="en-US" dirty="0"/>
              <a:t>designate different design architectures that share three </a:t>
            </a:r>
            <a:r>
              <a:rPr lang="en-US" dirty="0" smtClean="0"/>
              <a:t>common</a:t>
            </a:r>
            <a:r>
              <a:rPr lang="tr-TR" dirty="0" smtClean="0"/>
              <a:t> </a:t>
            </a:r>
            <a:r>
              <a:rPr lang="en-US" dirty="0" smtClean="0"/>
              <a:t>characteristics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RAID </a:t>
            </a:r>
            <a:r>
              <a:rPr lang="en-US" dirty="0"/>
              <a:t>is a set of physical disk drives viewed by the operating system as a </a:t>
            </a:r>
            <a:r>
              <a:rPr lang="en-US" dirty="0" smtClean="0"/>
              <a:t>single</a:t>
            </a:r>
            <a:r>
              <a:rPr lang="tr-TR" dirty="0" smtClean="0"/>
              <a:t> </a:t>
            </a:r>
            <a:r>
              <a:rPr lang="en-US" dirty="0" smtClean="0"/>
              <a:t>logical </a:t>
            </a:r>
            <a:r>
              <a:rPr lang="en-US" dirty="0"/>
              <a:t>drive.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are distributed across the physical drives of an array in a scheme </a:t>
            </a:r>
            <a:r>
              <a:rPr lang="en-US" dirty="0" smtClean="0"/>
              <a:t>known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striping, described subsequently.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Redundant </a:t>
            </a:r>
            <a:r>
              <a:rPr lang="en-US" dirty="0"/>
              <a:t>disk capacity is used to store parity information, which </a:t>
            </a:r>
            <a:r>
              <a:rPr lang="en-US" dirty="0" smtClean="0"/>
              <a:t>guarantees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recoverability in case of a disk failure</a:t>
            </a:r>
            <a:r>
              <a:rPr lang="en-US" dirty="0" smtClean="0"/>
              <a:t>.</a:t>
            </a:r>
            <a:endParaRPr lang="tr-TR" dirty="0" smtClean="0"/>
          </a:p>
          <a:p>
            <a:pPr marL="914400" lvl="1" indent="-457200">
              <a:buFont typeface="+mj-lt"/>
              <a:buAutoNum type="arabicPeriod"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details of the second and third characteristics differ for the different </a:t>
            </a:r>
            <a:r>
              <a:rPr lang="en-US" dirty="0" smtClean="0"/>
              <a:t>RAID</a:t>
            </a:r>
            <a:r>
              <a:rPr lang="tr-TR" dirty="0" smtClean="0"/>
              <a:t> </a:t>
            </a:r>
            <a:r>
              <a:rPr lang="en-US" dirty="0" smtClean="0"/>
              <a:t>levels</a:t>
            </a:r>
            <a:r>
              <a:rPr lang="en-US" dirty="0"/>
              <a:t>. RAID 0 and RAID 1 do not support the third characteristic.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2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RAID </a:t>
            </a:r>
            <a:r>
              <a:rPr lang="tr-TR" dirty="0" err="1" smtClean="0"/>
              <a:t>Levels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39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0" y="1377180"/>
            <a:ext cx="10766837" cy="50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0265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Magnetic Read and Write Mechanisms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Data are recorded on and later retrieved from the disk via a conducting coil </a:t>
            </a:r>
            <a:r>
              <a:rPr lang="en-US" dirty="0" smtClean="0"/>
              <a:t>named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b="1" dirty="0"/>
              <a:t>head</a:t>
            </a:r>
            <a:r>
              <a:rPr lang="en-US" dirty="0"/>
              <a:t>; in many systems, there are two heads, a read head and a write head. </a:t>
            </a:r>
            <a:r>
              <a:rPr lang="en-US" dirty="0" smtClean="0"/>
              <a:t>During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read or write operation, the head is stationary while the platter rotates beneath it.</a:t>
            </a:r>
          </a:p>
          <a:p>
            <a:pPr marL="0" indent="0">
              <a:buNone/>
            </a:pPr>
            <a:r>
              <a:rPr lang="en-US" dirty="0"/>
              <a:t>The write mechanism exploits the fact that electricity flowing through a </a:t>
            </a:r>
            <a:r>
              <a:rPr lang="en-US" dirty="0" smtClean="0"/>
              <a:t>coil</a:t>
            </a:r>
            <a:r>
              <a:rPr lang="tr-TR" dirty="0" smtClean="0"/>
              <a:t> </a:t>
            </a:r>
            <a:r>
              <a:rPr lang="en-US" dirty="0" smtClean="0"/>
              <a:t>produces </a:t>
            </a:r>
            <a:r>
              <a:rPr lang="en-US" dirty="0"/>
              <a:t>a magnetic field. Electric pulses are sent to the write head, and the </a:t>
            </a:r>
            <a:r>
              <a:rPr lang="en-US" dirty="0" smtClean="0"/>
              <a:t>resulting</a:t>
            </a:r>
            <a:r>
              <a:rPr lang="tr-TR" dirty="0" smtClean="0"/>
              <a:t> </a:t>
            </a:r>
            <a:r>
              <a:rPr lang="en-US" dirty="0" smtClean="0"/>
              <a:t>magnetic </a:t>
            </a:r>
            <a:r>
              <a:rPr lang="en-US" dirty="0"/>
              <a:t>patterns are recorded on the surface below, with different patterns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positive </a:t>
            </a:r>
            <a:r>
              <a:rPr lang="en-US" dirty="0"/>
              <a:t>and negative currents. 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0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75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RAID Level 0</a:t>
            </a:r>
          </a:p>
          <a:p>
            <a:pPr marL="0" indent="0">
              <a:buNone/>
            </a:pPr>
            <a:r>
              <a:rPr lang="en-US" dirty="0"/>
              <a:t>RAID level 0 is not a true member of the RAID family because it does not </a:t>
            </a:r>
            <a:r>
              <a:rPr lang="en-US" dirty="0" smtClean="0"/>
              <a:t>include</a:t>
            </a:r>
            <a:r>
              <a:rPr lang="tr-TR" dirty="0" smtClean="0"/>
              <a:t> </a:t>
            </a:r>
            <a:r>
              <a:rPr lang="en-US" dirty="0" smtClean="0"/>
              <a:t>redundancy </a:t>
            </a:r>
            <a:r>
              <a:rPr lang="en-US" dirty="0"/>
              <a:t>to improve performance. However, there are a few applications, </a:t>
            </a:r>
            <a:r>
              <a:rPr lang="en-US" dirty="0" smtClean="0"/>
              <a:t>such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some on supercomputers in which performance and capacity are primary </a:t>
            </a:r>
            <a:r>
              <a:rPr lang="en-US" dirty="0" smtClean="0"/>
              <a:t>concerns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low cost is more important than improved </a:t>
            </a:r>
            <a:r>
              <a:rPr lang="en-US" dirty="0" smtClean="0"/>
              <a:t>reliability.</a:t>
            </a:r>
            <a:r>
              <a:rPr lang="tr-TR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40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52" y="4508704"/>
            <a:ext cx="4883564" cy="2054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12347" y="5170917"/>
            <a:ext cx="2407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 smtClean="0"/>
              <a:t>Nonredundant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513626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8899" cy="4895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RAID 0, the user and system data are distributed across all of the disks</a:t>
            </a:r>
            <a:r>
              <a:rPr lang="tr-TR" dirty="0"/>
              <a:t> </a:t>
            </a:r>
            <a:r>
              <a:rPr lang="en-US" dirty="0"/>
              <a:t>in the array. This has a notable advantage over the use of a single large disk: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smtClean="0"/>
              <a:t>If </a:t>
            </a:r>
            <a:r>
              <a:rPr lang="en-US" dirty="0"/>
              <a:t>two</a:t>
            </a:r>
            <a:r>
              <a:rPr lang="tr-TR" dirty="0"/>
              <a:t> </a:t>
            </a:r>
            <a:r>
              <a:rPr lang="en-US" dirty="0"/>
              <a:t>-different I/O requests are pending for two different blocks of data, then there is a</a:t>
            </a:r>
            <a:r>
              <a:rPr lang="tr-TR" dirty="0"/>
              <a:t> </a:t>
            </a:r>
            <a:r>
              <a:rPr lang="en-US" dirty="0"/>
              <a:t>good chance that the requested blocks are on different disks.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Thus, the two requests</a:t>
            </a:r>
            <a:r>
              <a:rPr lang="tr-TR" dirty="0"/>
              <a:t> </a:t>
            </a:r>
            <a:r>
              <a:rPr lang="en-US" dirty="0"/>
              <a:t>can be issued in parallel, reducing the I/O queuing time.</a:t>
            </a:r>
            <a:r>
              <a:rPr lang="tr-TR" dirty="0"/>
              <a:t> </a:t>
            </a:r>
            <a:r>
              <a:rPr lang="en-US" dirty="0"/>
              <a:t>But RAID 0, as with all of the RAID levels, goes further than simply distributing</a:t>
            </a:r>
            <a:r>
              <a:rPr lang="tr-TR" dirty="0"/>
              <a:t> </a:t>
            </a:r>
            <a:r>
              <a:rPr lang="en-US" dirty="0"/>
              <a:t>the data across a disk array: The data are </a:t>
            </a:r>
            <a:r>
              <a:rPr lang="en-US" i="1" dirty="0"/>
              <a:t>striped </a:t>
            </a:r>
            <a:r>
              <a:rPr lang="en-US" dirty="0"/>
              <a:t>across the available disks.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39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8" y="262301"/>
            <a:ext cx="4911360" cy="64591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All of the user and system data are </a:t>
            </a:r>
            <a:r>
              <a:rPr lang="en-US" dirty="0" smtClean="0"/>
              <a:t>viewed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being stored on a logical disk. The logical disk is divided into strips; these </a:t>
            </a:r>
            <a:r>
              <a:rPr lang="en-US" dirty="0" smtClean="0"/>
              <a:t>strips</a:t>
            </a:r>
            <a:r>
              <a:rPr lang="tr-TR" dirty="0" smtClean="0"/>
              <a:t> </a:t>
            </a:r>
            <a:r>
              <a:rPr lang="en-US" dirty="0" smtClean="0"/>
              <a:t>may </a:t>
            </a:r>
            <a:r>
              <a:rPr lang="en-US" dirty="0"/>
              <a:t>be physical blocks, sectors, or some other unit. The strips are mapped </a:t>
            </a:r>
            <a:r>
              <a:rPr lang="en-US" dirty="0" smtClean="0"/>
              <a:t>round</a:t>
            </a:r>
            <a:r>
              <a:rPr lang="tr-TR" dirty="0" smtClean="0"/>
              <a:t> </a:t>
            </a:r>
            <a:r>
              <a:rPr lang="en-US" dirty="0" smtClean="0"/>
              <a:t>robin </a:t>
            </a:r>
            <a:r>
              <a:rPr lang="en-US" dirty="0"/>
              <a:t>to consecutive physical disks in the RAID array.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set of logically </a:t>
            </a:r>
            <a:r>
              <a:rPr lang="en-US" dirty="0" smtClean="0"/>
              <a:t>consecutive</a:t>
            </a:r>
            <a:r>
              <a:rPr lang="tr-TR" dirty="0" smtClean="0"/>
              <a:t> </a:t>
            </a:r>
            <a:r>
              <a:rPr lang="en-US" dirty="0" smtClean="0"/>
              <a:t>strips </a:t>
            </a:r>
            <a:r>
              <a:rPr lang="en-US" dirty="0"/>
              <a:t>that maps exactly one strip to each array member is referred to as a </a:t>
            </a:r>
            <a:r>
              <a:rPr lang="en-US" b="1" dirty="0"/>
              <a:t>stripe.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an </a:t>
            </a:r>
            <a:r>
              <a:rPr lang="en-US" i="1" dirty="0"/>
              <a:t>n</a:t>
            </a:r>
            <a:r>
              <a:rPr lang="en-US" dirty="0"/>
              <a:t>-disk array, the first </a:t>
            </a:r>
            <a:r>
              <a:rPr lang="en-US" i="1" dirty="0"/>
              <a:t>n </a:t>
            </a:r>
            <a:r>
              <a:rPr lang="en-US" dirty="0"/>
              <a:t>logical strips are physically stored as the first strip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of the </a:t>
            </a:r>
            <a:r>
              <a:rPr lang="en-US" i="1" dirty="0"/>
              <a:t>n </a:t>
            </a:r>
            <a:r>
              <a:rPr lang="en-US" dirty="0"/>
              <a:t>disks, forming the first stripe; the second </a:t>
            </a:r>
            <a:r>
              <a:rPr lang="en-US" i="1" dirty="0"/>
              <a:t>n </a:t>
            </a:r>
            <a:r>
              <a:rPr lang="en-US" dirty="0"/>
              <a:t>strips are distributed as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/>
              <a:t>second strips on each disk; and so on.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42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76" y="518446"/>
            <a:ext cx="6956176" cy="4965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4826" y="4616245"/>
            <a:ext cx="6012426" cy="209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tr-TR" sz="2600" dirty="0"/>
              <a:t>An a</a:t>
            </a:r>
            <a:r>
              <a:rPr lang="en-US" sz="2600" dirty="0" err="1"/>
              <a:t>rray</a:t>
            </a:r>
            <a:r>
              <a:rPr lang="en-US" sz="2600" dirty="0"/>
              <a:t> management software </a:t>
            </a:r>
            <a:r>
              <a:rPr lang="tr-TR" sz="2600" dirty="0"/>
              <a:t>is </a:t>
            </a:r>
            <a:r>
              <a:rPr lang="tr-TR" sz="2600" dirty="0" err="1"/>
              <a:t>also</a:t>
            </a:r>
            <a:r>
              <a:rPr lang="tr-TR" sz="2600" dirty="0"/>
              <a:t> </a:t>
            </a:r>
            <a:r>
              <a:rPr lang="tr-TR" sz="2600" dirty="0" err="1"/>
              <a:t>used</a:t>
            </a:r>
            <a:r>
              <a:rPr lang="tr-TR" sz="2600" dirty="0"/>
              <a:t> </a:t>
            </a:r>
            <a:r>
              <a:rPr lang="en-US" sz="2600" dirty="0"/>
              <a:t>to map between</a:t>
            </a:r>
            <a:r>
              <a:rPr lang="tr-TR" sz="2600" dirty="0"/>
              <a:t> </a:t>
            </a:r>
            <a:r>
              <a:rPr lang="en-US" sz="2600" dirty="0"/>
              <a:t>logical and physical disk space. </a:t>
            </a:r>
            <a:endParaRPr lang="tr-TR" sz="2600" dirty="0" smtClean="0"/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600" dirty="0" smtClean="0"/>
              <a:t>This </a:t>
            </a:r>
            <a:r>
              <a:rPr lang="en-US" sz="2600" dirty="0"/>
              <a:t>software may execute either in the disk subsystem</a:t>
            </a:r>
            <a:r>
              <a:rPr lang="tr-TR" sz="2600" dirty="0"/>
              <a:t> </a:t>
            </a:r>
            <a:r>
              <a:rPr lang="en-US" sz="2600" dirty="0"/>
              <a:t>or in a host computer.</a:t>
            </a:r>
            <a:endParaRPr lang="tr-TR" sz="26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94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advantage of this layout is that if a </a:t>
            </a:r>
            <a:r>
              <a:rPr lang="en-US" dirty="0" smtClean="0"/>
              <a:t>single</a:t>
            </a:r>
            <a:r>
              <a:rPr lang="tr-TR" dirty="0" smtClean="0"/>
              <a:t> </a:t>
            </a:r>
            <a:r>
              <a:rPr lang="en-US" dirty="0" smtClean="0"/>
              <a:t>I/O </a:t>
            </a:r>
            <a:r>
              <a:rPr lang="en-US" dirty="0"/>
              <a:t>request consists of multiple logically contiguous strips, then up to </a:t>
            </a:r>
            <a:r>
              <a:rPr lang="en-US" i="1" dirty="0"/>
              <a:t>n </a:t>
            </a:r>
            <a:r>
              <a:rPr lang="en-US" dirty="0"/>
              <a:t>strips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request can be handled in parallel, greatly reducing the I/O transfer time</a:t>
            </a:r>
            <a:r>
              <a:rPr lang="en-US" dirty="0" smtClean="0"/>
              <a:t>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80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2385"/>
            <a:ext cx="111669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RAID Level 1</a:t>
            </a:r>
          </a:p>
          <a:p>
            <a:pPr marL="0" indent="0">
              <a:buNone/>
            </a:pPr>
            <a:r>
              <a:rPr lang="en-US" dirty="0"/>
              <a:t>RAID 1 differs from RAID levels 2 through 6 in the way in which redundancy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achieved</a:t>
            </a:r>
            <a:r>
              <a:rPr lang="en-US" dirty="0"/>
              <a:t>. In these other RAID schemes, some form of parity calculation is used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introduce </a:t>
            </a:r>
            <a:r>
              <a:rPr lang="en-US" dirty="0"/>
              <a:t>redundancy, whereas in RAID 1, redundancy is achieved by the </a:t>
            </a:r>
            <a:r>
              <a:rPr lang="en-US" dirty="0" smtClean="0"/>
              <a:t>simple</a:t>
            </a:r>
            <a:r>
              <a:rPr lang="tr-TR" dirty="0" smtClean="0"/>
              <a:t> </a:t>
            </a:r>
            <a:r>
              <a:rPr lang="en-US" dirty="0" smtClean="0"/>
              <a:t>expedient </a:t>
            </a:r>
            <a:r>
              <a:rPr lang="en-US" dirty="0"/>
              <a:t>of duplicating all the data.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Data </a:t>
            </a:r>
            <a:r>
              <a:rPr lang="en-US" dirty="0" smtClean="0"/>
              <a:t>striping </a:t>
            </a:r>
            <a:r>
              <a:rPr lang="en-US" dirty="0"/>
              <a:t>is used,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RAID 0. But in this case, each logical strip is mapped to two separate </a:t>
            </a:r>
            <a:r>
              <a:rPr lang="en-US" dirty="0" smtClean="0"/>
              <a:t>physical</a:t>
            </a:r>
            <a:r>
              <a:rPr lang="tr-TR" dirty="0" smtClean="0"/>
              <a:t> </a:t>
            </a:r>
            <a:r>
              <a:rPr lang="en-US" dirty="0" smtClean="0"/>
              <a:t>disks </a:t>
            </a:r>
            <a:r>
              <a:rPr lang="en-US" dirty="0"/>
              <a:t>so that every disk in the array has a mirror disk that contains the same </a:t>
            </a:r>
            <a:r>
              <a:rPr lang="en-US" dirty="0" smtClean="0"/>
              <a:t>data.</a:t>
            </a:r>
            <a:r>
              <a:rPr lang="tr-TR" dirty="0" smtClean="0"/>
              <a:t> </a:t>
            </a:r>
            <a:r>
              <a:rPr lang="en-US" dirty="0" smtClean="0"/>
              <a:t>RAID </a:t>
            </a:r>
            <a:r>
              <a:rPr lang="en-US" dirty="0"/>
              <a:t>1 can also be implemented without data striping, though this is less common.</a:t>
            </a:r>
            <a:endParaRPr lang="tr-TR" b="1" dirty="0" smtClean="0"/>
          </a:p>
          <a:p>
            <a:pPr marL="0" indent="0">
              <a:buNone/>
            </a:pP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44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99" y="5515694"/>
            <a:ext cx="6905401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22215" y="5762373"/>
            <a:ext cx="2407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 smtClean="0"/>
              <a:t>Mirrored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5466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a number of positive aspects to the RAID 1 organization: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read request can be serviced by either of the two disks that contains the </a:t>
            </a:r>
            <a:r>
              <a:rPr lang="en-US" dirty="0" smtClean="0"/>
              <a:t>requested</a:t>
            </a:r>
            <a:r>
              <a:rPr lang="tr-TR" dirty="0" smtClean="0"/>
              <a:t> </a:t>
            </a:r>
            <a:r>
              <a:rPr lang="en-US" dirty="0" smtClean="0"/>
              <a:t>data</a:t>
            </a:r>
            <a:r>
              <a:rPr lang="en-US" dirty="0"/>
              <a:t>, whichever one involves the minimum seek time plus </a:t>
            </a:r>
            <a:r>
              <a:rPr lang="en-US" dirty="0" smtClean="0"/>
              <a:t>rotational</a:t>
            </a:r>
            <a:r>
              <a:rPr lang="tr-TR" dirty="0" smtClean="0"/>
              <a:t> </a:t>
            </a:r>
            <a:r>
              <a:rPr lang="tr-TR" dirty="0" err="1" smtClean="0"/>
              <a:t>latency</a:t>
            </a:r>
            <a:r>
              <a:rPr lang="tr-T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write request requires that both corresponding strips be updated, but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done in parallel. Thus, the write performance is dictated by the </a:t>
            </a:r>
            <a:r>
              <a:rPr lang="en-US" dirty="0" smtClean="0"/>
              <a:t>slower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two writes (i.e., the one that involves the larger seek time plus </a:t>
            </a:r>
            <a:r>
              <a:rPr lang="en-US" dirty="0" smtClean="0"/>
              <a:t>rotational</a:t>
            </a:r>
            <a:r>
              <a:rPr lang="tr-TR" dirty="0" smtClean="0"/>
              <a:t> </a:t>
            </a:r>
            <a:r>
              <a:rPr lang="en-US" dirty="0" smtClean="0"/>
              <a:t>latency</a:t>
            </a:r>
            <a:r>
              <a:rPr lang="en-US" dirty="0"/>
              <a:t>). However, there is no “write penalty” with RAID 1. RAID </a:t>
            </a:r>
            <a:r>
              <a:rPr lang="en-US" dirty="0" smtClean="0"/>
              <a:t>levels</a:t>
            </a:r>
            <a:r>
              <a:rPr lang="tr-TR" dirty="0" smtClean="0"/>
              <a:t> </a:t>
            </a:r>
            <a:r>
              <a:rPr lang="en-US" dirty="0" smtClean="0"/>
              <a:t>2 </a:t>
            </a:r>
            <a:r>
              <a:rPr lang="en-US" dirty="0"/>
              <a:t>through 6 involve the use of parity bits. Therefore, when a single strip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updated</a:t>
            </a:r>
            <a:r>
              <a:rPr lang="en-US" dirty="0"/>
              <a:t>, the array management software must first compute and update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parity </a:t>
            </a:r>
            <a:r>
              <a:rPr lang="en-US" dirty="0"/>
              <a:t>bits as well as updating the actual strip in question.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Recovery </a:t>
            </a:r>
            <a:r>
              <a:rPr lang="en-US" dirty="0"/>
              <a:t>from a failure is simple. When a drive fails, the data may still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accessed </a:t>
            </a:r>
            <a:r>
              <a:rPr lang="en-US" dirty="0"/>
              <a:t>from the second drive.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2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1232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principal disadvantage of RAID 1 is the cost; it requires twice the </a:t>
            </a:r>
            <a:r>
              <a:rPr lang="en-US" dirty="0" smtClean="0"/>
              <a:t>disk</a:t>
            </a:r>
            <a:r>
              <a:rPr lang="tr-TR" dirty="0" smtClean="0"/>
              <a:t> </a:t>
            </a:r>
            <a:r>
              <a:rPr lang="en-US" dirty="0" smtClean="0"/>
              <a:t>space </a:t>
            </a:r>
            <a:r>
              <a:rPr lang="en-US" dirty="0"/>
              <a:t>of the logical disk that it supports. Because of that, a RAID 1 </a:t>
            </a:r>
            <a:r>
              <a:rPr lang="en-US" dirty="0" smtClean="0"/>
              <a:t>configuration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likely to be limited to drives that store system software and data and other </a:t>
            </a:r>
            <a:r>
              <a:rPr lang="en-US" dirty="0" smtClean="0"/>
              <a:t>highly</a:t>
            </a:r>
            <a:r>
              <a:rPr lang="tr-TR" dirty="0" smtClean="0"/>
              <a:t> </a:t>
            </a:r>
            <a:r>
              <a:rPr lang="en-US" dirty="0" smtClean="0"/>
              <a:t>critical </a:t>
            </a:r>
            <a:r>
              <a:rPr lang="en-US" dirty="0"/>
              <a:t>files. In these cases, RAID 1 provides real-time copy of all data so that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event </a:t>
            </a:r>
            <a:r>
              <a:rPr lang="en-US" dirty="0"/>
              <a:t>of a disk failure, all of the critical data are still immediately available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In a transaction-oriented environment, RAID 1 can achieve high I/O </a:t>
            </a:r>
            <a:r>
              <a:rPr lang="en-US" dirty="0" smtClean="0"/>
              <a:t>request</a:t>
            </a:r>
            <a:r>
              <a:rPr lang="tr-TR" dirty="0" smtClean="0"/>
              <a:t> </a:t>
            </a:r>
            <a:r>
              <a:rPr lang="en-US" dirty="0" smtClean="0"/>
              <a:t>rates </a:t>
            </a:r>
            <a:r>
              <a:rPr lang="en-US" dirty="0"/>
              <a:t>if the bulk of the requests are reads. In this situation, the performance of RAID </a:t>
            </a:r>
            <a:r>
              <a:rPr lang="en-US" dirty="0" smtClean="0"/>
              <a:t>1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approach double of that of RAID 0. However, if a substantial fraction of the </a:t>
            </a:r>
            <a:r>
              <a:rPr lang="en-US" dirty="0" smtClean="0"/>
              <a:t>I/O</a:t>
            </a:r>
            <a:r>
              <a:rPr lang="tr-TR" dirty="0" smtClean="0"/>
              <a:t> </a:t>
            </a:r>
            <a:r>
              <a:rPr lang="en-US" dirty="0" smtClean="0"/>
              <a:t>requests </a:t>
            </a:r>
            <a:r>
              <a:rPr lang="en-US" dirty="0"/>
              <a:t>are write requests, then there may be no significant performance gain </a:t>
            </a:r>
            <a:r>
              <a:rPr lang="en-US" dirty="0" smtClean="0"/>
              <a:t>over</a:t>
            </a:r>
            <a:r>
              <a:rPr lang="tr-TR" dirty="0" smtClean="0"/>
              <a:t> RAID </a:t>
            </a:r>
            <a:r>
              <a:rPr lang="tr-TR" dirty="0"/>
              <a:t>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9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RAID Level </a:t>
            </a:r>
            <a:r>
              <a:rPr lang="tr-TR" b="1" dirty="0" smtClean="0"/>
              <a:t>2</a:t>
            </a:r>
          </a:p>
          <a:p>
            <a:pPr marL="0" indent="0">
              <a:buNone/>
            </a:pPr>
            <a:r>
              <a:rPr lang="en-US" dirty="0"/>
              <a:t>RAID levels 2 and 3 make use of a parallel access technique. In a parallel </a:t>
            </a:r>
            <a:r>
              <a:rPr lang="tr-TR" dirty="0" smtClean="0"/>
              <a:t>a</a:t>
            </a:r>
            <a:r>
              <a:rPr lang="en-US" dirty="0" err="1" smtClean="0"/>
              <a:t>ccess</a:t>
            </a:r>
            <a:r>
              <a:rPr lang="tr-TR" dirty="0" smtClean="0"/>
              <a:t> </a:t>
            </a:r>
            <a:r>
              <a:rPr lang="en-US" dirty="0" smtClean="0"/>
              <a:t>array</a:t>
            </a:r>
            <a:r>
              <a:rPr lang="en-US" dirty="0"/>
              <a:t>, all member disks participate in the execution of every I/O request. </a:t>
            </a:r>
            <a:r>
              <a:rPr lang="en-US" dirty="0" smtClean="0"/>
              <a:t>Typically,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spindles of the individual drives are synchronized so that each disk head is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same </a:t>
            </a:r>
            <a:r>
              <a:rPr lang="en-US" dirty="0"/>
              <a:t>position on each disk at any given time.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44" y="4662538"/>
            <a:ext cx="8150831" cy="1900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7075" y="5088195"/>
            <a:ext cx="293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 smtClean="0"/>
              <a:t>Redundancy</a:t>
            </a:r>
            <a:r>
              <a:rPr lang="tr-TR" sz="2800" dirty="0" smtClean="0"/>
              <a:t> </a:t>
            </a:r>
            <a:r>
              <a:rPr lang="tr-TR" sz="2800" dirty="0" err="1" smtClean="0"/>
              <a:t>using</a:t>
            </a:r>
            <a:r>
              <a:rPr lang="tr-TR" sz="2800" dirty="0" smtClean="0"/>
              <a:t> </a:t>
            </a:r>
            <a:r>
              <a:rPr lang="tr-TR" sz="2800" dirty="0" err="1" smtClean="0"/>
              <a:t>Hamming</a:t>
            </a:r>
            <a:r>
              <a:rPr lang="tr-TR" sz="2800" dirty="0" smtClean="0"/>
              <a:t> </a:t>
            </a:r>
            <a:r>
              <a:rPr lang="tr-TR" sz="2800" dirty="0" err="1" smtClean="0"/>
              <a:t>code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4762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4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in the other RAID schemes, data striping is used. In the case of RAID </a:t>
            </a:r>
            <a:r>
              <a:rPr lang="en-US" dirty="0" smtClean="0"/>
              <a:t>2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3, the strips are very small, often as small as a single byte or word.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RAID </a:t>
            </a:r>
            <a:r>
              <a:rPr lang="en-US" dirty="0" smtClean="0"/>
              <a:t>2,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error-correcting code is calculated across corresponding bits on each data </a:t>
            </a:r>
            <a:r>
              <a:rPr lang="en-US" dirty="0" smtClean="0"/>
              <a:t>disk,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bits of the code are stored in the corresponding bit positions on </a:t>
            </a:r>
            <a:r>
              <a:rPr lang="en-US" dirty="0" smtClean="0"/>
              <a:t>multiple</a:t>
            </a:r>
            <a:r>
              <a:rPr lang="tr-TR" dirty="0" smtClean="0"/>
              <a:t> </a:t>
            </a:r>
            <a:r>
              <a:rPr lang="en-US" dirty="0" smtClean="0"/>
              <a:t>parity </a:t>
            </a:r>
            <a:r>
              <a:rPr lang="en-US" dirty="0"/>
              <a:t>disks. Typically, a Hamming code is used, which is able to correct </a:t>
            </a:r>
            <a:r>
              <a:rPr lang="en-US" dirty="0" smtClean="0"/>
              <a:t>single-bit</a:t>
            </a:r>
            <a:r>
              <a:rPr lang="tr-TR" dirty="0" smtClean="0"/>
              <a:t> </a:t>
            </a:r>
            <a:r>
              <a:rPr lang="en-US" dirty="0" smtClean="0"/>
              <a:t>errors </a:t>
            </a:r>
            <a:r>
              <a:rPr lang="en-US" dirty="0"/>
              <a:t>and detect double-bit errors.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0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6374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Although RAID 2 requires fewer disks than RAID 1, it is still rather </a:t>
            </a:r>
            <a:r>
              <a:rPr lang="en-US" dirty="0" smtClean="0"/>
              <a:t>costly.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number of redundant disks is proportional to the log of the number of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disks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a single read, all disks are simultaneously accessed. The requested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associated error-correcting code are delivered to the array controller. </a:t>
            </a:r>
            <a:r>
              <a:rPr lang="en-US" dirty="0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there </a:t>
            </a:r>
            <a:r>
              <a:rPr lang="en-US" dirty="0"/>
              <a:t>is a single-bit error, the controller can recognize and correct the error </a:t>
            </a:r>
            <a:r>
              <a:rPr lang="en-US" dirty="0" smtClean="0"/>
              <a:t>instantly,</a:t>
            </a:r>
            <a:r>
              <a:rPr lang="tr-TR" dirty="0" smtClean="0"/>
              <a:t> </a:t>
            </a:r>
            <a:r>
              <a:rPr lang="en-US" dirty="0" smtClean="0"/>
              <a:t>so </a:t>
            </a:r>
            <a:r>
              <a:rPr lang="en-US" dirty="0"/>
              <a:t>that the read access time is not slowed.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a single write, all data disks and </a:t>
            </a:r>
            <a:r>
              <a:rPr lang="en-US" dirty="0" smtClean="0"/>
              <a:t>parity</a:t>
            </a:r>
            <a:r>
              <a:rPr lang="tr-TR" dirty="0" smtClean="0"/>
              <a:t> </a:t>
            </a:r>
            <a:r>
              <a:rPr lang="en-US" dirty="0" smtClean="0"/>
              <a:t>disks </a:t>
            </a:r>
            <a:r>
              <a:rPr lang="en-US" dirty="0"/>
              <a:t>must be accessed for the write </a:t>
            </a:r>
            <a:r>
              <a:rPr lang="en-US" dirty="0" smtClean="0"/>
              <a:t>operation.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80" y="502387"/>
            <a:ext cx="10222319" cy="613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5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RAID 2 would only be an effective choice in an environment in which many</a:t>
            </a:r>
            <a:r>
              <a:rPr lang="tr-TR" dirty="0"/>
              <a:t> </a:t>
            </a:r>
            <a:r>
              <a:rPr lang="en-US" dirty="0"/>
              <a:t>disk errors occur.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Given the high reliability of individual disks and disk </a:t>
            </a:r>
            <a:r>
              <a:rPr lang="tr-TR" dirty="0"/>
              <a:t>d</a:t>
            </a:r>
            <a:r>
              <a:rPr lang="en-US" dirty="0"/>
              <a:t>rives,</a:t>
            </a:r>
            <a:r>
              <a:rPr lang="tr-TR" dirty="0"/>
              <a:t> </a:t>
            </a:r>
            <a:r>
              <a:rPr lang="en-US" dirty="0"/>
              <a:t>RAID 2 is overkill and is not implemented.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79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RAID Level </a:t>
            </a:r>
            <a:r>
              <a:rPr lang="tr-TR" b="1" dirty="0" smtClean="0"/>
              <a:t>3</a:t>
            </a:r>
          </a:p>
          <a:p>
            <a:pPr marL="0" indent="0">
              <a:buNone/>
            </a:pPr>
            <a:r>
              <a:rPr lang="en-US" dirty="0"/>
              <a:t>RAID 3 is organized in a similar fashion to RAID 2. The difference is that </a:t>
            </a:r>
            <a:r>
              <a:rPr lang="en-US" dirty="0" smtClean="0"/>
              <a:t>RAID</a:t>
            </a:r>
            <a:r>
              <a:rPr lang="tr-TR" dirty="0" smtClean="0"/>
              <a:t> </a:t>
            </a:r>
            <a:r>
              <a:rPr lang="en-US" dirty="0" smtClean="0"/>
              <a:t>3 </a:t>
            </a:r>
            <a:r>
              <a:rPr lang="en-US" dirty="0"/>
              <a:t>requires only a single redundant disk, no matter how large the disk array.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RAID</a:t>
            </a:r>
            <a:r>
              <a:rPr lang="tr-TR" dirty="0" smtClean="0"/>
              <a:t> </a:t>
            </a:r>
            <a:r>
              <a:rPr lang="en-US" dirty="0" smtClean="0"/>
              <a:t>3 </a:t>
            </a:r>
            <a:r>
              <a:rPr lang="en-US" dirty="0"/>
              <a:t>employs parallel access, with data distributed in small strips. Instead of an </a:t>
            </a:r>
            <a:r>
              <a:rPr lang="en-US" dirty="0" smtClean="0"/>
              <a:t>error</a:t>
            </a:r>
            <a:r>
              <a:rPr lang="tr-TR" dirty="0"/>
              <a:t>-</a:t>
            </a:r>
            <a:r>
              <a:rPr lang="en-US" dirty="0" smtClean="0"/>
              <a:t>correcting</a:t>
            </a:r>
            <a:r>
              <a:rPr lang="tr-TR" dirty="0" smtClean="0"/>
              <a:t> </a:t>
            </a:r>
            <a:r>
              <a:rPr lang="en-US" dirty="0" smtClean="0"/>
              <a:t>code</a:t>
            </a:r>
            <a:r>
              <a:rPr lang="en-US" dirty="0"/>
              <a:t>, a simple parity bit is computed for the set of individual bits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same </a:t>
            </a:r>
            <a:r>
              <a:rPr lang="en-US" dirty="0"/>
              <a:t>position on all of the data disks.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51</a:t>
            </a:fld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68" y="4838330"/>
            <a:ext cx="6383918" cy="20146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11265" y="5235679"/>
            <a:ext cx="2739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Bit-</a:t>
            </a:r>
            <a:r>
              <a:rPr lang="tr-TR" sz="2800" dirty="0" err="1" smtClean="0"/>
              <a:t>interleaved</a:t>
            </a:r>
            <a:r>
              <a:rPr lang="tr-TR" sz="2800" dirty="0" smtClean="0"/>
              <a:t> </a:t>
            </a:r>
            <a:r>
              <a:rPr lang="tr-TR" sz="2800" dirty="0" err="1" smtClean="0"/>
              <a:t>parity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2261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27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Because data are striped in very small strips, RAID 3 can </a:t>
            </a:r>
            <a:r>
              <a:rPr lang="en-US" dirty="0" smtClean="0"/>
              <a:t>achieve</a:t>
            </a:r>
            <a:r>
              <a:rPr lang="tr-TR" dirty="0" smtClean="0"/>
              <a:t> </a:t>
            </a:r>
            <a:r>
              <a:rPr lang="en-US" dirty="0" smtClean="0"/>
              <a:t>very </a:t>
            </a:r>
            <a:r>
              <a:rPr lang="en-US" dirty="0"/>
              <a:t>high data transfer rates. Any I/O request will involve the parallel </a:t>
            </a:r>
            <a:r>
              <a:rPr lang="tr-TR" dirty="0" smtClean="0"/>
              <a:t> t</a:t>
            </a:r>
            <a:r>
              <a:rPr lang="en-US" dirty="0" err="1" smtClean="0"/>
              <a:t>ransfer</a:t>
            </a:r>
            <a:r>
              <a:rPr lang="en-US" dirty="0" smtClean="0"/>
              <a:t> of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from all of the data disks. For large transfers, the performance improvement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especially </a:t>
            </a:r>
            <a:r>
              <a:rPr lang="en-US" dirty="0"/>
              <a:t>noticeable.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the other hand, only one I/O request can be executed at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time</a:t>
            </a:r>
            <a:r>
              <a:rPr lang="en-US" dirty="0"/>
              <a:t>. Thus, in a transaction-oriented environment, performance suffers.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71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27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RAID Level </a:t>
            </a:r>
            <a:r>
              <a:rPr lang="tr-TR" b="1" dirty="0" smtClean="0"/>
              <a:t>4</a:t>
            </a:r>
          </a:p>
          <a:p>
            <a:pPr marL="0" indent="0">
              <a:buNone/>
            </a:pPr>
            <a:r>
              <a:rPr lang="en-US" dirty="0"/>
              <a:t>RAID levels 4 through 6 make use of an independent access technique. In an </a:t>
            </a:r>
            <a:r>
              <a:rPr lang="en-US" dirty="0" smtClean="0"/>
              <a:t>independent</a:t>
            </a:r>
            <a:r>
              <a:rPr lang="tr-TR" dirty="0" smtClean="0"/>
              <a:t> </a:t>
            </a:r>
            <a:r>
              <a:rPr lang="en-US" dirty="0" smtClean="0"/>
              <a:t>access </a:t>
            </a:r>
            <a:r>
              <a:rPr lang="en-US" dirty="0"/>
              <a:t>array, each member disk operates independently, so that </a:t>
            </a:r>
            <a:r>
              <a:rPr lang="en-US" dirty="0" smtClean="0"/>
              <a:t>separate</a:t>
            </a:r>
            <a:r>
              <a:rPr lang="tr-TR" dirty="0" smtClean="0"/>
              <a:t> </a:t>
            </a:r>
            <a:r>
              <a:rPr lang="en-US" dirty="0" smtClean="0"/>
              <a:t>I/O </a:t>
            </a:r>
            <a:r>
              <a:rPr lang="en-US" dirty="0"/>
              <a:t>requests can be satisfied in parallel. Because of this, independent access </a:t>
            </a:r>
            <a:r>
              <a:rPr lang="en-US" dirty="0" smtClean="0"/>
              <a:t>arrays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more suitable for applications that require high I/O request rates and are </a:t>
            </a:r>
            <a:r>
              <a:rPr lang="en-US" dirty="0" smtClean="0"/>
              <a:t>relatively</a:t>
            </a:r>
            <a:r>
              <a:rPr lang="tr-TR" dirty="0" smtClean="0"/>
              <a:t> </a:t>
            </a:r>
            <a:r>
              <a:rPr lang="en-US" dirty="0" smtClean="0"/>
              <a:t>less </a:t>
            </a:r>
            <a:r>
              <a:rPr lang="en-US" dirty="0"/>
              <a:t>suited for applications that require high data transfer rates.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53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60" y="4806949"/>
            <a:ext cx="5834860" cy="1914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69759" y="5338917"/>
            <a:ext cx="2407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 smtClean="0"/>
              <a:t>Block-level</a:t>
            </a:r>
            <a:r>
              <a:rPr lang="tr-TR" sz="2800" dirty="0" smtClean="0"/>
              <a:t> </a:t>
            </a:r>
            <a:r>
              <a:rPr lang="tr-TR" sz="2800" dirty="0" err="1" smtClean="0"/>
              <a:t>parity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7213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case of a larger size I/O write that involves strips on all disk drives, </a:t>
            </a:r>
            <a:r>
              <a:rPr lang="en-US" dirty="0" smtClean="0"/>
              <a:t>parity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easily computed by calculation using only the new data bits. Thus, the parity </a:t>
            </a:r>
            <a:r>
              <a:rPr lang="en-US" dirty="0" smtClean="0"/>
              <a:t>drive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updated in parallel with the data drives and there are no extra reads or writes.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any case, every write operation must involve the parity disk, which </a:t>
            </a:r>
            <a:r>
              <a:rPr lang="en-US" dirty="0" smtClean="0"/>
              <a:t>therefore</a:t>
            </a:r>
            <a:r>
              <a:rPr lang="tr-TR" dirty="0" smtClean="0"/>
              <a:t> can </a:t>
            </a:r>
            <a:r>
              <a:rPr lang="tr-TR" dirty="0" err="1"/>
              <a:t>become</a:t>
            </a:r>
            <a:r>
              <a:rPr lang="tr-TR" dirty="0"/>
              <a:t> a </a:t>
            </a:r>
            <a:r>
              <a:rPr lang="tr-TR" dirty="0" err="1"/>
              <a:t>bottleneck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8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/>
              <a:t>RAID Level </a:t>
            </a:r>
            <a:r>
              <a:rPr lang="tr-TR" b="1" dirty="0" smtClean="0"/>
              <a:t>5</a:t>
            </a:r>
          </a:p>
          <a:p>
            <a:pPr marL="0" indent="0">
              <a:buNone/>
            </a:pPr>
            <a:r>
              <a:rPr lang="en-US" dirty="0"/>
              <a:t>RAID 5 is organized in a similar fashion to RAID 4. The difference is that </a:t>
            </a:r>
            <a:r>
              <a:rPr lang="en-US" dirty="0" smtClean="0"/>
              <a:t>RAID</a:t>
            </a:r>
            <a:r>
              <a:rPr lang="tr-TR" dirty="0" smtClean="0"/>
              <a:t> </a:t>
            </a:r>
            <a:r>
              <a:rPr lang="en-US" dirty="0" smtClean="0"/>
              <a:t>5 </a:t>
            </a:r>
            <a:r>
              <a:rPr lang="en-US" dirty="0"/>
              <a:t>distributes the parity strips across all disks. A typical allocation is a </a:t>
            </a:r>
            <a:r>
              <a:rPr lang="en-US" dirty="0" smtClean="0"/>
              <a:t>round-robin</a:t>
            </a:r>
            <a:r>
              <a:rPr lang="tr-TR" dirty="0" smtClean="0"/>
              <a:t> </a:t>
            </a:r>
            <a:r>
              <a:rPr lang="en-US" dirty="0" smtClean="0"/>
              <a:t>scheme.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an </a:t>
            </a:r>
            <a:r>
              <a:rPr lang="en-US" i="1" dirty="0"/>
              <a:t>n</a:t>
            </a:r>
            <a:r>
              <a:rPr lang="en-US" dirty="0"/>
              <a:t>-disk array, the parity strip is on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different </a:t>
            </a:r>
            <a:r>
              <a:rPr lang="en-US" dirty="0"/>
              <a:t>disk for the first </a:t>
            </a:r>
            <a:r>
              <a:rPr lang="en-US" i="1" dirty="0"/>
              <a:t>n </a:t>
            </a:r>
            <a:r>
              <a:rPr lang="en-US" dirty="0"/>
              <a:t>stripes, and the pattern then </a:t>
            </a:r>
            <a:r>
              <a:rPr lang="en-US" dirty="0" smtClean="0"/>
              <a:t>repeats.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distribution of parity strips across all drives avoids the potential </a:t>
            </a:r>
            <a:r>
              <a:rPr lang="en-US" dirty="0" smtClean="0"/>
              <a:t>I/O</a:t>
            </a:r>
            <a:r>
              <a:rPr lang="tr-TR" dirty="0" smtClean="0"/>
              <a:t> </a:t>
            </a:r>
            <a:r>
              <a:rPr lang="en-US" dirty="0" smtClean="0"/>
              <a:t>bottle-neck </a:t>
            </a:r>
            <a:r>
              <a:rPr lang="en-US" dirty="0"/>
              <a:t>found in RAID 4.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55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05" y="3038168"/>
            <a:ext cx="6751973" cy="2505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59578" y="3613934"/>
            <a:ext cx="2816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 smtClean="0"/>
              <a:t>Block-level</a:t>
            </a:r>
            <a:r>
              <a:rPr lang="tr-TR" sz="2800" dirty="0" smtClean="0"/>
              <a:t> </a:t>
            </a:r>
            <a:r>
              <a:rPr lang="tr-TR" sz="2800" dirty="0" err="1" smtClean="0"/>
              <a:t>distributed</a:t>
            </a:r>
            <a:r>
              <a:rPr lang="tr-TR" sz="2800" dirty="0" smtClean="0"/>
              <a:t> </a:t>
            </a:r>
            <a:r>
              <a:rPr lang="tr-TR" sz="2800" dirty="0" err="1" smtClean="0"/>
              <a:t>parity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8097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351338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RAID Level 6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RAID </a:t>
            </a:r>
            <a:r>
              <a:rPr lang="en-US" dirty="0"/>
              <a:t>6 was introduced </a:t>
            </a:r>
            <a:r>
              <a:rPr lang="en-US" dirty="0" smtClean="0"/>
              <a:t>by </a:t>
            </a:r>
            <a:r>
              <a:rPr lang="en-US" dirty="0"/>
              <a:t>the Berkeley </a:t>
            </a:r>
            <a:r>
              <a:rPr lang="en-US" dirty="0" smtClean="0"/>
              <a:t>researchers</a:t>
            </a:r>
            <a:r>
              <a:rPr lang="tr-TR" dirty="0" smtClean="0"/>
              <a:t>. </a:t>
            </a:r>
            <a:r>
              <a:rPr lang="en-US" dirty="0" smtClean="0"/>
              <a:t>In </a:t>
            </a:r>
            <a:r>
              <a:rPr lang="en-US" dirty="0"/>
              <a:t>the RAID 6 scheme, two different parity calculations are carried </a:t>
            </a:r>
            <a:r>
              <a:rPr lang="en-US" dirty="0" smtClean="0"/>
              <a:t>out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stored in separate blocks on different disks. Thus, a RAID 6 array whose </a:t>
            </a:r>
            <a:r>
              <a:rPr lang="en-US" dirty="0" smtClean="0"/>
              <a:t>user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require </a:t>
            </a:r>
            <a:r>
              <a:rPr lang="en-US" i="1" dirty="0"/>
              <a:t>N </a:t>
            </a:r>
            <a:r>
              <a:rPr lang="en-US" dirty="0"/>
              <a:t>disks consists of </a:t>
            </a:r>
            <a:r>
              <a:rPr lang="en-US" i="1" dirty="0"/>
              <a:t>N </a:t>
            </a:r>
            <a:r>
              <a:rPr lang="en-US" dirty="0"/>
              <a:t>+ 2 disks.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56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54334"/>
            <a:ext cx="8505299" cy="22020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3499" y="4527755"/>
            <a:ext cx="2407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Dual </a:t>
            </a:r>
            <a:r>
              <a:rPr lang="tr-TR" sz="2800" dirty="0" err="1"/>
              <a:t>redundancy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4381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5981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/>
              <a:t>P </a:t>
            </a:r>
            <a:r>
              <a:rPr lang="en-US" dirty="0" smtClean="0"/>
              <a:t>and </a:t>
            </a:r>
            <a:r>
              <a:rPr lang="en-US" dirty="0"/>
              <a:t>Q are two different data check </a:t>
            </a:r>
            <a:r>
              <a:rPr lang="en-US" dirty="0" smtClean="0"/>
              <a:t>algorithms.</a:t>
            </a:r>
            <a:r>
              <a:rPr lang="tr-TR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of the two is the exclusive-OR calculation used in RAID 4 and 5. </a:t>
            </a:r>
            <a:r>
              <a:rPr lang="en-US" dirty="0" smtClean="0"/>
              <a:t>But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other is an independent data check algorithm. This makes it possible to </a:t>
            </a:r>
            <a:r>
              <a:rPr lang="en-US" dirty="0" smtClean="0"/>
              <a:t>regenerate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even if two disks containing user data fail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advantage of RAID 6 is that it provides extremely high data </a:t>
            </a:r>
            <a:r>
              <a:rPr lang="en-US" dirty="0" smtClean="0"/>
              <a:t>availability.</a:t>
            </a:r>
            <a:r>
              <a:rPr lang="tr-TR" dirty="0" smtClean="0"/>
              <a:t> </a:t>
            </a:r>
            <a:r>
              <a:rPr lang="en-US" dirty="0" smtClean="0"/>
              <a:t>Three </a:t>
            </a:r>
            <a:r>
              <a:rPr lang="en-US" dirty="0"/>
              <a:t>disks would have to fail within the MTTR (mean time to repair) interval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cause </a:t>
            </a:r>
            <a:r>
              <a:rPr lang="en-US" dirty="0"/>
              <a:t>data to be lost.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the other hand, RAID 6 incurs a substantial write </a:t>
            </a:r>
            <a:r>
              <a:rPr lang="en-US" dirty="0" smtClean="0"/>
              <a:t>penalty,</a:t>
            </a:r>
            <a:r>
              <a:rPr lang="tr-TR" dirty="0" smtClean="0"/>
              <a:t> </a:t>
            </a:r>
            <a:r>
              <a:rPr lang="en-US" dirty="0" smtClean="0"/>
              <a:t>because </a:t>
            </a:r>
            <a:r>
              <a:rPr lang="en-US" dirty="0"/>
              <a:t>each write affects two parity blocks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 smtClean="0"/>
              <a:t>benchmarks</a:t>
            </a:r>
            <a:r>
              <a:rPr lang="tr-TR" dirty="0" smtClean="0"/>
              <a:t> </a:t>
            </a:r>
            <a:r>
              <a:rPr lang="en-US" dirty="0" smtClean="0"/>
              <a:t>show </a:t>
            </a:r>
            <a:r>
              <a:rPr lang="en-US" dirty="0"/>
              <a:t>a RAID 6 controller can suffer more than a 30% drop in overall write </a:t>
            </a:r>
            <a:r>
              <a:rPr lang="en-US" dirty="0" smtClean="0"/>
              <a:t>performance</a:t>
            </a:r>
            <a:r>
              <a:rPr lang="tr-TR" dirty="0" smtClean="0"/>
              <a:t> </a:t>
            </a:r>
            <a:r>
              <a:rPr lang="en-US" dirty="0" smtClean="0"/>
              <a:t>compared </a:t>
            </a:r>
            <a:r>
              <a:rPr lang="en-US" dirty="0"/>
              <a:t>with a RAID 5 implementation. RAID 5 and RAID 6 </a:t>
            </a:r>
            <a:r>
              <a:rPr lang="en-US" dirty="0" smtClean="0"/>
              <a:t>read</a:t>
            </a:r>
            <a:r>
              <a:rPr lang="tr-TR" dirty="0" smtClean="0"/>
              <a:t> </a:t>
            </a: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/>
              <a:t>is </a:t>
            </a:r>
            <a:r>
              <a:rPr lang="tr-TR" dirty="0" err="1"/>
              <a:t>comparable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6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SOLID STATE DRIVES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of the most significant developments in computer architecture in recent </a:t>
            </a:r>
            <a:r>
              <a:rPr lang="en-US" dirty="0" smtClean="0"/>
              <a:t>years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increasing use of solid state drives (SSDs) to complement or even </a:t>
            </a:r>
            <a:r>
              <a:rPr lang="en-US" dirty="0" smtClean="0"/>
              <a:t>replace</a:t>
            </a:r>
            <a:r>
              <a:rPr lang="tr-TR" dirty="0" smtClean="0"/>
              <a:t> </a:t>
            </a:r>
            <a:r>
              <a:rPr lang="en-US" b="1" dirty="0" smtClean="0"/>
              <a:t>hard </a:t>
            </a:r>
            <a:r>
              <a:rPr lang="en-US" b="1" dirty="0"/>
              <a:t>disk drives (HDDs)</a:t>
            </a:r>
            <a:r>
              <a:rPr lang="en-US" dirty="0"/>
              <a:t>, both as internal and external secondary memory.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term </a:t>
            </a:r>
            <a:r>
              <a:rPr lang="en-US" i="1" dirty="0"/>
              <a:t>solid state </a:t>
            </a:r>
            <a:r>
              <a:rPr lang="en-US" dirty="0"/>
              <a:t>refers to electronic circuitry built with semiconductors. A </a:t>
            </a:r>
            <a:r>
              <a:rPr lang="en-US" b="1" dirty="0"/>
              <a:t>solid </a:t>
            </a:r>
            <a:r>
              <a:rPr lang="en-US" b="1" dirty="0" smtClean="0"/>
              <a:t>state</a:t>
            </a:r>
            <a:r>
              <a:rPr lang="tr-TR" b="1" dirty="0" smtClean="0"/>
              <a:t> </a:t>
            </a:r>
            <a:r>
              <a:rPr lang="en-US" b="1" dirty="0" smtClean="0"/>
              <a:t>drive </a:t>
            </a:r>
            <a:r>
              <a:rPr lang="en-US" dirty="0"/>
              <a:t>is a memory device made with solid state components that can be used 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replacement </a:t>
            </a:r>
            <a:r>
              <a:rPr lang="en-US" dirty="0"/>
              <a:t>to a hard disk drive. The SSDs now on the market and coming on </a:t>
            </a:r>
            <a:r>
              <a:rPr lang="en-US" dirty="0" smtClean="0"/>
              <a:t>line</a:t>
            </a:r>
            <a:r>
              <a:rPr lang="tr-TR" dirty="0" smtClean="0"/>
              <a:t> </a:t>
            </a:r>
            <a:r>
              <a:rPr lang="en-US" dirty="0"/>
              <a:t>use a type of semiconductor memory referred to as flash memory.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09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79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Flash </a:t>
            </a:r>
            <a:r>
              <a:rPr lang="tr-TR" b="1" dirty="0" smtClean="0"/>
              <a:t>Memory</a:t>
            </a:r>
          </a:p>
          <a:p>
            <a:pPr marL="0" indent="0">
              <a:buNone/>
            </a:pPr>
            <a:r>
              <a:rPr lang="en-US" dirty="0"/>
              <a:t>Flash memory is a type of semiconductor memory that has been around for a </a:t>
            </a:r>
            <a:r>
              <a:rPr lang="en-US" dirty="0" smtClean="0"/>
              <a:t>number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years and is used in many consumer electronic products, including </a:t>
            </a:r>
            <a:r>
              <a:rPr lang="en-US" dirty="0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phones</a:t>
            </a:r>
            <a:r>
              <a:rPr lang="tr-TR" dirty="0"/>
              <a:t>, GPS </a:t>
            </a:r>
            <a:r>
              <a:rPr lang="tr-TR" dirty="0" err="1"/>
              <a:t>devices</a:t>
            </a:r>
            <a:r>
              <a:rPr lang="tr-TR" dirty="0"/>
              <a:t>, MP3 </a:t>
            </a:r>
            <a:r>
              <a:rPr lang="tr-TR" dirty="0" err="1"/>
              <a:t>players</a:t>
            </a:r>
            <a:r>
              <a:rPr lang="tr-TR" dirty="0"/>
              <a:t>,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cameras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USB </a:t>
            </a:r>
            <a:r>
              <a:rPr lang="tr-TR" dirty="0" err="1"/>
              <a:t>devices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recent</a:t>
            </a:r>
            <a:r>
              <a:rPr lang="tr-TR" dirty="0" smtClean="0"/>
              <a:t> </a:t>
            </a:r>
            <a:r>
              <a:rPr lang="en-US" dirty="0" smtClean="0"/>
              <a:t>years</a:t>
            </a:r>
            <a:r>
              <a:rPr lang="en-US" dirty="0"/>
              <a:t>, the cost and performance of flash memory has evolved to the point where it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feasible </a:t>
            </a:r>
            <a:r>
              <a:rPr lang="en-US" dirty="0"/>
              <a:t>to use flash memory drives to replace HDDs.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45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279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electric </a:t>
            </a:r>
            <a:r>
              <a:rPr lang="en-US" dirty="0" smtClean="0"/>
              <a:t>current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wire induces a magnetic field across the gap, which in turn magnetizes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small </a:t>
            </a:r>
            <a:r>
              <a:rPr lang="en-US" dirty="0"/>
              <a:t>area of the recording medium. Reversing the direction of the current </a:t>
            </a:r>
            <a:r>
              <a:rPr lang="en-US" dirty="0" smtClean="0"/>
              <a:t>reverses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direction of the magnetization on the </a:t>
            </a:r>
            <a:r>
              <a:rPr lang="en-US" dirty="0" smtClean="0"/>
              <a:t>recording </a:t>
            </a:r>
            <a:r>
              <a:rPr lang="en-US" dirty="0"/>
              <a:t>medium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The traditional read mechanism exploits the fact that a magnetic field </a:t>
            </a:r>
            <a:r>
              <a:rPr lang="en-US" dirty="0" smtClean="0"/>
              <a:t>moving</a:t>
            </a:r>
            <a:r>
              <a:rPr lang="tr-TR" dirty="0" smtClean="0"/>
              <a:t> </a:t>
            </a:r>
            <a:r>
              <a:rPr lang="en-US" dirty="0" smtClean="0"/>
              <a:t>relative </a:t>
            </a:r>
            <a:r>
              <a:rPr lang="en-US" dirty="0"/>
              <a:t>to a coil produces an electrical current in the coil. When the surface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disk </a:t>
            </a:r>
            <a:r>
              <a:rPr lang="en-US" dirty="0"/>
              <a:t>passes under the head, it generates a current of the same polarity as the </a:t>
            </a:r>
            <a:r>
              <a:rPr lang="en-US" dirty="0" smtClean="0"/>
              <a:t>one</a:t>
            </a:r>
            <a:r>
              <a:rPr lang="tr-TR" dirty="0" smtClean="0"/>
              <a:t> </a:t>
            </a:r>
            <a:r>
              <a:rPr lang="en-US" dirty="0" smtClean="0"/>
              <a:t>already </a:t>
            </a:r>
            <a:r>
              <a:rPr lang="en-US" dirty="0"/>
              <a:t>recorded. 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3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7994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There are two distinctive types of flash memory, designated as NOR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NAND</a:t>
            </a:r>
            <a:r>
              <a:rPr lang="en-US" dirty="0"/>
              <a:t>. In </a:t>
            </a:r>
            <a:r>
              <a:rPr lang="en-US" b="1" dirty="0"/>
              <a:t>NOR flash memory</a:t>
            </a:r>
            <a:r>
              <a:rPr lang="en-US" dirty="0"/>
              <a:t>, the basic unit of access is a bit, and the </a:t>
            </a:r>
            <a:r>
              <a:rPr lang="en-US" dirty="0" smtClean="0"/>
              <a:t>logical</a:t>
            </a:r>
            <a:r>
              <a:rPr lang="tr-TR" dirty="0" smtClean="0"/>
              <a:t> </a:t>
            </a:r>
            <a:r>
              <a:rPr lang="en-US" dirty="0" smtClean="0"/>
              <a:t>organization </a:t>
            </a:r>
            <a:r>
              <a:rPr lang="en-US" dirty="0"/>
              <a:t>resembles a NOR logic device</a:t>
            </a:r>
            <a:r>
              <a:rPr lang="en-US" dirty="0" smtClean="0"/>
              <a:t>. </a:t>
            </a:r>
            <a:r>
              <a:rPr lang="en-US" dirty="0"/>
              <a:t>For </a:t>
            </a:r>
            <a:r>
              <a:rPr lang="en-US" b="1" dirty="0"/>
              <a:t>NAND flash memory</a:t>
            </a:r>
            <a:r>
              <a:rPr lang="en-US" dirty="0"/>
              <a:t>, the </a:t>
            </a:r>
            <a:r>
              <a:rPr lang="en-US" dirty="0" smtClean="0"/>
              <a:t>basic</a:t>
            </a:r>
            <a:r>
              <a:rPr lang="tr-TR" dirty="0" smtClean="0"/>
              <a:t> </a:t>
            </a:r>
            <a:r>
              <a:rPr lang="en-US" dirty="0" smtClean="0"/>
              <a:t>unit </a:t>
            </a:r>
            <a:r>
              <a:rPr lang="en-US" dirty="0"/>
              <a:t>is 16 or 32 bits, and the logical organization resembles NAND devices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NOR </a:t>
            </a:r>
            <a:r>
              <a:rPr lang="en-US" dirty="0"/>
              <a:t>flash memory provides high-speed random access. It can read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write </a:t>
            </a:r>
            <a:r>
              <a:rPr lang="en-US" dirty="0"/>
              <a:t>data to specific locations, and can reference and retrieve a single byte. </a:t>
            </a:r>
            <a:r>
              <a:rPr lang="en-US" dirty="0" smtClean="0"/>
              <a:t>NOR</a:t>
            </a:r>
            <a:r>
              <a:rPr lang="tr-TR" dirty="0" smtClean="0"/>
              <a:t> </a:t>
            </a:r>
            <a:r>
              <a:rPr lang="en-US" dirty="0"/>
              <a:t>flash memory is used to store cell phone operating system code and on </a:t>
            </a:r>
            <a:r>
              <a:rPr lang="en-US" dirty="0" smtClean="0"/>
              <a:t>Windows</a:t>
            </a:r>
            <a:r>
              <a:rPr lang="tr-TR" dirty="0" smtClean="0"/>
              <a:t> </a:t>
            </a:r>
            <a:r>
              <a:rPr lang="en-US" dirty="0" smtClean="0"/>
              <a:t>computers </a:t>
            </a:r>
            <a:r>
              <a:rPr lang="en-US" dirty="0"/>
              <a:t>for the BIOS program that runs at startup.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NAND </a:t>
            </a:r>
            <a:r>
              <a:rPr lang="en-US" dirty="0"/>
              <a:t>reads and writes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small </a:t>
            </a:r>
            <a:r>
              <a:rPr lang="en-US" dirty="0"/>
              <a:t>blocks. It is used in USB flash drives, memory cards (in digital cameras, </a:t>
            </a:r>
            <a:r>
              <a:rPr lang="en-US" dirty="0" smtClean="0"/>
              <a:t>MP3</a:t>
            </a:r>
            <a:r>
              <a:rPr lang="tr-TR" dirty="0" smtClean="0"/>
              <a:t> </a:t>
            </a:r>
            <a:r>
              <a:rPr lang="en-US" dirty="0" smtClean="0"/>
              <a:t>players</a:t>
            </a:r>
            <a:r>
              <a:rPr lang="en-US" dirty="0"/>
              <a:t>, etc.), and in SSDs. NAND provides higher bit density than NOR and </a:t>
            </a:r>
            <a:r>
              <a:rPr lang="en-US" dirty="0" smtClean="0"/>
              <a:t>greater</a:t>
            </a:r>
            <a:r>
              <a:rPr lang="tr-TR" dirty="0" smtClean="0"/>
              <a:t> </a:t>
            </a:r>
            <a:r>
              <a:rPr lang="en-US" dirty="0" smtClean="0"/>
              <a:t>write </a:t>
            </a:r>
            <a:r>
              <a:rPr lang="en-US" dirty="0"/>
              <a:t>speed. NAND flash does not provide a random-access external address bus </a:t>
            </a:r>
            <a:r>
              <a:rPr lang="en-US" dirty="0" smtClean="0"/>
              <a:t>so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data must be read on a </a:t>
            </a:r>
            <a:r>
              <a:rPr lang="en-US" dirty="0" err="1"/>
              <a:t>blockwise</a:t>
            </a:r>
            <a:r>
              <a:rPr lang="en-US" dirty="0"/>
              <a:t> basis (also known as page access), where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block </a:t>
            </a:r>
            <a:r>
              <a:rPr lang="en-US" dirty="0"/>
              <a:t>holds hundreds to thousands of bits.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4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6"/>
            <a:ext cx="11137490" cy="54421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SSD </a:t>
            </a:r>
            <a:r>
              <a:rPr lang="tr-TR" b="1" dirty="0" err="1" smtClean="0"/>
              <a:t>Compared</a:t>
            </a:r>
            <a:r>
              <a:rPr lang="tr-TR" b="1" dirty="0" smtClean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smtClean="0"/>
              <a:t>HDD</a:t>
            </a:r>
          </a:p>
          <a:p>
            <a:pPr marL="0" indent="0">
              <a:buNone/>
            </a:pPr>
            <a:r>
              <a:rPr lang="en-US" dirty="0"/>
              <a:t>As the cost of flash-based SSDs has dropped and the performance and bit </a:t>
            </a:r>
            <a:r>
              <a:rPr lang="en-US" dirty="0" smtClean="0"/>
              <a:t>density</a:t>
            </a:r>
            <a:r>
              <a:rPr lang="tr-TR" dirty="0" smtClean="0"/>
              <a:t> </a:t>
            </a:r>
            <a:r>
              <a:rPr lang="en-US" dirty="0" smtClean="0"/>
              <a:t>increased</a:t>
            </a:r>
            <a:r>
              <a:rPr lang="en-US" dirty="0"/>
              <a:t>, SSDs have become increasingly competitive with HDDs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SSDs </a:t>
            </a:r>
            <a:r>
              <a:rPr lang="en-US" dirty="0"/>
              <a:t>have the following advantages over HDDs:</a:t>
            </a:r>
          </a:p>
          <a:p>
            <a:pPr lvl="1"/>
            <a:r>
              <a:rPr lang="en-US" b="1" dirty="0" smtClean="0"/>
              <a:t>High-performance </a:t>
            </a:r>
            <a:r>
              <a:rPr lang="en-US" b="1" dirty="0"/>
              <a:t>input/output operations per second (IOPS): </a:t>
            </a:r>
            <a:r>
              <a:rPr lang="en-US" dirty="0" smtClean="0"/>
              <a:t>Significantly</a:t>
            </a:r>
            <a:r>
              <a:rPr lang="tr-TR" dirty="0" smtClean="0"/>
              <a:t> </a:t>
            </a:r>
            <a:r>
              <a:rPr lang="tr-TR" dirty="0" err="1" smtClean="0"/>
              <a:t>increases</a:t>
            </a:r>
            <a:r>
              <a:rPr lang="tr-TR" dirty="0" smtClean="0"/>
              <a:t> </a:t>
            </a:r>
            <a:r>
              <a:rPr lang="tr-TR" dirty="0" err="1"/>
              <a:t>performance</a:t>
            </a:r>
            <a:r>
              <a:rPr lang="tr-TR" dirty="0"/>
              <a:t> I/O </a:t>
            </a:r>
            <a:r>
              <a:rPr lang="tr-TR" dirty="0" err="1"/>
              <a:t>subsystems</a:t>
            </a:r>
            <a:r>
              <a:rPr lang="tr-TR" dirty="0"/>
              <a:t>.</a:t>
            </a:r>
          </a:p>
          <a:p>
            <a:pPr lvl="1"/>
            <a:r>
              <a:rPr lang="en-US" b="1" dirty="0" smtClean="0"/>
              <a:t>Durability</a:t>
            </a:r>
            <a:r>
              <a:rPr lang="en-US" b="1" dirty="0"/>
              <a:t>: </a:t>
            </a:r>
            <a:r>
              <a:rPr lang="en-US" dirty="0"/>
              <a:t>Less susceptible to physical shock and vibration.</a:t>
            </a:r>
          </a:p>
          <a:p>
            <a:pPr lvl="1"/>
            <a:r>
              <a:rPr lang="en-US" b="1" dirty="0" smtClean="0"/>
              <a:t>Longer </a:t>
            </a:r>
            <a:r>
              <a:rPr lang="en-US" b="1" dirty="0"/>
              <a:t>lifespan: </a:t>
            </a:r>
            <a:r>
              <a:rPr lang="en-US" dirty="0"/>
              <a:t>SSDs are not susceptible to mechanical wear.</a:t>
            </a:r>
          </a:p>
          <a:p>
            <a:pPr lvl="1"/>
            <a:r>
              <a:rPr lang="en-US" b="1" dirty="0" smtClean="0"/>
              <a:t>Lower </a:t>
            </a:r>
            <a:r>
              <a:rPr lang="en-US" b="1" dirty="0"/>
              <a:t>power consumption: </a:t>
            </a:r>
            <a:r>
              <a:rPr lang="en-US" dirty="0"/>
              <a:t>SSDs use as little as 2.1 watts of power per </a:t>
            </a:r>
            <a:r>
              <a:rPr lang="en-US" dirty="0" smtClean="0"/>
              <a:t>drive,</a:t>
            </a:r>
            <a:r>
              <a:rPr lang="tr-TR" dirty="0" smtClean="0"/>
              <a:t> </a:t>
            </a:r>
            <a:r>
              <a:rPr lang="en-US" dirty="0" smtClean="0"/>
              <a:t>considerably </a:t>
            </a:r>
            <a:r>
              <a:rPr lang="en-US" dirty="0"/>
              <a:t>less than comparable-size HDDs.</a:t>
            </a:r>
          </a:p>
          <a:p>
            <a:pPr lvl="1"/>
            <a:r>
              <a:rPr lang="en-US" b="1" dirty="0" smtClean="0"/>
              <a:t>Quieter </a:t>
            </a:r>
            <a:r>
              <a:rPr lang="en-US" b="1" dirty="0"/>
              <a:t>and cooler running capabilities: </a:t>
            </a:r>
            <a:r>
              <a:rPr lang="en-US" dirty="0"/>
              <a:t>Less floor space required, </a:t>
            </a:r>
            <a:r>
              <a:rPr lang="en-US" dirty="0" smtClean="0"/>
              <a:t>lower</a:t>
            </a:r>
            <a:r>
              <a:rPr lang="tr-TR" dirty="0" smtClean="0"/>
              <a:t> </a:t>
            </a:r>
            <a:r>
              <a:rPr lang="en-US" dirty="0" smtClean="0"/>
              <a:t>energy </a:t>
            </a:r>
            <a:r>
              <a:rPr lang="en-US" dirty="0"/>
              <a:t>costs, and a greener enterprise.</a:t>
            </a:r>
          </a:p>
          <a:p>
            <a:pPr lvl="1"/>
            <a:r>
              <a:rPr lang="en-US" b="1" dirty="0" smtClean="0"/>
              <a:t>Lower </a:t>
            </a:r>
            <a:r>
              <a:rPr lang="en-US" b="1" dirty="0"/>
              <a:t>access times and latency rates: </a:t>
            </a:r>
            <a:r>
              <a:rPr lang="en-US" dirty="0"/>
              <a:t>Over 10 times faster than the </a:t>
            </a:r>
            <a:r>
              <a:rPr lang="en-US" dirty="0" smtClean="0"/>
              <a:t>spinning</a:t>
            </a:r>
            <a:r>
              <a:rPr lang="tr-TR" dirty="0" smtClean="0"/>
              <a:t> </a:t>
            </a:r>
            <a:r>
              <a:rPr lang="tr-TR" dirty="0" err="1" smtClean="0"/>
              <a:t>disks</a:t>
            </a:r>
            <a:r>
              <a:rPr lang="tr-TR" dirty="0" smtClean="0"/>
              <a:t> </a:t>
            </a:r>
            <a:r>
              <a:rPr lang="tr-TR" dirty="0"/>
              <a:t>in an HDD.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Currently</a:t>
            </a:r>
            <a:r>
              <a:rPr lang="en-US" dirty="0"/>
              <a:t>, HDDs enjoy a cost per bit advantage and a capacity advantage, </a:t>
            </a:r>
            <a:r>
              <a:rPr lang="en-US" dirty="0" smtClean="0"/>
              <a:t>but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/>
              <a:t>differences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shrinking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46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6255774" cy="6356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b="1" dirty="0"/>
              <a:t>SSD </a:t>
            </a:r>
            <a:r>
              <a:rPr lang="tr-TR" b="1" dirty="0" err="1" smtClean="0"/>
              <a:t>Organization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illustrates </a:t>
            </a:r>
            <a:r>
              <a:rPr lang="en-US" dirty="0"/>
              <a:t>a general view of the common architectural system </a:t>
            </a:r>
            <a:r>
              <a:rPr lang="en-US" dirty="0" smtClean="0"/>
              <a:t>component</a:t>
            </a:r>
            <a:r>
              <a:rPr lang="tr-TR" dirty="0" smtClean="0"/>
              <a:t> </a:t>
            </a:r>
            <a:r>
              <a:rPr lang="en-US" dirty="0" smtClean="0"/>
              <a:t>associated </a:t>
            </a:r>
            <a:r>
              <a:rPr lang="en-US" dirty="0"/>
              <a:t>with any SDD system.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the host system, to operating system </a:t>
            </a:r>
            <a:r>
              <a:rPr lang="en-US" dirty="0" smtClean="0"/>
              <a:t>invokes</a:t>
            </a:r>
            <a:r>
              <a:rPr lang="tr-TR" dirty="0" smtClean="0"/>
              <a:t> </a:t>
            </a:r>
            <a:r>
              <a:rPr lang="en-US" dirty="0" smtClean="0"/>
              <a:t>file </a:t>
            </a:r>
            <a:r>
              <a:rPr lang="en-US" dirty="0"/>
              <a:t>system software to access data on the disk.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file system, in turn, invokes </a:t>
            </a:r>
            <a:r>
              <a:rPr lang="en-US" dirty="0" smtClean="0"/>
              <a:t>I/O</a:t>
            </a:r>
            <a:r>
              <a:rPr lang="tr-TR" dirty="0" smtClean="0"/>
              <a:t> </a:t>
            </a:r>
            <a:r>
              <a:rPr lang="en-US" dirty="0" smtClean="0"/>
              <a:t>driver </a:t>
            </a:r>
            <a:r>
              <a:rPr lang="en-US" dirty="0"/>
              <a:t>software. The I/O driver software provides host access to the particular </a:t>
            </a:r>
            <a:r>
              <a:rPr lang="en-US" dirty="0" smtClean="0"/>
              <a:t>SSD</a:t>
            </a:r>
            <a:r>
              <a:rPr lang="tr-TR" dirty="0" smtClean="0"/>
              <a:t> </a:t>
            </a:r>
            <a:r>
              <a:rPr lang="en-US" dirty="0" smtClean="0"/>
              <a:t>product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interface component in Figure </a:t>
            </a:r>
            <a:r>
              <a:rPr lang="en-US" dirty="0" smtClean="0"/>
              <a:t>refers </a:t>
            </a:r>
            <a:r>
              <a:rPr lang="en-US" dirty="0"/>
              <a:t>to the physical and </a:t>
            </a:r>
            <a:r>
              <a:rPr lang="en-US" dirty="0" smtClean="0"/>
              <a:t>electrical</a:t>
            </a:r>
            <a:r>
              <a:rPr lang="tr-TR" dirty="0" smtClean="0"/>
              <a:t> </a:t>
            </a:r>
            <a:r>
              <a:rPr lang="en-US" dirty="0" smtClean="0"/>
              <a:t>interface </a:t>
            </a:r>
            <a:r>
              <a:rPr lang="en-US" dirty="0"/>
              <a:t>between the host processor and the SSD peripheral device. If the device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/>
              <a:t>an internal hard drive, a common interface is </a:t>
            </a:r>
            <a:r>
              <a:rPr lang="en-US" dirty="0" err="1"/>
              <a:t>PCIe</a:t>
            </a:r>
            <a:r>
              <a:rPr lang="en-US" dirty="0"/>
              <a:t>. For external devices, one </a:t>
            </a:r>
            <a:r>
              <a:rPr lang="en-US" dirty="0" smtClean="0"/>
              <a:t>common</a:t>
            </a:r>
            <a:r>
              <a:rPr lang="tr-TR" dirty="0" smtClean="0"/>
              <a:t> </a:t>
            </a:r>
            <a:r>
              <a:rPr lang="tr-TR" dirty="0" err="1" smtClean="0"/>
              <a:t>interface</a:t>
            </a:r>
            <a:r>
              <a:rPr lang="tr-TR" dirty="0" smtClean="0"/>
              <a:t> </a:t>
            </a:r>
            <a:r>
              <a:rPr lang="tr-TR" dirty="0"/>
              <a:t>is USB.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62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65" y="88490"/>
            <a:ext cx="4161597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800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32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addition to the interface to the host system, the SSD contains the </a:t>
            </a:r>
            <a:r>
              <a:rPr lang="en-US" dirty="0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/>
              <a:t>:</a:t>
            </a:r>
          </a:p>
          <a:p>
            <a:pPr lvl="1"/>
            <a:r>
              <a:rPr lang="en-US" b="1" dirty="0" smtClean="0"/>
              <a:t>Controller</a:t>
            </a:r>
            <a:r>
              <a:rPr lang="en-US" b="1" dirty="0"/>
              <a:t>: </a:t>
            </a:r>
            <a:r>
              <a:rPr lang="en-US" dirty="0"/>
              <a:t>Provides SSD device level interfacing and firmware execution.</a:t>
            </a:r>
          </a:p>
          <a:p>
            <a:pPr lvl="1"/>
            <a:r>
              <a:rPr lang="en-US" b="1" dirty="0" smtClean="0"/>
              <a:t>Addressing</a:t>
            </a:r>
            <a:r>
              <a:rPr lang="en-US" b="1" dirty="0"/>
              <a:t>: </a:t>
            </a:r>
            <a:r>
              <a:rPr lang="en-US" dirty="0"/>
              <a:t>Logic that performs the selection function across the </a:t>
            </a:r>
            <a:r>
              <a:rPr lang="en-US" dirty="0" smtClean="0"/>
              <a:t>flash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/>
              <a:t>components</a:t>
            </a:r>
            <a:r>
              <a:rPr lang="tr-TR" dirty="0"/>
              <a:t>.</a:t>
            </a:r>
          </a:p>
          <a:p>
            <a:pPr lvl="1"/>
            <a:r>
              <a:rPr lang="en-US" b="1" dirty="0" smtClean="0"/>
              <a:t>Data </a:t>
            </a:r>
            <a:r>
              <a:rPr lang="en-US" b="1" dirty="0"/>
              <a:t>buffer/cache: </a:t>
            </a:r>
            <a:r>
              <a:rPr lang="en-US" dirty="0"/>
              <a:t>High speed RAM memory components used for </a:t>
            </a:r>
            <a:r>
              <a:rPr lang="en-US" dirty="0" smtClean="0"/>
              <a:t>speed</a:t>
            </a:r>
            <a:r>
              <a:rPr lang="tr-TR" dirty="0" smtClean="0"/>
              <a:t> </a:t>
            </a:r>
            <a:r>
              <a:rPr lang="en-US" dirty="0" smtClean="0"/>
              <a:t>matching </a:t>
            </a:r>
            <a:r>
              <a:rPr lang="en-US" dirty="0"/>
              <a:t>and to increased data throughput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en-US" b="1" dirty="0"/>
              <a:t>Error correction: </a:t>
            </a:r>
            <a:r>
              <a:rPr lang="en-US" dirty="0"/>
              <a:t>Logic for error detection and correction.</a:t>
            </a:r>
          </a:p>
          <a:p>
            <a:pPr lvl="1"/>
            <a:r>
              <a:rPr lang="en-US" b="1" dirty="0" smtClean="0"/>
              <a:t>Flash </a:t>
            </a:r>
            <a:r>
              <a:rPr lang="en-US" b="1" dirty="0"/>
              <a:t>memory components: </a:t>
            </a:r>
            <a:r>
              <a:rPr lang="en-US" dirty="0"/>
              <a:t>Individual NAND flash chips.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702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OPTICAL MEMORY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Compact Disk Read </a:t>
            </a:r>
            <a:r>
              <a:rPr lang="tr-TR" b="1" dirty="0" err="1" smtClean="0"/>
              <a:t>Only</a:t>
            </a:r>
            <a:r>
              <a:rPr lang="tr-TR" b="1" dirty="0" smtClean="0"/>
              <a:t> Memory (CD-ROM)</a:t>
            </a:r>
          </a:p>
          <a:p>
            <a:pPr marL="0" indent="0">
              <a:buNone/>
            </a:pPr>
            <a:r>
              <a:rPr lang="en-US" dirty="0"/>
              <a:t>In 1983, one of the most successful consumer products of all time was </a:t>
            </a:r>
            <a:r>
              <a:rPr lang="en-US" dirty="0" smtClean="0"/>
              <a:t>introduced: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compact disk (CD) digital audio system. The CD is a nonerasable disk that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store </a:t>
            </a:r>
            <a:r>
              <a:rPr lang="en-US" dirty="0"/>
              <a:t>more than 60 minutes of audio information on one side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/>
              <a:t>Both the audio CD and the </a:t>
            </a:r>
            <a:r>
              <a:rPr lang="en-US" b="1" dirty="0"/>
              <a:t>CD-ROM </a:t>
            </a:r>
            <a:r>
              <a:rPr lang="en-US" dirty="0"/>
              <a:t>(compact disk </a:t>
            </a:r>
            <a:r>
              <a:rPr lang="en-US" dirty="0" smtClean="0"/>
              <a:t>read-only</a:t>
            </a:r>
            <a:r>
              <a:rPr lang="tr-TR" dirty="0" smtClean="0"/>
              <a:t> </a:t>
            </a:r>
            <a:r>
              <a:rPr lang="en-US" dirty="0" smtClean="0"/>
              <a:t>memory</a:t>
            </a:r>
            <a:r>
              <a:rPr lang="en-US" dirty="0"/>
              <a:t>) share a similar technology. The main difference is that CD-ROM </a:t>
            </a:r>
            <a:r>
              <a:rPr lang="en-US" dirty="0" smtClean="0"/>
              <a:t>players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more rugged and have error correction devices to ensure that data are </a:t>
            </a:r>
            <a:r>
              <a:rPr lang="en-US" dirty="0" smtClean="0"/>
              <a:t>properly</a:t>
            </a:r>
            <a:r>
              <a:rPr lang="tr-TR" dirty="0" smtClean="0"/>
              <a:t> </a:t>
            </a:r>
            <a:r>
              <a:rPr lang="en-US" dirty="0" smtClean="0"/>
              <a:t>transferred </a:t>
            </a:r>
            <a:r>
              <a:rPr lang="en-US" dirty="0"/>
              <a:t>from disk to computer.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03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6987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dirty="0"/>
              <a:t>disk is formed from a resin, such as polycarbonate. Digitally recorded information</a:t>
            </a:r>
            <a:r>
              <a:rPr lang="tr-TR" dirty="0"/>
              <a:t> </a:t>
            </a:r>
            <a:r>
              <a:rPr lang="en-US" dirty="0"/>
              <a:t>(either music or computer data) is imprinted as a series of microscopic pits on the</a:t>
            </a:r>
            <a:r>
              <a:rPr lang="tr-TR" dirty="0"/>
              <a:t> </a:t>
            </a:r>
            <a:r>
              <a:rPr lang="en-US" dirty="0"/>
              <a:t>surface of the polycarbonate. 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done, first of all, with a finely focused, high</a:t>
            </a:r>
            <a:r>
              <a:rPr lang="tr-TR" dirty="0"/>
              <a:t> </a:t>
            </a:r>
            <a:r>
              <a:rPr lang="en-US" dirty="0"/>
              <a:t>intensity</a:t>
            </a:r>
            <a:r>
              <a:rPr lang="tr-TR" dirty="0"/>
              <a:t> </a:t>
            </a:r>
            <a:r>
              <a:rPr lang="en-US" dirty="0"/>
              <a:t>laser to create a master disk. The master is used, in turn, to make a die to</a:t>
            </a:r>
            <a:r>
              <a:rPr lang="tr-TR" dirty="0"/>
              <a:t> </a:t>
            </a:r>
            <a:r>
              <a:rPr lang="en-US" dirty="0"/>
              <a:t>stamp out copies onto polycarbonate. The pitted surface is then coated with a highly</a:t>
            </a:r>
            <a:r>
              <a:rPr lang="tr-TR" dirty="0"/>
              <a:t> </a:t>
            </a:r>
            <a:r>
              <a:rPr lang="en-US" dirty="0"/>
              <a:t>reflective surface, usually aluminum or gold. This shiny surface is protected against</a:t>
            </a:r>
            <a:r>
              <a:rPr lang="tr-TR" dirty="0"/>
              <a:t> </a:t>
            </a:r>
            <a:r>
              <a:rPr lang="en-US" dirty="0"/>
              <a:t>dust and scratches by a top coat of clear acrylic.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Finally, a label can be silkscreened</a:t>
            </a:r>
            <a:r>
              <a:rPr lang="tr-TR" dirty="0"/>
              <a:t> </a:t>
            </a:r>
            <a:r>
              <a:rPr lang="tr-TR" dirty="0" err="1"/>
              <a:t>onto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acrylic</a:t>
            </a:r>
            <a:r>
              <a:rPr lang="tr-TR" dirty="0"/>
              <a:t>.</a:t>
            </a:r>
            <a:endParaRPr lang="tr-TR" b="1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878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93" y="132735"/>
            <a:ext cx="6061585" cy="6725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Information is retrieved from a CD or CD-ROM by a low-powered </a:t>
            </a:r>
            <a:r>
              <a:rPr lang="en-US" dirty="0" smtClean="0"/>
              <a:t>laser</a:t>
            </a:r>
            <a:r>
              <a:rPr lang="tr-TR" dirty="0" smtClean="0"/>
              <a:t> </a:t>
            </a:r>
            <a:r>
              <a:rPr lang="en-US" dirty="0" smtClean="0"/>
              <a:t>housed </a:t>
            </a:r>
            <a:r>
              <a:rPr lang="en-US" dirty="0"/>
              <a:t>in an optical-disk player, or drive unit. The laser shines through the </a:t>
            </a:r>
            <a:r>
              <a:rPr lang="en-US" dirty="0" smtClean="0"/>
              <a:t>clear</a:t>
            </a:r>
            <a:r>
              <a:rPr lang="tr-TR" dirty="0" smtClean="0"/>
              <a:t> </a:t>
            </a:r>
            <a:r>
              <a:rPr lang="en-US" dirty="0" smtClean="0"/>
              <a:t>polycarbonate </a:t>
            </a:r>
            <a:r>
              <a:rPr lang="en-US" dirty="0"/>
              <a:t>while a motor spins the disk past </a:t>
            </a:r>
            <a:r>
              <a:rPr lang="en-US" dirty="0" smtClean="0"/>
              <a:t>it. </a:t>
            </a:r>
            <a:r>
              <a:rPr lang="en-US" dirty="0"/>
              <a:t>The intensity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reflected light of the laser changes as it encounters a </a:t>
            </a:r>
            <a:r>
              <a:rPr lang="en-US" b="1" dirty="0"/>
              <a:t>pit</a:t>
            </a:r>
            <a:r>
              <a:rPr lang="en-US" dirty="0"/>
              <a:t>. Specifically, if the </a:t>
            </a:r>
            <a:r>
              <a:rPr lang="en-US" dirty="0" smtClean="0"/>
              <a:t>laser</a:t>
            </a:r>
            <a:r>
              <a:rPr lang="tr-TR" dirty="0" smtClean="0"/>
              <a:t> </a:t>
            </a:r>
            <a:r>
              <a:rPr lang="en-US" dirty="0" smtClean="0"/>
              <a:t>beam </a:t>
            </a:r>
            <a:r>
              <a:rPr lang="en-US" dirty="0"/>
              <a:t>falls on a pit, which has a somewhat rough surface, the light scatters and a </a:t>
            </a:r>
            <a:r>
              <a:rPr lang="en-US" dirty="0" smtClean="0"/>
              <a:t>low</a:t>
            </a:r>
            <a:r>
              <a:rPr lang="tr-TR" dirty="0" smtClean="0"/>
              <a:t> </a:t>
            </a:r>
            <a:r>
              <a:rPr lang="en-US" dirty="0" smtClean="0"/>
              <a:t>intensity </a:t>
            </a:r>
            <a:r>
              <a:rPr lang="en-US" dirty="0"/>
              <a:t>is reflected back to the source.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areas between pits are called </a:t>
            </a:r>
            <a:r>
              <a:rPr lang="en-US" b="1" dirty="0" smtClean="0"/>
              <a:t>lands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land is a smooth surface, which reflects back at higher intensity. The </a:t>
            </a:r>
            <a:r>
              <a:rPr lang="en-US" dirty="0" smtClean="0"/>
              <a:t>change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pits and lands is detected by a </a:t>
            </a:r>
            <a:r>
              <a:rPr lang="en-US" dirty="0" err="1"/>
              <a:t>photosensor</a:t>
            </a:r>
            <a:r>
              <a:rPr lang="en-US" dirty="0"/>
              <a:t> and converted into a </a:t>
            </a:r>
            <a:r>
              <a:rPr lang="en-US" dirty="0" smtClean="0"/>
              <a:t>digital</a:t>
            </a:r>
            <a:r>
              <a:rPr lang="tr-TR" dirty="0" smtClean="0"/>
              <a:t> </a:t>
            </a:r>
            <a:r>
              <a:rPr lang="en-US" dirty="0" smtClean="0"/>
              <a:t>signal</a:t>
            </a:r>
            <a:r>
              <a:rPr lang="en-US" dirty="0"/>
              <a:t>. The sensor tests the surface at regular intervals.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beginning or end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pit represents a 1; when no change in elevation occurs between intervals, a 0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tr-TR" dirty="0" err="1" smtClean="0"/>
              <a:t>recorded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66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12" y="1862779"/>
            <a:ext cx="5983252" cy="28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255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006" cy="48958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Recall that on a magnetic disk, information is recorded in concentric </a:t>
            </a:r>
            <a:r>
              <a:rPr lang="en-US" dirty="0" smtClean="0"/>
              <a:t>tracks.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the simplest constant angular velocity (CAV) system, the number of bits </a:t>
            </a:r>
            <a:r>
              <a:rPr lang="en-US" dirty="0" smtClean="0"/>
              <a:t>per</a:t>
            </a:r>
            <a:r>
              <a:rPr lang="tr-TR" dirty="0" smtClean="0"/>
              <a:t> </a:t>
            </a:r>
            <a:r>
              <a:rPr lang="en-US" dirty="0" smtClean="0"/>
              <a:t>track </a:t>
            </a:r>
            <a:r>
              <a:rPr lang="en-US" dirty="0"/>
              <a:t>is constant. An increase in density is achieved with </a:t>
            </a:r>
            <a:r>
              <a:rPr lang="en-US" b="1" dirty="0"/>
              <a:t>multiple zoned </a:t>
            </a:r>
            <a:r>
              <a:rPr lang="en-US" b="1" dirty="0" smtClean="0"/>
              <a:t>recording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which the surface is divided into a number of zones, with zones farther from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center </a:t>
            </a:r>
            <a:r>
              <a:rPr lang="en-US" dirty="0"/>
              <a:t>containing more bits than zones closer to the center. Although this </a:t>
            </a:r>
            <a:r>
              <a:rPr lang="en-US" dirty="0" smtClean="0"/>
              <a:t>technique</a:t>
            </a:r>
            <a:r>
              <a:rPr lang="tr-TR" dirty="0" smtClean="0"/>
              <a:t> </a:t>
            </a:r>
            <a:r>
              <a:rPr lang="en-US" dirty="0" smtClean="0"/>
              <a:t>increases </a:t>
            </a:r>
            <a:r>
              <a:rPr lang="en-US" dirty="0"/>
              <a:t>capacity, it is still not optimal.</a:t>
            </a:r>
          </a:p>
          <a:p>
            <a:pPr marL="0" indent="0">
              <a:buNone/>
            </a:pPr>
            <a:r>
              <a:rPr lang="en-US" dirty="0"/>
              <a:t>To achieve greater capacity, CDs and CD-ROMs do not organize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concentric tracks. Instead, the disk contains a single spiral track, beginning </a:t>
            </a:r>
            <a:r>
              <a:rPr lang="en-US" dirty="0" smtClean="0"/>
              <a:t>near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center and spiraling out to the outer edge of the disk. Sectors near the </a:t>
            </a:r>
            <a:r>
              <a:rPr lang="en-US" dirty="0" smtClean="0"/>
              <a:t>outside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disk are the same length as those near the inside.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Thus</a:t>
            </a:r>
            <a:r>
              <a:rPr lang="en-US" dirty="0"/>
              <a:t>, information is </a:t>
            </a:r>
            <a:r>
              <a:rPr lang="en-US" dirty="0" smtClean="0"/>
              <a:t>packed</a:t>
            </a:r>
            <a:r>
              <a:rPr lang="tr-TR" dirty="0" smtClean="0"/>
              <a:t> </a:t>
            </a:r>
            <a:r>
              <a:rPr lang="en-US" dirty="0" smtClean="0"/>
              <a:t>evenly </a:t>
            </a:r>
            <a:r>
              <a:rPr lang="en-US" dirty="0"/>
              <a:t>across the disk in segments of the same size and these are scanned 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same </a:t>
            </a:r>
            <a:r>
              <a:rPr lang="en-US" dirty="0"/>
              <a:t>rate by rotating the disk at a variable speed. The pits are then read by the </a:t>
            </a:r>
            <a:r>
              <a:rPr lang="en-US" dirty="0" smtClean="0"/>
              <a:t>laser</a:t>
            </a:r>
            <a:r>
              <a:rPr lang="tr-TR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a </a:t>
            </a:r>
            <a:r>
              <a:rPr lang="en-US" b="1" dirty="0"/>
              <a:t>constant linear velocity (CLV)</a:t>
            </a:r>
            <a:r>
              <a:rPr lang="en-US" dirty="0"/>
              <a:t>. The disk rotates more slowly for accesses </a:t>
            </a:r>
            <a:r>
              <a:rPr lang="en-US" dirty="0" smtClean="0"/>
              <a:t>near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outer edge than for those near the center. Thus, the capacity of a track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rotational </a:t>
            </a:r>
            <a:r>
              <a:rPr lang="en-US" dirty="0"/>
              <a:t>delay both increase for positions nearer the outer edge of the disk.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1082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522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Digital</a:t>
            </a:r>
            <a:r>
              <a:rPr lang="tr-TR" b="1" dirty="0"/>
              <a:t> </a:t>
            </a:r>
            <a:r>
              <a:rPr lang="tr-TR" b="1" dirty="0" err="1"/>
              <a:t>Versatile</a:t>
            </a:r>
            <a:r>
              <a:rPr lang="tr-TR" b="1" dirty="0"/>
              <a:t> </a:t>
            </a:r>
            <a:r>
              <a:rPr lang="tr-TR" b="1" dirty="0" smtClean="0"/>
              <a:t>Disk (DVD)</a:t>
            </a:r>
          </a:p>
          <a:p>
            <a:pPr marL="0" indent="0">
              <a:buNone/>
            </a:pPr>
            <a:r>
              <a:rPr lang="en-US" dirty="0"/>
              <a:t>Vast volumes of data can be crammed onto the disk, currently </a:t>
            </a:r>
            <a:r>
              <a:rPr lang="en-US" dirty="0" smtClean="0"/>
              <a:t>seven</a:t>
            </a:r>
            <a:r>
              <a:rPr lang="tr-TR" dirty="0" smtClean="0"/>
              <a:t> </a:t>
            </a:r>
            <a:r>
              <a:rPr lang="en-US" dirty="0" smtClean="0"/>
              <a:t>times </a:t>
            </a:r>
            <a:r>
              <a:rPr lang="en-US" dirty="0"/>
              <a:t>as much as a CD-ROM. With DVD’s huge storage capacity and vivid </a:t>
            </a:r>
            <a:r>
              <a:rPr lang="en-US" dirty="0" smtClean="0"/>
              <a:t>quality,</a:t>
            </a:r>
            <a:r>
              <a:rPr lang="tr-TR" dirty="0" smtClean="0"/>
              <a:t> </a:t>
            </a:r>
            <a:r>
              <a:rPr lang="en-US" dirty="0" smtClean="0"/>
              <a:t>PC </a:t>
            </a:r>
            <a:r>
              <a:rPr lang="en-US" dirty="0"/>
              <a:t>games have become more realistic and educational software incorporates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video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Following </a:t>
            </a:r>
            <a:r>
              <a:rPr lang="en-US" dirty="0"/>
              <a:t>in the wake of these developments has been a new crest of </a:t>
            </a:r>
            <a:r>
              <a:rPr lang="en-US" dirty="0" smtClean="0"/>
              <a:t>traffic</a:t>
            </a:r>
            <a:r>
              <a:rPr lang="tr-TR" dirty="0" smtClean="0"/>
              <a:t> </a:t>
            </a:r>
            <a:r>
              <a:rPr lang="en-US" dirty="0" smtClean="0"/>
              <a:t>over </a:t>
            </a:r>
            <a:r>
              <a:rPr lang="en-US" dirty="0"/>
              <a:t>the Internet and corporate intranets, as this material is incorporated </a:t>
            </a:r>
            <a:r>
              <a:rPr lang="en-US" dirty="0" smtClean="0"/>
              <a:t>into</a:t>
            </a:r>
            <a:r>
              <a:rPr lang="tr-TR" dirty="0" smtClean="0"/>
              <a:t> Web </a:t>
            </a:r>
            <a:r>
              <a:rPr lang="tr-TR" dirty="0" err="1"/>
              <a:t>sites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7588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96484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DVD’s greater capacity is due to three differences from </a:t>
            </a:r>
            <a:r>
              <a:rPr lang="en-US" dirty="0" smtClean="0"/>
              <a:t>CDs</a:t>
            </a:r>
            <a:r>
              <a:rPr lang="tr-TR" dirty="0" smtClean="0"/>
              <a:t> (680MB):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Bits </a:t>
            </a:r>
            <a:r>
              <a:rPr lang="en-US" dirty="0"/>
              <a:t>are packed more closely on a DVD. The spacing between loops of a spiral on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CD </a:t>
            </a:r>
            <a:r>
              <a:rPr lang="en-US" dirty="0"/>
              <a:t>is 1.6 </a:t>
            </a:r>
            <a:r>
              <a:rPr lang="en-US" i="1" dirty="0" err="1"/>
              <a:t>μ</a:t>
            </a:r>
            <a:r>
              <a:rPr lang="en-US" dirty="0" err="1"/>
              <a:t>m</a:t>
            </a:r>
            <a:r>
              <a:rPr lang="en-US" dirty="0"/>
              <a:t> and the minimum distance between pits </a:t>
            </a:r>
            <a:r>
              <a:rPr lang="en-US" dirty="0" smtClean="0"/>
              <a:t>along </a:t>
            </a:r>
            <a:r>
              <a:rPr lang="en-US" dirty="0"/>
              <a:t>the spiral is 0.834 </a:t>
            </a:r>
            <a:r>
              <a:rPr lang="en-US" i="1" dirty="0" err="1"/>
              <a:t>μ</a:t>
            </a:r>
            <a:r>
              <a:rPr lang="en-US" dirty="0" err="1"/>
              <a:t>m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/>
              <a:t>The DVD uses a laser with shorter wavelength and achieves a loop spacing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0.74 </a:t>
            </a:r>
            <a:r>
              <a:rPr lang="en-US" i="1" dirty="0" err="1"/>
              <a:t>μ</a:t>
            </a:r>
            <a:r>
              <a:rPr lang="en-US" dirty="0" err="1"/>
              <a:t>m</a:t>
            </a:r>
            <a:r>
              <a:rPr lang="en-US" dirty="0"/>
              <a:t> and a minimum distance between pits of 0.4 </a:t>
            </a:r>
            <a:r>
              <a:rPr lang="en-US" i="1" dirty="0" err="1"/>
              <a:t>μ</a:t>
            </a:r>
            <a:r>
              <a:rPr lang="en-US" dirty="0" err="1"/>
              <a:t>m</a:t>
            </a:r>
            <a:r>
              <a:rPr lang="en-US" dirty="0"/>
              <a:t>. The result of </a:t>
            </a:r>
            <a:r>
              <a:rPr lang="en-US" dirty="0" smtClean="0"/>
              <a:t>these</a:t>
            </a:r>
            <a:r>
              <a:rPr lang="tr-T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improvements is about a seven-fold increase in capacity, to about 4.7 GB.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DVD employs a second layer of pits and lands on top of the first layer.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dual-layer </a:t>
            </a:r>
            <a:r>
              <a:rPr lang="en-US" dirty="0"/>
              <a:t>DVD has a </a:t>
            </a:r>
            <a:r>
              <a:rPr lang="en-US" dirty="0" err="1"/>
              <a:t>semireflective</a:t>
            </a:r>
            <a:r>
              <a:rPr lang="en-US" dirty="0"/>
              <a:t> layer on top of the reflective layer,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adjusting focus, the lasers in DVD drives can read each layer </a:t>
            </a:r>
            <a:r>
              <a:rPr lang="en-US" dirty="0" smtClean="0"/>
              <a:t>separately.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technique almost doubles the capacity of the disk, to about 8.5 GB.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lower </a:t>
            </a:r>
            <a:r>
              <a:rPr lang="en-US" dirty="0"/>
              <a:t>reflectivity of the second layer limits its storage capacity so that a </a:t>
            </a:r>
            <a:r>
              <a:rPr lang="en-US" dirty="0" smtClean="0"/>
              <a:t>full</a:t>
            </a:r>
            <a:r>
              <a:rPr lang="tr-TR" dirty="0" smtClean="0"/>
              <a:t> </a:t>
            </a:r>
            <a:r>
              <a:rPr lang="tr-TR" dirty="0" err="1" smtClean="0"/>
              <a:t>doubling</a:t>
            </a:r>
            <a:r>
              <a:rPr lang="tr-TR" dirty="0" smtClean="0"/>
              <a:t> </a:t>
            </a:r>
            <a:r>
              <a:rPr lang="tr-TR" dirty="0"/>
              <a:t>is not </a:t>
            </a:r>
            <a:r>
              <a:rPr lang="tr-TR" dirty="0" err="1"/>
              <a:t>achieved</a:t>
            </a:r>
            <a:r>
              <a:rPr lang="tr-T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/>
              <a:t>DVD-ROM </a:t>
            </a:r>
            <a:r>
              <a:rPr lang="en-US" dirty="0"/>
              <a:t>can be two sided, whereas data are recorded on only one </a:t>
            </a:r>
            <a:r>
              <a:rPr lang="en-US" dirty="0" smtClean="0"/>
              <a:t>side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CD. This brings total capacity up to 17 GB.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94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0265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Contemporary rigid disk systems use a different read mechanism, requiring</a:t>
            </a:r>
            <a:r>
              <a:rPr lang="tr-TR" dirty="0"/>
              <a:t> </a:t>
            </a:r>
            <a:r>
              <a:rPr lang="en-US" dirty="0"/>
              <a:t>a separate read head, positioned for convenience close to the write head. The read</a:t>
            </a:r>
            <a:r>
              <a:rPr lang="tr-TR" dirty="0"/>
              <a:t> </a:t>
            </a:r>
            <a:r>
              <a:rPr lang="en-US" dirty="0"/>
              <a:t>head consists of a partially shielded </a:t>
            </a:r>
            <a:r>
              <a:rPr lang="en-US" b="1" dirty="0" err="1"/>
              <a:t>magnetoresistive</a:t>
            </a:r>
            <a:r>
              <a:rPr lang="en-US" b="1" dirty="0"/>
              <a:t> </a:t>
            </a:r>
            <a:r>
              <a:rPr lang="en-US" dirty="0"/>
              <a:t>(MR) sensor.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MR material</a:t>
            </a:r>
            <a:r>
              <a:rPr lang="tr-TR" dirty="0"/>
              <a:t> </a:t>
            </a:r>
            <a:r>
              <a:rPr lang="en-US" dirty="0"/>
              <a:t>has an electrical resistance that depends on the direction of the magnetization of</a:t>
            </a:r>
            <a:r>
              <a:rPr lang="tr-TR" dirty="0"/>
              <a:t> </a:t>
            </a:r>
            <a:r>
              <a:rPr lang="en-US" dirty="0"/>
              <a:t>the medium moving under it. By passing a current through the MR sensor, resistance</a:t>
            </a:r>
            <a:r>
              <a:rPr lang="tr-TR" dirty="0"/>
              <a:t> </a:t>
            </a:r>
            <a:r>
              <a:rPr lang="en-US" dirty="0"/>
              <a:t>changes are detected as voltage signals.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MR design allows higher-frequency</a:t>
            </a:r>
            <a:r>
              <a:rPr lang="tr-TR" dirty="0"/>
              <a:t> </a:t>
            </a:r>
            <a:r>
              <a:rPr lang="en-US" dirty="0"/>
              <a:t>operation, which equates to greater storage densities and operating speeds.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44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1530" cy="483035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</a:t>
            </a:r>
            <a:r>
              <a:rPr lang="en-US" b="1" dirty="0" smtClean="0"/>
              <a:t>Organization </a:t>
            </a:r>
            <a:r>
              <a:rPr lang="en-US" b="1" dirty="0"/>
              <a:t>and </a:t>
            </a:r>
            <a:r>
              <a:rPr lang="en-US" b="1" dirty="0" smtClean="0"/>
              <a:t>Formatting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The head is a relatively small device capable of reading from or writing to a </a:t>
            </a:r>
            <a:r>
              <a:rPr lang="en-US" dirty="0" smtClean="0"/>
              <a:t>portion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platter rotating beneath it. This gives rise to the organization of data on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platter </a:t>
            </a:r>
            <a:r>
              <a:rPr lang="en-US" dirty="0"/>
              <a:t>in a concentric set of rings, called </a:t>
            </a:r>
            <a:r>
              <a:rPr lang="en-US" b="1" dirty="0"/>
              <a:t>tracks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track is the same width as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head</a:t>
            </a:r>
            <a:r>
              <a:rPr lang="en-US" dirty="0"/>
              <a:t>. There are thousands of tracks per surface.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9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56" y="297712"/>
            <a:ext cx="5124893" cy="65602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Adjacent tracks are separated by </a:t>
            </a:r>
            <a:r>
              <a:rPr lang="en-US" b="1" dirty="0"/>
              <a:t>gaps</a:t>
            </a:r>
            <a:r>
              <a:rPr lang="en-US" dirty="0"/>
              <a:t>.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prevents</a:t>
            </a:r>
            <a:r>
              <a:rPr lang="en-US" dirty="0"/>
              <a:t>, or at least minimizes, errors due to misalignment of the head or </a:t>
            </a:r>
            <a:r>
              <a:rPr lang="en-US" dirty="0" smtClean="0"/>
              <a:t>simply</a:t>
            </a:r>
            <a:r>
              <a:rPr lang="tr-TR" dirty="0" smtClean="0"/>
              <a:t> </a:t>
            </a:r>
            <a:r>
              <a:rPr lang="en-US" dirty="0" smtClean="0"/>
              <a:t>interference </a:t>
            </a:r>
            <a:r>
              <a:rPr lang="en-US" dirty="0"/>
              <a:t>of magnetic fields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are transferred to and from the disk in </a:t>
            </a:r>
            <a:r>
              <a:rPr lang="en-US" b="1" dirty="0" smtClean="0"/>
              <a:t>sectors</a:t>
            </a:r>
            <a:r>
              <a:rPr lang="en-US" dirty="0" smtClean="0"/>
              <a:t>. </a:t>
            </a:r>
            <a:r>
              <a:rPr lang="en-US" dirty="0"/>
              <a:t>There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typically </a:t>
            </a:r>
            <a:r>
              <a:rPr lang="en-US" dirty="0"/>
              <a:t>hundreds of sectors per track, and these may be of either fixed or </a:t>
            </a:r>
            <a:r>
              <a:rPr lang="en-US" dirty="0" smtClean="0"/>
              <a:t>variable</a:t>
            </a:r>
            <a:r>
              <a:rPr lang="tr-TR" dirty="0" smtClean="0"/>
              <a:t> </a:t>
            </a:r>
            <a:r>
              <a:rPr lang="en-US" dirty="0" smtClean="0"/>
              <a:t>length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most contemporary systems, fixed-length sectors are used, with 512 </a:t>
            </a:r>
            <a:r>
              <a:rPr lang="en-US" dirty="0" smtClean="0"/>
              <a:t>bytes</a:t>
            </a:r>
            <a:r>
              <a:rPr lang="tr-TR" dirty="0" smtClean="0"/>
              <a:t> </a:t>
            </a:r>
            <a:r>
              <a:rPr lang="en-US" dirty="0" smtClean="0"/>
              <a:t>being </a:t>
            </a:r>
            <a:r>
              <a:rPr lang="en-US" dirty="0"/>
              <a:t>the nearly universal sector size. To avoid imposing unreasonable </a:t>
            </a:r>
            <a:r>
              <a:rPr lang="en-US" dirty="0" smtClean="0"/>
              <a:t>precision</a:t>
            </a:r>
            <a:r>
              <a:rPr lang="tr-TR" dirty="0" smtClean="0"/>
              <a:t> </a:t>
            </a:r>
            <a:r>
              <a:rPr lang="en-US" dirty="0" smtClean="0"/>
              <a:t>requirements </a:t>
            </a:r>
            <a:r>
              <a:rPr lang="en-US" dirty="0"/>
              <a:t>on the system, adjacent sectors are separated by </a:t>
            </a:r>
            <a:r>
              <a:rPr lang="en-US" dirty="0" err="1"/>
              <a:t>intratrack</a:t>
            </a:r>
            <a:r>
              <a:rPr lang="en-US" dirty="0"/>
              <a:t> (</a:t>
            </a:r>
            <a:r>
              <a:rPr lang="en-US" dirty="0" err="1"/>
              <a:t>intersector</a:t>
            </a:r>
            <a:r>
              <a:rPr lang="en-US" dirty="0" smtClean="0"/>
              <a:t>)</a:t>
            </a:r>
            <a:r>
              <a:rPr lang="tr-TR" dirty="0" smtClean="0"/>
              <a:t>  </a:t>
            </a:r>
            <a:r>
              <a:rPr lang="en-US" dirty="0" smtClean="0"/>
              <a:t>gaps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9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27" y="740519"/>
            <a:ext cx="6719002" cy="573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4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6473</Words>
  <Application>Microsoft Office PowerPoint</Application>
  <PresentationFormat>Geniş ekran</PresentationFormat>
  <Paragraphs>372</Paragraphs>
  <Slides>69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69</vt:i4>
      </vt:variant>
    </vt:vector>
  </HeadingPairs>
  <TitlesOfParts>
    <vt:vector size="73" baseType="lpstr">
      <vt:lpstr>Arial</vt:lpstr>
      <vt:lpstr>Calibri</vt:lpstr>
      <vt:lpstr>Calibri Light</vt:lpstr>
      <vt:lpstr>Office Theme</vt:lpstr>
      <vt:lpstr>COM/BLM 376  Computer Architecture  Chapter 6 External Memory</vt:lpstr>
      <vt:lpstr>Outline</vt:lpstr>
      <vt:lpstr>MAGNETIC DISK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Winchester Disk Format (Seagate ST506)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RAID </vt:lpstr>
      <vt:lpstr>PowerPoint Sunusu</vt:lpstr>
      <vt:lpstr>RAID Levels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SOLID STATE DRIVES</vt:lpstr>
      <vt:lpstr>PowerPoint Sunusu</vt:lpstr>
      <vt:lpstr>PowerPoint Sunusu</vt:lpstr>
      <vt:lpstr>PowerPoint Sunusu</vt:lpstr>
      <vt:lpstr>PowerPoint Sunusu</vt:lpstr>
      <vt:lpstr>PowerPoint Sunusu</vt:lpstr>
      <vt:lpstr>OPTICAL MEMORY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COM/BLM 376 Computer Architecture</dc:title>
  <dc:creator>Erkan</dc:creator>
  <cp:lastModifiedBy>Erkan</cp:lastModifiedBy>
  <cp:revision>413</cp:revision>
  <dcterms:created xsi:type="dcterms:W3CDTF">2017-02-20T05:55:41Z</dcterms:created>
  <dcterms:modified xsi:type="dcterms:W3CDTF">2018-04-17T10:09:20Z</dcterms:modified>
</cp:coreProperties>
</file>