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6C11C-9F66-421C-854C-9AF1201E1546}" type="datetimeFigureOut">
              <a:rPr lang="tr-TR" smtClean="0"/>
              <a:t>1.05.2020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61B0E-5D9F-4CBF-A0AD-291DF0A70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40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61B0E-5D9F-4CBF-A0AD-291DF0A7041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96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C17-A1E5-492D-B054-5C475FA2BC7B}" type="datetime1">
              <a:rPr lang="tr-TR" smtClean="0"/>
              <a:t>1.05.2020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14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C4FA-CFDD-462F-8840-9D14288F78C1}" type="datetime1">
              <a:rPr lang="tr-TR" smtClean="0"/>
              <a:t>1.05.2020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70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0F3E-9C73-4000-8B10-DBB78526998E}" type="datetime1">
              <a:rPr lang="tr-TR" smtClean="0"/>
              <a:t>1.05.2020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4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42A1-B153-426E-8007-D9B49B019420}" type="datetime1">
              <a:rPr lang="tr-TR" smtClean="0"/>
              <a:t>1.05.2020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46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ABF5-A60D-46EB-938F-7F98B20C97D6}" type="datetime1">
              <a:rPr lang="tr-TR" smtClean="0"/>
              <a:t>1.05.2020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0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0B43-A753-4F35-8B8B-FFA18D1D46CD}" type="datetime1">
              <a:rPr lang="tr-TR" smtClean="0"/>
              <a:t>1.05.2020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6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1600-852D-47D7-AF24-AC34D35FCC96}" type="datetime1">
              <a:rPr lang="tr-TR" smtClean="0"/>
              <a:t>1.05.2020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6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D51-0050-4204-BED0-959787081F80}" type="datetime1">
              <a:rPr lang="tr-TR" smtClean="0"/>
              <a:t>1.05.2020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6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52F-2BC7-4242-A295-8BC8EA6DEB14}" type="datetime1">
              <a:rPr lang="tr-TR" smtClean="0"/>
              <a:t>1.05.2020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B238-698E-4DB8-968E-D9F6A868134D}" type="datetime1">
              <a:rPr lang="tr-TR" smtClean="0"/>
              <a:t>1.05.2020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684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3C87-1BDD-4E53-BD64-76E7D5DEA85C}" type="datetime1">
              <a:rPr lang="tr-TR" smtClean="0"/>
              <a:t>1.05.2020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84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9147-BA1D-4389-9131-16A24BFF9769}" type="datetime1">
              <a:rPr lang="tr-TR" smtClean="0"/>
              <a:t>1.05.2020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30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5168"/>
            <a:ext cx="9144000" cy="3702469"/>
          </a:xfrm>
        </p:spPr>
        <p:txBody>
          <a:bodyPr>
            <a:noAutofit/>
          </a:bodyPr>
          <a:lstStyle/>
          <a:p>
            <a:r>
              <a:rPr lang="tr-TR" b="1" dirty="0"/>
              <a:t>COM/BLM 376 </a:t>
            </a:r>
            <a:br>
              <a:rPr lang="tr-TR" b="1" dirty="0"/>
            </a:br>
            <a:r>
              <a:rPr lang="tr-TR" b="1" dirty="0"/>
              <a:t>Computer Architecture</a:t>
            </a:r>
            <a:br>
              <a:rPr lang="tr-TR" dirty="0"/>
            </a:br>
            <a:br>
              <a:rPr lang="tr-TR" dirty="0"/>
            </a:br>
            <a:r>
              <a:rPr lang="tr-TR" sz="4000" dirty="0" err="1"/>
              <a:t>Chapter</a:t>
            </a:r>
            <a:r>
              <a:rPr lang="tr-TR" sz="4000" dirty="0"/>
              <a:t> 12 </a:t>
            </a:r>
            <a:r>
              <a:rPr lang="tr-TR" sz="4000" dirty="0" err="1"/>
              <a:t>Instruction</a:t>
            </a:r>
            <a:r>
              <a:rPr lang="tr-TR" sz="4000" dirty="0"/>
              <a:t> </a:t>
            </a:r>
            <a:r>
              <a:rPr lang="tr-TR" sz="4000" dirty="0" err="1"/>
              <a:t>Sets</a:t>
            </a:r>
            <a:r>
              <a:rPr lang="tr-TR" sz="4000" dirty="0"/>
              <a:t>: </a:t>
            </a:r>
            <a:r>
              <a:rPr lang="tr-TR" sz="4000" dirty="0" err="1"/>
              <a:t>Characteristics</a:t>
            </a:r>
            <a:r>
              <a:rPr lang="tr-TR" sz="4000" dirty="0"/>
              <a:t> </a:t>
            </a:r>
            <a:r>
              <a:rPr lang="tr-TR" sz="4000" dirty="0" err="1"/>
              <a:t>and</a:t>
            </a:r>
            <a:r>
              <a:rPr lang="tr-TR" sz="4000" dirty="0"/>
              <a:t> </a:t>
            </a:r>
            <a:r>
              <a:rPr lang="tr-TR" sz="4000" dirty="0" err="1"/>
              <a:t>Functions</a:t>
            </a:r>
            <a:endParaRPr lang="tr-T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Autofit/>
          </a:bodyPr>
          <a:lstStyle/>
          <a:p>
            <a:endParaRPr lang="tr-TR" dirty="0"/>
          </a:p>
          <a:p>
            <a:endParaRPr lang="tr-TR" sz="3400" dirty="0"/>
          </a:p>
          <a:p>
            <a:r>
              <a:rPr lang="tr-TR" sz="2000" dirty="0" err="1"/>
              <a:t>Asst</a:t>
            </a:r>
            <a:r>
              <a:rPr lang="tr-TR" sz="2000" dirty="0"/>
              <a:t>. Prof. Dr. Gazi Erkan BOSTANCI</a:t>
            </a:r>
          </a:p>
          <a:p>
            <a:r>
              <a:rPr lang="tr-TR" sz="2000" dirty="0"/>
              <a:t>ebostanci@ankara.edu.tr</a:t>
            </a:r>
          </a:p>
          <a:p>
            <a:endParaRPr lang="tr-TR" sz="2000" dirty="0"/>
          </a:p>
          <a:p>
            <a:r>
              <a:rPr lang="tr-TR" sz="2000" dirty="0" err="1"/>
              <a:t>Slides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mainly</a:t>
            </a:r>
            <a:r>
              <a:rPr lang="tr-TR" sz="2000" dirty="0"/>
              <a:t> </a:t>
            </a:r>
            <a:r>
              <a:rPr lang="tr-TR" sz="2000" dirty="0" err="1"/>
              <a:t>based</a:t>
            </a:r>
            <a:r>
              <a:rPr lang="tr-TR" sz="2000" dirty="0"/>
              <a:t> on </a:t>
            </a:r>
          </a:p>
          <a:p>
            <a:r>
              <a:rPr lang="tr-TR" sz="2000" dirty="0" err="1"/>
              <a:t>Computer</a:t>
            </a:r>
            <a:r>
              <a:rPr lang="tr-TR" sz="2000" dirty="0"/>
              <a:t> </a:t>
            </a:r>
            <a:r>
              <a:rPr lang="tr-TR" sz="2000" dirty="0" err="1"/>
              <a:t>Organization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Architecture: </a:t>
            </a:r>
            <a:r>
              <a:rPr lang="tr-TR" sz="2000" dirty="0" err="1"/>
              <a:t>Designing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Performance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William </a:t>
            </a:r>
            <a:r>
              <a:rPr lang="tr-TR" sz="2000" dirty="0" err="1"/>
              <a:t>Stallings</a:t>
            </a:r>
            <a:r>
              <a:rPr lang="tr-TR" sz="2000" dirty="0"/>
              <a:t>, 9th Edition, </a:t>
            </a:r>
            <a:r>
              <a:rPr lang="tr-TR" sz="2000" dirty="0" err="1"/>
              <a:t>Prentice</a:t>
            </a:r>
            <a:r>
              <a:rPr lang="tr-TR" sz="2000" dirty="0"/>
              <a:t> </a:t>
            </a:r>
            <a:r>
              <a:rPr lang="tr-TR" sz="2000" dirty="0" err="1"/>
              <a:t>Hall</a:t>
            </a: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5295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3168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Operands are also represented symbolically. For example, the instruction</a:t>
            </a:r>
          </a:p>
          <a:p>
            <a:pPr marL="0" indent="0" algn="ctr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ADD R, Y</a:t>
            </a:r>
          </a:p>
          <a:p>
            <a:pPr marL="0" indent="0">
              <a:buNone/>
            </a:pPr>
            <a:r>
              <a:rPr lang="en-US" dirty="0"/>
              <a:t>may mean add the value contained in data location Y to the contents of register 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In this example, Y refers to the address of a location in memory, and R refers to a</a:t>
            </a:r>
            <a:r>
              <a:rPr lang="tr-TR" dirty="0"/>
              <a:t> </a:t>
            </a:r>
            <a:r>
              <a:rPr lang="en-US" dirty="0"/>
              <a:t>particular register. Note that the operation is performed on the contents of a location,</a:t>
            </a:r>
            <a:r>
              <a:rPr lang="tr-TR" dirty="0"/>
              <a:t> not on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address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977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77337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Thus, it is possible to write a machine-language program in symbolic form.</a:t>
            </a:r>
          </a:p>
          <a:p>
            <a:pPr marL="0" indent="0">
              <a:buNone/>
            </a:pPr>
            <a:r>
              <a:rPr lang="en-US" dirty="0"/>
              <a:t>Each symbolic opcode has a fixed binary representation, and the programmer specifies</a:t>
            </a:r>
            <a:r>
              <a:rPr lang="tr-TR" dirty="0"/>
              <a:t> </a:t>
            </a:r>
            <a:r>
              <a:rPr lang="en-US" dirty="0"/>
              <a:t>the location of each symbolic operand. For example, the programmer might</a:t>
            </a:r>
            <a:r>
              <a:rPr lang="tr-TR" dirty="0"/>
              <a:t> </a:t>
            </a:r>
            <a:r>
              <a:rPr lang="en-US" dirty="0"/>
              <a:t>begin with a list of definitions:</a:t>
            </a:r>
            <a:endParaRPr lang="tr-TR" dirty="0"/>
          </a:p>
          <a:p>
            <a:pPr marL="0" indent="0" algn="ctr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X = 513</a:t>
            </a:r>
          </a:p>
          <a:p>
            <a:pPr marL="0" indent="0" algn="ctr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Y = 514</a:t>
            </a:r>
          </a:p>
          <a:p>
            <a:pPr marL="0" indent="0">
              <a:buNone/>
            </a:pPr>
            <a:r>
              <a:rPr lang="en-US" dirty="0"/>
              <a:t>and so on. A simple program would accept this symbolic input, convert opcodes and</a:t>
            </a:r>
            <a:r>
              <a:rPr lang="tr-TR" dirty="0"/>
              <a:t> </a:t>
            </a:r>
            <a:r>
              <a:rPr lang="en-US" dirty="0"/>
              <a:t>operand references to binary form, and construct binary machine instructions.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Machine-language programmers are rare to the point of nonexistence. Most programs</a:t>
            </a:r>
            <a:r>
              <a:rPr lang="tr-TR" dirty="0"/>
              <a:t> </a:t>
            </a:r>
            <a:r>
              <a:rPr lang="en-US" dirty="0"/>
              <a:t>today are written in a high-level language or, failing that, assembly language.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However, symbolic machine language remains a</a:t>
            </a:r>
            <a:r>
              <a:rPr lang="tr-TR" dirty="0"/>
              <a:t> </a:t>
            </a:r>
            <a:r>
              <a:rPr lang="en-US" dirty="0"/>
              <a:t>useful tool for describing machine instructions, and we will use it for that purpose.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268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5042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err="1"/>
              <a:t>Instruction</a:t>
            </a:r>
            <a:r>
              <a:rPr lang="tr-TR" b="1" dirty="0"/>
              <a:t> </a:t>
            </a:r>
            <a:r>
              <a:rPr lang="tr-TR" b="1" dirty="0" err="1"/>
              <a:t>Types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Consider a high-level language instruction that could be expressed in a language</a:t>
            </a:r>
            <a:r>
              <a:rPr lang="tr-TR" dirty="0"/>
              <a:t> </a:t>
            </a:r>
            <a:r>
              <a:rPr lang="en-US" dirty="0"/>
              <a:t>such as BASIC or FORTRAN. For example,</a:t>
            </a:r>
          </a:p>
          <a:p>
            <a:pPr marL="0" indent="0" algn="ctr">
              <a:buNone/>
            </a:pPr>
            <a:r>
              <a:rPr lang="tr-TR" dirty="0"/>
              <a:t>X = X + Y</a:t>
            </a:r>
          </a:p>
          <a:p>
            <a:pPr marL="0" indent="0">
              <a:buNone/>
            </a:pPr>
            <a:r>
              <a:rPr lang="en-US" dirty="0"/>
              <a:t>This statement instructs the computer to add the value stored in Y to the value</a:t>
            </a:r>
            <a:r>
              <a:rPr lang="tr-TR" dirty="0"/>
              <a:t> </a:t>
            </a:r>
            <a:r>
              <a:rPr lang="en-US" dirty="0"/>
              <a:t>stored in X and put the result in X. How might this be accomplished with machine</a:t>
            </a:r>
            <a:r>
              <a:rPr lang="tr-TR" dirty="0"/>
              <a:t> </a:t>
            </a:r>
            <a:r>
              <a:rPr lang="en-US" dirty="0"/>
              <a:t>instructions? Let us assume that the variables X and Y correspond to locations 513</a:t>
            </a:r>
            <a:r>
              <a:rPr lang="tr-TR" dirty="0"/>
              <a:t> </a:t>
            </a:r>
            <a:r>
              <a:rPr lang="en-US" dirty="0"/>
              <a:t>and 514. If we assume a simple set of machine instructions, this operation could be</a:t>
            </a:r>
            <a:r>
              <a:rPr lang="tr-TR" dirty="0"/>
              <a:t> </a:t>
            </a:r>
            <a:r>
              <a:rPr lang="tr-TR" dirty="0" err="1"/>
              <a:t>accomplished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instructions</a:t>
            </a:r>
            <a:r>
              <a:rPr lang="tr-TR" dirty="0"/>
              <a:t>:</a:t>
            </a:r>
          </a:p>
          <a:p>
            <a:pPr marL="457200" lvl="1" indent="0">
              <a:buNone/>
            </a:pPr>
            <a:r>
              <a:rPr lang="en-US" b="1" dirty="0"/>
              <a:t>1. </a:t>
            </a:r>
            <a:r>
              <a:rPr lang="en-US" dirty="0"/>
              <a:t>Load a register with the contents of memory location 513.</a:t>
            </a:r>
          </a:p>
          <a:p>
            <a:pPr marL="457200" lvl="1" indent="0">
              <a:buNone/>
            </a:pPr>
            <a:r>
              <a:rPr lang="en-US" b="1" dirty="0"/>
              <a:t>2. </a:t>
            </a:r>
            <a:r>
              <a:rPr lang="en-US" dirty="0"/>
              <a:t>Add the contents of memory location 514 to the register.</a:t>
            </a:r>
          </a:p>
          <a:p>
            <a:pPr marL="457200" lvl="1" indent="0">
              <a:buNone/>
            </a:pPr>
            <a:r>
              <a:rPr lang="en-US" b="1" dirty="0"/>
              <a:t>3. </a:t>
            </a:r>
            <a:r>
              <a:rPr lang="en-US" dirty="0"/>
              <a:t>Store the contents of the register in memory location 513.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843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77337" cy="63563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As can be seen, the single BASIC instruction may require three machine</a:t>
            </a:r>
            <a:r>
              <a:rPr lang="tr-TR" dirty="0"/>
              <a:t> </a:t>
            </a:r>
            <a:r>
              <a:rPr lang="en-US" dirty="0"/>
              <a:t>instructions. This is typical of the relationship between a high-level language and</a:t>
            </a:r>
            <a:r>
              <a:rPr lang="tr-TR" dirty="0"/>
              <a:t> </a:t>
            </a:r>
            <a:r>
              <a:rPr lang="en-US" dirty="0"/>
              <a:t>a machine language. A high-level language expresses operations in a concise algebraic</a:t>
            </a:r>
            <a:r>
              <a:rPr lang="tr-TR" dirty="0"/>
              <a:t> </a:t>
            </a:r>
            <a:r>
              <a:rPr lang="en-US" dirty="0"/>
              <a:t>form, using variables. A machine language expresses operations in a basic</a:t>
            </a:r>
            <a:r>
              <a:rPr lang="tr-TR" dirty="0"/>
              <a:t> </a:t>
            </a:r>
            <a:r>
              <a:rPr lang="en-US" dirty="0"/>
              <a:t>form involving the movement of data to or from registers.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With this simple example to guide us, let us consider the types of instructions</a:t>
            </a:r>
            <a:r>
              <a:rPr lang="tr-TR" dirty="0"/>
              <a:t> </a:t>
            </a:r>
            <a:r>
              <a:rPr lang="en-US" dirty="0"/>
              <a:t>that must be included in a practical computer. A computer should have a set of</a:t>
            </a:r>
            <a:r>
              <a:rPr lang="tr-TR" dirty="0"/>
              <a:t> </a:t>
            </a:r>
            <a:r>
              <a:rPr lang="en-US" dirty="0"/>
              <a:t>instructions that allows the user to formulate any data processing task.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Another way</a:t>
            </a:r>
            <a:r>
              <a:rPr lang="tr-TR" dirty="0"/>
              <a:t> </a:t>
            </a:r>
            <a:r>
              <a:rPr lang="en-US" dirty="0"/>
              <a:t>to view it is to consider the capabilities of a high-level programming language. Any</a:t>
            </a:r>
            <a:r>
              <a:rPr lang="tr-TR" dirty="0"/>
              <a:t> </a:t>
            </a:r>
            <a:r>
              <a:rPr lang="en-US" dirty="0"/>
              <a:t>program written in a high-level language must be translated into machine language</a:t>
            </a:r>
            <a:r>
              <a:rPr lang="tr-TR" dirty="0"/>
              <a:t> </a:t>
            </a:r>
            <a:r>
              <a:rPr lang="en-US" dirty="0"/>
              <a:t>to be executed. Thus, the set of machine instructions must be sufficient to </a:t>
            </a:r>
            <a:r>
              <a:rPr lang="tr-TR" dirty="0"/>
              <a:t>e</a:t>
            </a:r>
            <a:r>
              <a:rPr lang="en-US" dirty="0" err="1"/>
              <a:t>xpress</a:t>
            </a:r>
            <a:r>
              <a:rPr lang="tr-TR" dirty="0"/>
              <a:t> </a:t>
            </a:r>
            <a:r>
              <a:rPr lang="en-US" dirty="0"/>
              <a:t>any of the instructions from a high-level language.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023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71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this in mind we can categorize</a:t>
            </a:r>
            <a:r>
              <a:rPr lang="tr-TR" dirty="0"/>
              <a:t> </a:t>
            </a:r>
            <a:r>
              <a:rPr lang="tr-TR" dirty="0" err="1"/>
              <a:t>instruction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as </a:t>
            </a:r>
            <a:r>
              <a:rPr lang="tr-TR" dirty="0" err="1"/>
              <a:t>follows</a:t>
            </a:r>
            <a:r>
              <a:rPr lang="tr-TR" dirty="0"/>
              <a:t>:</a:t>
            </a:r>
          </a:p>
          <a:p>
            <a:pPr lvl="1"/>
            <a:r>
              <a:rPr lang="en-US" b="1" dirty="0"/>
              <a:t>Data processing: </a:t>
            </a:r>
            <a:r>
              <a:rPr lang="en-US" dirty="0"/>
              <a:t>Arithmetic and logic instructions</a:t>
            </a:r>
          </a:p>
          <a:p>
            <a:pPr lvl="1"/>
            <a:r>
              <a:rPr lang="en-US" b="1" dirty="0"/>
              <a:t>Data storage: </a:t>
            </a:r>
            <a:r>
              <a:rPr lang="en-US" dirty="0"/>
              <a:t>Movement of data into or out of register and or memory</a:t>
            </a:r>
            <a:r>
              <a:rPr lang="tr-TR" dirty="0"/>
              <a:t> </a:t>
            </a:r>
            <a:r>
              <a:rPr lang="tr-TR" dirty="0" err="1"/>
              <a:t>locations</a:t>
            </a:r>
            <a:endParaRPr lang="tr-TR" dirty="0"/>
          </a:p>
          <a:p>
            <a:pPr lvl="1"/>
            <a:r>
              <a:rPr lang="tr-TR" b="1" dirty="0"/>
              <a:t>Data </a:t>
            </a:r>
            <a:r>
              <a:rPr lang="tr-TR" b="1" dirty="0" err="1"/>
              <a:t>movement</a:t>
            </a:r>
            <a:r>
              <a:rPr lang="tr-TR" b="1" dirty="0"/>
              <a:t>: </a:t>
            </a:r>
            <a:r>
              <a:rPr lang="tr-TR" dirty="0"/>
              <a:t>I/O </a:t>
            </a:r>
            <a:r>
              <a:rPr lang="tr-TR" dirty="0" err="1"/>
              <a:t>instructions</a:t>
            </a:r>
            <a:endParaRPr lang="tr-TR" dirty="0"/>
          </a:p>
          <a:p>
            <a:pPr lvl="1"/>
            <a:r>
              <a:rPr lang="en-US" b="1" dirty="0"/>
              <a:t>Control: </a:t>
            </a:r>
            <a:r>
              <a:rPr lang="en-US" dirty="0"/>
              <a:t>Test and branch instructions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546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97126" cy="63563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Arithmetic </a:t>
            </a:r>
            <a:r>
              <a:rPr lang="en-US" dirty="0"/>
              <a:t>instructions provide computational capabilities for processing</a:t>
            </a:r>
            <a:r>
              <a:rPr lang="tr-TR" dirty="0"/>
              <a:t> </a:t>
            </a:r>
            <a:r>
              <a:rPr lang="en-US" dirty="0"/>
              <a:t>numeric data. </a:t>
            </a:r>
            <a:endParaRPr lang="tr-TR" dirty="0"/>
          </a:p>
          <a:p>
            <a:pPr marL="0" indent="0">
              <a:buNone/>
            </a:pPr>
            <a:endParaRPr lang="tr-TR" i="1" dirty="0"/>
          </a:p>
          <a:p>
            <a:pPr marL="0" indent="0">
              <a:buNone/>
            </a:pPr>
            <a:r>
              <a:rPr lang="en-US" i="1" dirty="0"/>
              <a:t>Logic </a:t>
            </a:r>
            <a:r>
              <a:rPr lang="en-US" dirty="0"/>
              <a:t>(Boolean) instructions operate on the bits of a word as bits</a:t>
            </a:r>
            <a:r>
              <a:rPr lang="tr-TR" dirty="0"/>
              <a:t> </a:t>
            </a:r>
            <a:r>
              <a:rPr lang="en-US" dirty="0"/>
              <a:t>rather than as numbers; thus, they provide capabilities for processing any other type</a:t>
            </a:r>
            <a:r>
              <a:rPr lang="tr-TR" dirty="0"/>
              <a:t> </a:t>
            </a:r>
            <a:r>
              <a:rPr lang="en-US" dirty="0"/>
              <a:t>of data the user may wish to employ. These operations are performed primarily on</a:t>
            </a:r>
            <a:r>
              <a:rPr lang="tr-TR" dirty="0"/>
              <a:t> </a:t>
            </a:r>
            <a:r>
              <a:rPr lang="en-US" dirty="0"/>
              <a:t>data in processor registers.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Therefore, there must be </a:t>
            </a:r>
            <a:r>
              <a:rPr lang="en-US" i="1" dirty="0"/>
              <a:t>memory </a:t>
            </a:r>
            <a:r>
              <a:rPr lang="en-US" dirty="0"/>
              <a:t>instructions for moving</a:t>
            </a:r>
            <a:r>
              <a:rPr lang="tr-TR" dirty="0"/>
              <a:t> </a:t>
            </a:r>
            <a:r>
              <a:rPr lang="en-US" dirty="0"/>
              <a:t>data between memory and the registers. </a:t>
            </a:r>
            <a:endParaRPr lang="tr-TR" dirty="0"/>
          </a:p>
          <a:p>
            <a:pPr marL="0" indent="0">
              <a:buNone/>
            </a:pPr>
            <a:endParaRPr lang="tr-TR" i="1" dirty="0"/>
          </a:p>
          <a:p>
            <a:pPr marL="0" indent="0">
              <a:buNone/>
            </a:pPr>
            <a:r>
              <a:rPr lang="en-US" i="1" dirty="0"/>
              <a:t>I/O </a:t>
            </a:r>
            <a:r>
              <a:rPr lang="en-US" dirty="0"/>
              <a:t>instructions are needed to transfer</a:t>
            </a:r>
            <a:r>
              <a:rPr lang="tr-TR" dirty="0"/>
              <a:t> </a:t>
            </a:r>
            <a:r>
              <a:rPr lang="en-US" dirty="0"/>
              <a:t>programs and data into memory and the results of computations back out to the</a:t>
            </a:r>
            <a:r>
              <a:rPr lang="tr-TR" dirty="0"/>
              <a:t> </a:t>
            </a:r>
            <a:r>
              <a:rPr lang="en-US" dirty="0"/>
              <a:t>user. </a:t>
            </a:r>
            <a:endParaRPr lang="tr-TR" dirty="0"/>
          </a:p>
          <a:p>
            <a:pPr marL="0" indent="0">
              <a:buNone/>
            </a:pPr>
            <a:endParaRPr lang="tr-TR" i="1" dirty="0"/>
          </a:p>
          <a:p>
            <a:pPr marL="0" indent="0">
              <a:buNone/>
            </a:pPr>
            <a:r>
              <a:rPr lang="en-US" i="1" dirty="0"/>
              <a:t>Test </a:t>
            </a:r>
            <a:r>
              <a:rPr lang="en-US" dirty="0"/>
              <a:t>instructions are used to test the value of a data word or the status of</a:t>
            </a:r>
            <a:r>
              <a:rPr lang="tr-TR" dirty="0"/>
              <a:t> </a:t>
            </a:r>
            <a:r>
              <a:rPr lang="en-US" dirty="0"/>
              <a:t>a computation.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Branch instructions are then used to branch to a different set of</a:t>
            </a:r>
            <a:r>
              <a:rPr lang="tr-TR" dirty="0"/>
              <a:t> </a:t>
            </a:r>
            <a:r>
              <a:rPr lang="en-US" dirty="0"/>
              <a:t>instructions depending on the decision made.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530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93379" cy="6356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err="1"/>
              <a:t>Number</a:t>
            </a:r>
            <a:r>
              <a:rPr lang="tr-TR" b="1" dirty="0"/>
              <a:t> of </a:t>
            </a:r>
            <a:r>
              <a:rPr lang="tr-TR" b="1" dirty="0" err="1"/>
              <a:t>Addresses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One of the traditional ways of describing processor architecture is in terms of the</a:t>
            </a:r>
            <a:r>
              <a:rPr lang="tr-TR" dirty="0"/>
              <a:t> </a:t>
            </a:r>
            <a:r>
              <a:rPr lang="en-US" dirty="0"/>
              <a:t>number of addresses contained in each instruction. This dimension has become less</a:t>
            </a:r>
            <a:r>
              <a:rPr lang="tr-TR" dirty="0"/>
              <a:t> </a:t>
            </a:r>
            <a:r>
              <a:rPr lang="en-US" dirty="0"/>
              <a:t>significant with the increasing complexity of processor design. Nevertheless, it is</a:t>
            </a:r>
            <a:r>
              <a:rPr lang="tr-TR" dirty="0"/>
              <a:t> </a:t>
            </a:r>
            <a:r>
              <a:rPr lang="en-US" dirty="0"/>
              <a:t>useful at this point to draw and analyze this distinction.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What is the maximum number of addresses one might need in an instruction?</a:t>
            </a:r>
            <a:r>
              <a:rPr lang="tr-TR" dirty="0"/>
              <a:t> </a:t>
            </a:r>
            <a:r>
              <a:rPr lang="en-US" dirty="0"/>
              <a:t>Evidently, arithmetic and logic instructions will require the most operands.</a:t>
            </a:r>
            <a:r>
              <a:rPr lang="tr-TR" dirty="0"/>
              <a:t> </a:t>
            </a:r>
            <a:r>
              <a:rPr lang="en-US" dirty="0"/>
              <a:t>Virtually all arithmetic and logic operations are either unary (one source operand)</a:t>
            </a:r>
            <a:r>
              <a:rPr lang="tr-TR" dirty="0"/>
              <a:t> </a:t>
            </a:r>
            <a:r>
              <a:rPr lang="en-US" dirty="0"/>
              <a:t>or binary (two source operands).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Thus, we would need a maximum of two addresses</a:t>
            </a:r>
            <a:r>
              <a:rPr lang="tr-TR" dirty="0"/>
              <a:t> </a:t>
            </a:r>
            <a:r>
              <a:rPr lang="en-US" dirty="0"/>
              <a:t>to reference source operands. The result of an operation must be stored, suggesting</a:t>
            </a:r>
            <a:r>
              <a:rPr lang="tr-TR" dirty="0"/>
              <a:t> </a:t>
            </a:r>
            <a:r>
              <a:rPr lang="en-US" dirty="0"/>
              <a:t>a third address, which defines a destination operand. Finally, after completion of an</a:t>
            </a:r>
            <a:r>
              <a:rPr lang="tr-TR" dirty="0"/>
              <a:t> </a:t>
            </a:r>
            <a:r>
              <a:rPr lang="en-US" dirty="0"/>
              <a:t>instruction, the next instruction must be fetched, and its address is needed.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493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65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line of reasoning suggests that an instruction could plausibly be required</a:t>
            </a:r>
            <a:r>
              <a:rPr lang="tr-TR" dirty="0"/>
              <a:t> </a:t>
            </a:r>
            <a:r>
              <a:rPr lang="en-US" dirty="0"/>
              <a:t>to contain four address references: two source operands, one destination operand,</a:t>
            </a:r>
            <a:r>
              <a:rPr lang="tr-TR" dirty="0"/>
              <a:t> </a:t>
            </a:r>
            <a:r>
              <a:rPr lang="en-US" dirty="0"/>
              <a:t>and the address of the next instruction. In most architectures, most instructions have</a:t>
            </a:r>
            <a:r>
              <a:rPr lang="tr-TR" dirty="0"/>
              <a:t> </a:t>
            </a:r>
            <a:r>
              <a:rPr lang="en-US" dirty="0"/>
              <a:t>one, two, or three operand addresses, with the address of the next instruction being</a:t>
            </a:r>
            <a:r>
              <a:rPr lang="tr-TR" dirty="0"/>
              <a:t> </a:t>
            </a:r>
            <a:r>
              <a:rPr lang="en-US" dirty="0"/>
              <a:t>implicit (obtained from the program counter).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Most architectures also have a few</a:t>
            </a:r>
            <a:r>
              <a:rPr lang="tr-TR" dirty="0"/>
              <a:t> </a:t>
            </a:r>
            <a:r>
              <a:rPr lang="en-US" dirty="0"/>
              <a:t>special-purpose instructions with more operands.</a:t>
            </a:r>
            <a:endParaRPr lang="tr-TR" dirty="0"/>
          </a:p>
          <a:p>
            <a:pPr lvl="1"/>
            <a:r>
              <a:rPr lang="en-US" dirty="0"/>
              <a:t>For example, the load and store</a:t>
            </a:r>
            <a:r>
              <a:rPr lang="tr-TR" dirty="0"/>
              <a:t> </a:t>
            </a:r>
            <a:r>
              <a:rPr lang="en-US" dirty="0"/>
              <a:t>multiple instructions of the ARM architecture designate</a:t>
            </a:r>
            <a:r>
              <a:rPr lang="tr-TR" dirty="0"/>
              <a:t> </a:t>
            </a:r>
            <a:r>
              <a:rPr lang="en-US" dirty="0"/>
              <a:t>up to 17 register operands in a single instruction.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315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22" y="365125"/>
            <a:ext cx="4103068" cy="63563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Figure compares typical one-, two-, and three-address instructions that</a:t>
            </a:r>
            <a:r>
              <a:rPr lang="tr-TR" dirty="0"/>
              <a:t> </a:t>
            </a:r>
            <a:r>
              <a:rPr lang="en-US" dirty="0"/>
              <a:t>could be used to compute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Y = (A - B)</a:t>
            </a:r>
            <a:r>
              <a:rPr lang="tr-TR" dirty="0"/>
              <a:t>/</a:t>
            </a:r>
            <a:r>
              <a:rPr lang="en-US" dirty="0"/>
              <a:t>[C + (D </a:t>
            </a:r>
            <a:r>
              <a:rPr lang="tr-TR" dirty="0"/>
              <a:t>x</a:t>
            </a:r>
            <a:r>
              <a:rPr lang="en-US" dirty="0"/>
              <a:t> E)].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With three addresses,</a:t>
            </a:r>
            <a:r>
              <a:rPr lang="tr-TR" dirty="0"/>
              <a:t> </a:t>
            </a:r>
            <a:r>
              <a:rPr lang="en-US" dirty="0"/>
              <a:t>each instruction specifies two source operand locations and a destination operand</a:t>
            </a:r>
            <a:r>
              <a:rPr lang="tr-TR" dirty="0"/>
              <a:t> </a:t>
            </a:r>
            <a:r>
              <a:rPr lang="en-US" dirty="0"/>
              <a:t>location.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Because we choose not to alter the value of any of the operand locations,</a:t>
            </a:r>
            <a:r>
              <a:rPr lang="tr-TR" dirty="0"/>
              <a:t> </a:t>
            </a:r>
            <a:r>
              <a:rPr lang="en-US" dirty="0"/>
              <a:t>a temporary location, T, is used to store some intermediate results. Note that there</a:t>
            </a:r>
            <a:r>
              <a:rPr lang="tr-TR" dirty="0"/>
              <a:t> </a:t>
            </a:r>
            <a:r>
              <a:rPr lang="en-US" dirty="0"/>
              <a:t>are four instructions and that the original expression had five operands.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18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490" y="669923"/>
            <a:ext cx="7848000" cy="56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69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65042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Three-address instruction formats are not common because they require a</a:t>
            </a:r>
            <a:r>
              <a:rPr lang="tr-TR" dirty="0"/>
              <a:t> </a:t>
            </a:r>
            <a:r>
              <a:rPr lang="en-US" dirty="0"/>
              <a:t>relatively long instruction format to hold the three address references.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With two</a:t>
            </a:r>
            <a:r>
              <a:rPr lang="tr-TR" dirty="0"/>
              <a:t>-</a:t>
            </a:r>
            <a:r>
              <a:rPr lang="en-US" dirty="0"/>
              <a:t>address</a:t>
            </a:r>
            <a:r>
              <a:rPr lang="tr-TR" dirty="0"/>
              <a:t> </a:t>
            </a:r>
            <a:r>
              <a:rPr lang="en-US" dirty="0"/>
              <a:t>instructions, and for binary operations, one address must do double duty as</a:t>
            </a:r>
            <a:r>
              <a:rPr lang="tr-TR" dirty="0"/>
              <a:t> </a:t>
            </a:r>
            <a:r>
              <a:rPr lang="en-US" dirty="0"/>
              <a:t>both an operand and a result.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Thus, the instruction SUB Y, B carries out the calculation</a:t>
            </a:r>
            <a:r>
              <a:rPr lang="tr-TR" dirty="0"/>
              <a:t> </a:t>
            </a:r>
            <a:r>
              <a:rPr lang="en-US" dirty="0"/>
              <a:t>Y - B and stores the result in Y. The two-address format reduces the space</a:t>
            </a:r>
            <a:r>
              <a:rPr lang="tr-TR" dirty="0"/>
              <a:t> </a:t>
            </a:r>
            <a:r>
              <a:rPr lang="en-US" dirty="0"/>
              <a:t>requirement but also introduces some awkwardness.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To avoid altering the value of</a:t>
            </a:r>
            <a:r>
              <a:rPr lang="tr-TR" dirty="0"/>
              <a:t> </a:t>
            </a:r>
            <a:r>
              <a:rPr lang="en-US" dirty="0"/>
              <a:t>an operand, a MOVE instruction is used to move one of the values to a result or</a:t>
            </a:r>
            <a:r>
              <a:rPr lang="tr-TR" dirty="0"/>
              <a:t> </a:t>
            </a:r>
            <a:r>
              <a:rPr lang="en-US" dirty="0"/>
              <a:t>temporary location before performing the operation. Our sample program expands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six</a:t>
            </a:r>
            <a:r>
              <a:rPr lang="tr-TR" dirty="0"/>
              <a:t> </a:t>
            </a:r>
            <a:r>
              <a:rPr lang="tr-TR" dirty="0" err="1"/>
              <a:t>instructions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371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/>
              <a:t>Machine </a:t>
            </a:r>
            <a:r>
              <a:rPr lang="tr-TR" dirty="0" err="1"/>
              <a:t>Intruction</a:t>
            </a:r>
            <a:r>
              <a:rPr lang="tr-TR" dirty="0"/>
              <a:t> </a:t>
            </a:r>
            <a:r>
              <a:rPr lang="tr-TR" dirty="0" err="1"/>
              <a:t>Characteristics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Operands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Types</a:t>
            </a:r>
            <a:r>
              <a:rPr lang="tr-TR" dirty="0"/>
              <a:t> of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3748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Simpler yet is the one-address instruction. For this to work, a second address</a:t>
            </a:r>
            <a:r>
              <a:rPr lang="tr-TR" dirty="0"/>
              <a:t> </a:t>
            </a:r>
            <a:r>
              <a:rPr lang="en-US" dirty="0"/>
              <a:t>must be implicit. This was common in earlier machines, with the implied address</a:t>
            </a:r>
            <a:r>
              <a:rPr lang="tr-TR" dirty="0"/>
              <a:t> </a:t>
            </a:r>
            <a:r>
              <a:rPr lang="en-US" dirty="0"/>
              <a:t>being a processor register known as the </a:t>
            </a:r>
            <a:r>
              <a:rPr lang="en-US" b="1" dirty="0"/>
              <a:t>accumulator </a:t>
            </a:r>
            <a:r>
              <a:rPr lang="en-US" dirty="0"/>
              <a:t>(AC). The accumulator contains</a:t>
            </a:r>
            <a:r>
              <a:rPr lang="tr-TR" dirty="0"/>
              <a:t> </a:t>
            </a:r>
            <a:r>
              <a:rPr lang="en-US" dirty="0"/>
              <a:t>one of the operands and is used to store the result. In our example, </a:t>
            </a:r>
            <a:r>
              <a:rPr lang="en-US" dirty="0" err="1"/>
              <a:t>ei</a:t>
            </a:r>
            <a:r>
              <a:rPr lang="tr-TR" dirty="0"/>
              <a:t>g</a:t>
            </a:r>
            <a:r>
              <a:rPr lang="en-US" dirty="0" err="1"/>
              <a:t>ht</a:t>
            </a:r>
            <a:r>
              <a:rPr lang="tr-TR" dirty="0"/>
              <a:t> </a:t>
            </a:r>
            <a:r>
              <a:rPr lang="en-US" dirty="0"/>
              <a:t>instructions are needed to accomplish the task.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It is, in fact, possible to make do with zero addresses for some instructions.</a:t>
            </a:r>
            <a:r>
              <a:rPr lang="tr-TR" dirty="0"/>
              <a:t> </a:t>
            </a:r>
            <a:r>
              <a:rPr lang="en-US" dirty="0"/>
              <a:t>Zero-address instructions are applicable to a special memory organization called</a:t>
            </a:r>
            <a:r>
              <a:rPr lang="tr-TR" dirty="0"/>
              <a:t> </a:t>
            </a:r>
            <a:r>
              <a:rPr lang="en-US" dirty="0"/>
              <a:t>a </a:t>
            </a:r>
            <a:r>
              <a:rPr lang="en-US" i="1" dirty="0"/>
              <a:t>stack. </a:t>
            </a:r>
            <a:r>
              <a:rPr lang="en-US" dirty="0"/>
              <a:t>A stack is a last-in-first-out set of locations. The stack is in a known location</a:t>
            </a:r>
            <a:r>
              <a:rPr lang="tr-TR" dirty="0"/>
              <a:t> </a:t>
            </a:r>
            <a:r>
              <a:rPr lang="en-US" dirty="0"/>
              <a:t>and, often, at least the top two elements are in processor registers. Thus,</a:t>
            </a:r>
            <a:r>
              <a:rPr lang="tr-TR" dirty="0"/>
              <a:t> </a:t>
            </a:r>
            <a:r>
              <a:rPr lang="en-US" dirty="0"/>
              <a:t>zero-address instructions would reference the top two stack elements.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2727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Table summarizes the interpretations to be placed on instructions with</a:t>
            </a:r>
            <a:r>
              <a:rPr lang="tr-TR" dirty="0"/>
              <a:t> </a:t>
            </a:r>
            <a:r>
              <a:rPr lang="en-US" dirty="0"/>
              <a:t>zero, one, two, or three addresses. In each case in the table, it is assumed that the</a:t>
            </a:r>
            <a:r>
              <a:rPr lang="tr-TR" dirty="0"/>
              <a:t> </a:t>
            </a:r>
            <a:r>
              <a:rPr lang="en-US" dirty="0"/>
              <a:t>address of the next instruction is implicit, and that one operation with two source</a:t>
            </a:r>
            <a:r>
              <a:rPr lang="tr-TR" dirty="0"/>
              <a:t> </a:t>
            </a:r>
            <a:r>
              <a:rPr lang="en-US" dirty="0"/>
              <a:t>operands and one result operand is to be performed.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21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44" y="3805475"/>
            <a:ext cx="8796312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0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77337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number of addresses per instruction is a basic design decision. </a:t>
            </a:r>
            <a:endParaRPr lang="tr-TR" dirty="0"/>
          </a:p>
          <a:p>
            <a:pPr lvl="1"/>
            <a:r>
              <a:rPr lang="en-US" dirty="0"/>
              <a:t>Fewer</a:t>
            </a:r>
            <a:r>
              <a:rPr lang="tr-TR" dirty="0"/>
              <a:t> </a:t>
            </a:r>
            <a:r>
              <a:rPr lang="en-US" dirty="0"/>
              <a:t>addresses per instruction result in instructions that are more primitive, requiring a</a:t>
            </a:r>
            <a:r>
              <a:rPr lang="tr-TR" dirty="0"/>
              <a:t> </a:t>
            </a:r>
            <a:r>
              <a:rPr lang="en-US" dirty="0"/>
              <a:t>less complex processor. It also results in instructions of shorter length. </a:t>
            </a:r>
            <a:endParaRPr lang="tr-TR" dirty="0"/>
          </a:p>
          <a:p>
            <a:pPr lvl="1"/>
            <a:r>
              <a:rPr lang="en-US" dirty="0"/>
              <a:t>On the other</a:t>
            </a:r>
            <a:r>
              <a:rPr lang="tr-TR" dirty="0"/>
              <a:t> </a:t>
            </a:r>
            <a:r>
              <a:rPr lang="en-US" dirty="0"/>
              <a:t>hand, programs contain more total instructions, which in general results in longer</a:t>
            </a:r>
            <a:r>
              <a:rPr lang="tr-TR" dirty="0"/>
              <a:t> </a:t>
            </a:r>
            <a:r>
              <a:rPr lang="en-US" dirty="0"/>
              <a:t>execution times and longer, more complex programs. </a:t>
            </a:r>
            <a:endParaRPr lang="tr-TR" dirty="0"/>
          </a:p>
          <a:p>
            <a:pPr lvl="1"/>
            <a:r>
              <a:rPr lang="en-US" dirty="0"/>
              <a:t>Also, there is an important</a:t>
            </a:r>
            <a:r>
              <a:rPr lang="tr-TR" dirty="0"/>
              <a:t> </a:t>
            </a:r>
            <a:r>
              <a:rPr lang="en-US" dirty="0"/>
              <a:t>threshold between one-address and multiple-address instructions. With one-address</a:t>
            </a:r>
            <a:r>
              <a:rPr lang="tr-TR" dirty="0"/>
              <a:t> </a:t>
            </a:r>
            <a:r>
              <a:rPr lang="en-US" dirty="0"/>
              <a:t>instructions, the programmer generally has available only one general-purpose register,</a:t>
            </a:r>
            <a:r>
              <a:rPr lang="tr-TR" dirty="0"/>
              <a:t> </a:t>
            </a:r>
            <a:r>
              <a:rPr lang="en-US" dirty="0"/>
              <a:t>the accumulator. </a:t>
            </a:r>
            <a:endParaRPr lang="tr-TR" dirty="0"/>
          </a:p>
          <a:p>
            <a:pPr lvl="1"/>
            <a:r>
              <a:rPr lang="en-US" dirty="0"/>
              <a:t>With multiple-address instructions, it is common to have</a:t>
            </a:r>
            <a:r>
              <a:rPr lang="tr-TR" dirty="0"/>
              <a:t> </a:t>
            </a:r>
            <a:r>
              <a:rPr lang="en-US" dirty="0"/>
              <a:t>multiple general-purpose registers. This allows some operations to be performed</a:t>
            </a:r>
            <a:r>
              <a:rPr lang="tr-TR" dirty="0"/>
              <a:t> </a:t>
            </a:r>
            <a:r>
              <a:rPr lang="en-US" dirty="0"/>
              <a:t>solely on registers. Because register references are faster than memory references,</a:t>
            </a:r>
            <a:r>
              <a:rPr lang="tr-TR" dirty="0"/>
              <a:t> </a:t>
            </a:r>
            <a:r>
              <a:rPr lang="en-US" dirty="0"/>
              <a:t>this speeds up execution.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For reasons of flexibility and ability to use multiple registers,</a:t>
            </a:r>
            <a:r>
              <a:rPr lang="tr-TR" dirty="0"/>
              <a:t> </a:t>
            </a:r>
            <a:r>
              <a:rPr lang="en-US" dirty="0"/>
              <a:t>most contemporary machines employ a mixture of two- and three-address</a:t>
            </a:r>
            <a:r>
              <a:rPr lang="tr-TR" dirty="0"/>
              <a:t> </a:t>
            </a:r>
            <a:r>
              <a:rPr lang="tr-TR" dirty="0" err="1"/>
              <a:t>instructions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1416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5253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design trade-offs involved in choosing the number of addresses per instruction</a:t>
            </a:r>
            <a:r>
              <a:rPr lang="tr-TR" dirty="0"/>
              <a:t> </a:t>
            </a:r>
            <a:r>
              <a:rPr lang="en-US" dirty="0"/>
              <a:t>are complicated by other factors. There is the issue of whether an address references</a:t>
            </a:r>
            <a:r>
              <a:rPr lang="tr-TR" dirty="0"/>
              <a:t> </a:t>
            </a:r>
            <a:r>
              <a:rPr lang="en-US" dirty="0"/>
              <a:t>a memory location or a register. Because there are fewer registers, fewer bits</a:t>
            </a:r>
            <a:r>
              <a:rPr lang="tr-TR" dirty="0"/>
              <a:t> </a:t>
            </a:r>
            <a:r>
              <a:rPr lang="en-US" dirty="0"/>
              <a:t>are needed for a register reference.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Also, as we shall see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week</a:t>
            </a:r>
            <a:r>
              <a:rPr lang="en-US" dirty="0"/>
              <a:t>, a machine</a:t>
            </a:r>
            <a:r>
              <a:rPr lang="tr-TR" dirty="0"/>
              <a:t> </a:t>
            </a:r>
            <a:r>
              <a:rPr lang="en-US" dirty="0"/>
              <a:t>may offer a variety of addressing modes, and the specification of mode takes one or</a:t>
            </a:r>
            <a:r>
              <a:rPr lang="tr-TR" dirty="0"/>
              <a:t> </a:t>
            </a:r>
            <a:r>
              <a:rPr lang="en-US" dirty="0"/>
              <a:t>more bits. The result is that most processor designs involve a variety of instruction</a:t>
            </a:r>
            <a:r>
              <a:rPr lang="tr-TR" dirty="0"/>
              <a:t> </a:t>
            </a:r>
            <a:r>
              <a:rPr lang="tr-TR" dirty="0" err="1"/>
              <a:t>formats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703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45253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/>
              <a:t>Instruction</a:t>
            </a:r>
            <a:r>
              <a:rPr lang="tr-TR" b="1" dirty="0"/>
              <a:t> Set Design</a:t>
            </a:r>
          </a:p>
          <a:p>
            <a:pPr marL="0" indent="0">
              <a:buNone/>
            </a:pPr>
            <a:r>
              <a:rPr lang="en-US" dirty="0"/>
              <a:t>One of the most interesting, and most analyzed, aspects of computer design is</a:t>
            </a:r>
            <a:r>
              <a:rPr lang="tr-TR" dirty="0"/>
              <a:t> </a:t>
            </a:r>
            <a:r>
              <a:rPr lang="en-US" dirty="0"/>
              <a:t>instruction set design. The design of an instruction set is very complex because it</a:t>
            </a:r>
            <a:r>
              <a:rPr lang="tr-TR" dirty="0"/>
              <a:t> </a:t>
            </a:r>
            <a:r>
              <a:rPr lang="en-US" dirty="0"/>
              <a:t>affects so many aspects of the computer system. The instruction set defines many</a:t>
            </a:r>
            <a:r>
              <a:rPr lang="tr-TR" dirty="0"/>
              <a:t> </a:t>
            </a:r>
            <a:r>
              <a:rPr lang="en-US" dirty="0"/>
              <a:t>of the functions performed by the processor and thus has a significant effect on the</a:t>
            </a:r>
            <a:r>
              <a:rPr lang="tr-TR" dirty="0"/>
              <a:t> </a:t>
            </a:r>
            <a:r>
              <a:rPr lang="en-US" dirty="0"/>
              <a:t>implementation of the processor. The instruction set is the programmer’s means of</a:t>
            </a:r>
            <a:r>
              <a:rPr lang="tr-TR" dirty="0"/>
              <a:t> </a:t>
            </a:r>
            <a:r>
              <a:rPr lang="en-US" dirty="0"/>
              <a:t>controlling the processor. </a:t>
            </a:r>
            <a:r>
              <a:rPr lang="tr-TR" dirty="0"/>
              <a:t> T</a:t>
            </a:r>
            <a:r>
              <a:rPr lang="en-US" dirty="0" err="1"/>
              <a:t>hus</a:t>
            </a:r>
            <a:r>
              <a:rPr lang="en-US" dirty="0"/>
              <a:t>, programmer requirements must be considered in</a:t>
            </a:r>
            <a:r>
              <a:rPr lang="tr-TR" dirty="0"/>
              <a:t> </a:t>
            </a:r>
            <a:r>
              <a:rPr lang="tr-TR" dirty="0" err="1"/>
              <a:t>designing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instruction</a:t>
            </a:r>
            <a:r>
              <a:rPr lang="tr-TR" dirty="0"/>
              <a:t> set.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It may surprise you to know that some of the most fundamental issues relating</a:t>
            </a:r>
            <a:r>
              <a:rPr lang="tr-TR" dirty="0"/>
              <a:t> </a:t>
            </a:r>
            <a:r>
              <a:rPr lang="en-US" dirty="0"/>
              <a:t>to the design of instruction sets remain in dispute. Indeed, in recent years, the</a:t>
            </a:r>
            <a:r>
              <a:rPr lang="tr-TR" dirty="0"/>
              <a:t> </a:t>
            </a:r>
            <a:r>
              <a:rPr lang="en-US" dirty="0"/>
              <a:t>level of disagreement concerning these fundamentals has actually grown. </a:t>
            </a:r>
            <a:r>
              <a:rPr lang="tr-T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2729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7126" cy="4735596"/>
          </a:xfrm>
        </p:spPr>
        <p:txBody>
          <a:bodyPr>
            <a:normAutofit/>
          </a:bodyPr>
          <a:lstStyle/>
          <a:p>
            <a:r>
              <a:rPr lang="tr-TR" dirty="0"/>
              <a:t>T</a:t>
            </a:r>
            <a:r>
              <a:rPr lang="en-US" dirty="0"/>
              <a:t>he most</a:t>
            </a:r>
            <a:r>
              <a:rPr lang="tr-TR" dirty="0"/>
              <a:t> </a:t>
            </a:r>
            <a:r>
              <a:rPr lang="en-US" dirty="0"/>
              <a:t>important of these fundamental design issues include the following:</a:t>
            </a:r>
            <a:endParaRPr lang="tr-TR" dirty="0"/>
          </a:p>
          <a:p>
            <a:pPr lvl="1"/>
            <a:r>
              <a:rPr lang="en-US" b="1" dirty="0"/>
              <a:t>Operation repertoire: </a:t>
            </a:r>
            <a:r>
              <a:rPr lang="en-US" dirty="0"/>
              <a:t>How many and which operations to provide, and how</a:t>
            </a:r>
            <a:r>
              <a:rPr lang="tr-TR" dirty="0"/>
              <a:t> </a:t>
            </a: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operations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</a:t>
            </a:r>
          </a:p>
          <a:p>
            <a:pPr lvl="1"/>
            <a:r>
              <a:rPr lang="en-US" b="1" dirty="0"/>
              <a:t>Data types: </a:t>
            </a:r>
            <a:r>
              <a:rPr lang="en-US" dirty="0"/>
              <a:t>The various types of data upon which operations are performed</a:t>
            </a:r>
          </a:p>
          <a:p>
            <a:pPr lvl="1"/>
            <a:r>
              <a:rPr lang="en-US" b="1" dirty="0"/>
              <a:t>Instruction format: </a:t>
            </a:r>
            <a:r>
              <a:rPr lang="en-US" dirty="0"/>
              <a:t>Instruction length (in bits), number of addresses, size of</a:t>
            </a:r>
            <a:r>
              <a:rPr lang="tr-TR" dirty="0"/>
              <a:t> </a:t>
            </a:r>
            <a:r>
              <a:rPr lang="en-US" dirty="0"/>
              <a:t>various fields, and so on</a:t>
            </a:r>
          </a:p>
          <a:p>
            <a:pPr lvl="1"/>
            <a:r>
              <a:rPr lang="en-US" b="1" dirty="0"/>
              <a:t>Registers: </a:t>
            </a:r>
            <a:r>
              <a:rPr lang="en-US" dirty="0"/>
              <a:t>Number of processor registers that can be referenced by instructions,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use</a:t>
            </a:r>
            <a:endParaRPr lang="tr-TR" dirty="0"/>
          </a:p>
          <a:p>
            <a:pPr lvl="1"/>
            <a:r>
              <a:rPr lang="en-US" b="1" dirty="0"/>
              <a:t>Addressing: </a:t>
            </a:r>
            <a:r>
              <a:rPr lang="en-US" dirty="0"/>
              <a:t>The mode or modes by which the address of an operand is</a:t>
            </a:r>
            <a:r>
              <a:rPr lang="tr-TR" dirty="0"/>
              <a:t> </a:t>
            </a:r>
            <a:r>
              <a:rPr lang="tr-TR" dirty="0" err="1"/>
              <a:t>specified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8912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issues are highly interrelated and must be considered together in designing</a:t>
            </a:r>
            <a:r>
              <a:rPr lang="tr-TR" dirty="0"/>
              <a:t> </a:t>
            </a:r>
            <a:r>
              <a:rPr lang="en-US" dirty="0"/>
              <a:t>an instruction set.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Following this overview section, this chapter examines data</a:t>
            </a:r>
            <a:r>
              <a:rPr lang="tr-TR" dirty="0"/>
              <a:t> </a:t>
            </a:r>
            <a:r>
              <a:rPr lang="en-US" dirty="0"/>
              <a:t>types and operation repertoire.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497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TYPES OF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8958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Machine instructions operate on data. The most important general categories of</a:t>
            </a:r>
            <a:r>
              <a:rPr lang="tr-TR" dirty="0"/>
              <a:t> data </a:t>
            </a:r>
            <a:r>
              <a:rPr lang="tr-TR" dirty="0" err="1"/>
              <a:t>are</a:t>
            </a:r>
            <a:endParaRPr lang="tr-TR" dirty="0"/>
          </a:p>
          <a:p>
            <a:pPr lvl="1"/>
            <a:r>
              <a:rPr lang="tr-TR" dirty="0" err="1"/>
              <a:t>Addresses</a:t>
            </a:r>
            <a:endParaRPr lang="tr-TR" dirty="0"/>
          </a:p>
          <a:p>
            <a:pPr lvl="1"/>
            <a:r>
              <a:rPr lang="tr-TR" dirty="0" err="1"/>
              <a:t>Numbers</a:t>
            </a:r>
            <a:endParaRPr lang="tr-TR" dirty="0"/>
          </a:p>
          <a:p>
            <a:pPr lvl="1"/>
            <a:r>
              <a:rPr lang="tr-TR" dirty="0" err="1"/>
              <a:t>Characters</a:t>
            </a:r>
            <a:endParaRPr lang="tr-TR" dirty="0"/>
          </a:p>
          <a:p>
            <a:pPr lvl="1"/>
            <a:r>
              <a:rPr lang="tr-TR" dirty="0" err="1"/>
              <a:t>Logical</a:t>
            </a:r>
            <a:r>
              <a:rPr lang="tr-TR" dirty="0"/>
              <a:t> data</a:t>
            </a:r>
          </a:p>
          <a:p>
            <a:pPr marL="0" indent="0">
              <a:buNone/>
            </a:pPr>
            <a:r>
              <a:rPr lang="en-US" dirty="0"/>
              <a:t>We shall see, in discussing addressing modes </a:t>
            </a:r>
            <a:r>
              <a:rPr lang="tr-TR" dirty="0" err="1"/>
              <a:t>later</a:t>
            </a:r>
            <a:r>
              <a:rPr lang="en-US" dirty="0"/>
              <a:t>, that addresses</a:t>
            </a:r>
            <a:r>
              <a:rPr lang="tr-TR" dirty="0"/>
              <a:t> </a:t>
            </a:r>
            <a:r>
              <a:rPr lang="en-US" dirty="0"/>
              <a:t>are, in fact, a form of data. In many cases, some calculation must be performed on</a:t>
            </a:r>
            <a:r>
              <a:rPr lang="tr-TR" dirty="0"/>
              <a:t> </a:t>
            </a:r>
            <a:r>
              <a:rPr lang="en-US" dirty="0"/>
              <a:t>the operand reference in an instruction to determine the main or virtual memory</a:t>
            </a:r>
            <a:r>
              <a:rPr lang="tr-TR" dirty="0"/>
              <a:t> </a:t>
            </a:r>
            <a:r>
              <a:rPr lang="en-US" dirty="0"/>
              <a:t>address.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In this context, addresses can be considered to be unsigned integers.</a:t>
            </a:r>
            <a:r>
              <a:rPr lang="tr-TR" dirty="0"/>
              <a:t> </a:t>
            </a:r>
            <a:r>
              <a:rPr lang="en-US" dirty="0"/>
              <a:t>Other common data types are numbers, characters, and logical data, and each</a:t>
            </a:r>
            <a:r>
              <a:rPr lang="tr-TR" dirty="0"/>
              <a:t> </a:t>
            </a:r>
            <a:r>
              <a:rPr lang="en-US" dirty="0"/>
              <a:t>of these is briefly examined in this section. Beyond that, some machines define specialized</a:t>
            </a:r>
            <a:r>
              <a:rPr lang="tr-TR" dirty="0"/>
              <a:t> </a:t>
            </a:r>
            <a:r>
              <a:rPr lang="en-US" dirty="0"/>
              <a:t>data types or data structures. </a:t>
            </a:r>
            <a:endParaRPr lang="tr-TR" dirty="0"/>
          </a:p>
          <a:p>
            <a:pPr lvl="1"/>
            <a:r>
              <a:rPr lang="en-US" dirty="0"/>
              <a:t>For example, there may be machine operations</a:t>
            </a:r>
            <a:r>
              <a:rPr lang="tr-TR" dirty="0"/>
              <a:t> </a:t>
            </a:r>
            <a:r>
              <a:rPr lang="en-US" dirty="0"/>
              <a:t>that operate directly on a list or a string of characters.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7676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61295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/>
              <a:t>Numbers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All machine languages include numeric data types. Even in nonnumeric data processing,</a:t>
            </a:r>
            <a:r>
              <a:rPr lang="tr-TR" dirty="0"/>
              <a:t> </a:t>
            </a:r>
            <a:r>
              <a:rPr lang="en-US" dirty="0"/>
              <a:t>there is a need for numbers to act as counters, field widths, and so forth.</a:t>
            </a:r>
            <a:r>
              <a:rPr lang="tr-TR" dirty="0"/>
              <a:t> </a:t>
            </a:r>
            <a:r>
              <a:rPr lang="en-US" dirty="0"/>
              <a:t>An important distinction between numbers used in ordinary mathematics and numbers</a:t>
            </a:r>
            <a:r>
              <a:rPr lang="tr-TR" dirty="0"/>
              <a:t> </a:t>
            </a:r>
            <a:r>
              <a:rPr lang="en-US" dirty="0"/>
              <a:t>stored in a computer is that the latter are limited. This is true in two senses.</a:t>
            </a:r>
          </a:p>
          <a:p>
            <a:pPr marL="0" indent="0">
              <a:buNone/>
            </a:pPr>
            <a:r>
              <a:rPr lang="en-US" dirty="0"/>
              <a:t>First, there is a limit to the magnitude of numbers representable on a machine and</a:t>
            </a:r>
            <a:r>
              <a:rPr lang="tr-TR" dirty="0"/>
              <a:t> </a:t>
            </a:r>
            <a:r>
              <a:rPr lang="en-US" dirty="0"/>
              <a:t>second, in the case of floating-point numbers, a limit to their precision. Thus, the</a:t>
            </a:r>
            <a:r>
              <a:rPr lang="tr-TR" dirty="0"/>
              <a:t> </a:t>
            </a:r>
            <a:r>
              <a:rPr lang="en-US" dirty="0"/>
              <a:t>programmer is faced with understanding the consequences of rounding, overflow,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underflow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en-US" dirty="0"/>
              <a:t>Three types of numerical data are common in computers:</a:t>
            </a:r>
          </a:p>
          <a:p>
            <a:pPr lvl="1"/>
            <a:r>
              <a:rPr lang="en-US" dirty="0"/>
              <a:t>Binary integer or binary fixed point</a:t>
            </a:r>
          </a:p>
          <a:p>
            <a:pPr lvl="1"/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floating</a:t>
            </a:r>
            <a:r>
              <a:rPr lang="tr-TR" dirty="0"/>
              <a:t> </a:t>
            </a:r>
            <a:r>
              <a:rPr lang="tr-TR" dirty="0" err="1"/>
              <a:t>point</a:t>
            </a:r>
            <a:endParaRPr lang="tr-TR" dirty="0"/>
          </a:p>
          <a:p>
            <a:pPr lvl="1"/>
            <a:r>
              <a:rPr lang="tr-TR" dirty="0" err="1"/>
              <a:t>Decimal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382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5253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/>
              <a:t>Characters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A common form of data is text or character strings. While textual data are most</a:t>
            </a:r>
            <a:r>
              <a:rPr lang="tr-TR" dirty="0"/>
              <a:t> </a:t>
            </a:r>
            <a:r>
              <a:rPr lang="en-US" dirty="0"/>
              <a:t>convenient for human beings, they cannot, in character form, be easily stored or</a:t>
            </a:r>
            <a:r>
              <a:rPr lang="tr-TR" dirty="0"/>
              <a:t> </a:t>
            </a:r>
            <a:r>
              <a:rPr lang="en-US" dirty="0"/>
              <a:t>transmitted by data processing and communications systems. Such systems are</a:t>
            </a:r>
            <a:r>
              <a:rPr lang="tr-TR" dirty="0"/>
              <a:t> </a:t>
            </a:r>
            <a:r>
              <a:rPr lang="en-US" dirty="0"/>
              <a:t>designed for binary data.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Thus, a number of codes have been devised by which characters</a:t>
            </a:r>
            <a:r>
              <a:rPr lang="tr-TR" dirty="0"/>
              <a:t> </a:t>
            </a:r>
            <a:r>
              <a:rPr lang="en-US" dirty="0"/>
              <a:t>are represented by a sequence of bits. Perhaps the earliest common example</a:t>
            </a:r>
            <a:r>
              <a:rPr lang="tr-TR" dirty="0"/>
              <a:t> </a:t>
            </a:r>
            <a:r>
              <a:rPr lang="en-US" dirty="0"/>
              <a:t>of this is the Morse code. Today, the most commonly used character code in the</a:t>
            </a:r>
            <a:r>
              <a:rPr lang="tr-TR" dirty="0"/>
              <a:t> International Reference </a:t>
            </a:r>
            <a:r>
              <a:rPr lang="tr-TR" dirty="0" err="1"/>
              <a:t>Alphabet</a:t>
            </a:r>
            <a:r>
              <a:rPr lang="tr-TR" dirty="0"/>
              <a:t> (IRA),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541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81084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boundary where the computer designer and the computer programmer</a:t>
            </a:r>
            <a:r>
              <a:rPr lang="tr-TR" dirty="0"/>
              <a:t> </a:t>
            </a:r>
            <a:r>
              <a:rPr lang="en-US" dirty="0"/>
              <a:t>can view the same machine is the machine instruction set.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From the designer’s point</a:t>
            </a:r>
            <a:r>
              <a:rPr lang="tr-TR" dirty="0"/>
              <a:t> </a:t>
            </a:r>
            <a:r>
              <a:rPr lang="en-US" dirty="0"/>
              <a:t>of view, the machine instruction set provides the functional requirements for the</a:t>
            </a:r>
            <a:r>
              <a:rPr lang="tr-TR" dirty="0"/>
              <a:t> </a:t>
            </a:r>
            <a:r>
              <a:rPr lang="en-US" dirty="0"/>
              <a:t>processor: implementing the processor is a task that in large part involves implementing</a:t>
            </a:r>
            <a:r>
              <a:rPr lang="tr-TR" dirty="0"/>
              <a:t> </a:t>
            </a:r>
            <a:r>
              <a:rPr lang="en-US" dirty="0"/>
              <a:t>the machine instruction set.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 user who chooses to program in machine</a:t>
            </a:r>
            <a:r>
              <a:rPr lang="tr-TR" dirty="0"/>
              <a:t> </a:t>
            </a:r>
            <a:r>
              <a:rPr lang="en-US" dirty="0"/>
              <a:t>language becomes aware of the</a:t>
            </a:r>
            <a:r>
              <a:rPr lang="tr-TR" dirty="0"/>
              <a:t> </a:t>
            </a:r>
            <a:r>
              <a:rPr lang="en-US" dirty="0"/>
              <a:t>register and memory structure, the types of data directly supported by the machine,</a:t>
            </a:r>
            <a:r>
              <a:rPr lang="tr-TR" dirty="0"/>
              <a:t> </a:t>
            </a:r>
            <a:r>
              <a:rPr lang="en-US" dirty="0"/>
              <a:t>and the functioning of the ALU.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7050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5253" cy="4671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 err="1"/>
              <a:t>Logical</a:t>
            </a:r>
            <a:r>
              <a:rPr lang="tr-TR" b="1" dirty="0"/>
              <a:t> Data</a:t>
            </a:r>
          </a:p>
          <a:p>
            <a:pPr marL="0" indent="0">
              <a:buNone/>
            </a:pPr>
            <a:r>
              <a:rPr lang="en-US" dirty="0"/>
              <a:t>Normally, each word or other addressable unit (byte, </a:t>
            </a:r>
            <a:r>
              <a:rPr lang="en-US" dirty="0" err="1"/>
              <a:t>halfword</a:t>
            </a:r>
            <a:r>
              <a:rPr lang="en-US" dirty="0"/>
              <a:t>, and so on) is treated</a:t>
            </a:r>
            <a:r>
              <a:rPr lang="tr-TR" dirty="0"/>
              <a:t> </a:t>
            </a:r>
            <a:r>
              <a:rPr lang="en-US" dirty="0"/>
              <a:t>as a single unit of data. It is sometimes useful, however, to consider an </a:t>
            </a:r>
            <a:r>
              <a:rPr lang="en-US" i="1" dirty="0"/>
              <a:t>n</a:t>
            </a:r>
            <a:r>
              <a:rPr lang="en-US" dirty="0"/>
              <a:t>-bit unit as</a:t>
            </a:r>
            <a:r>
              <a:rPr lang="tr-TR" dirty="0"/>
              <a:t> </a:t>
            </a:r>
            <a:r>
              <a:rPr lang="en-US" dirty="0"/>
              <a:t>consisting of </a:t>
            </a:r>
            <a:r>
              <a:rPr lang="en-US" i="1" dirty="0"/>
              <a:t>n </a:t>
            </a:r>
            <a:r>
              <a:rPr lang="en-US" dirty="0"/>
              <a:t>1-bit items of data, each item having the value 0 or 1. When data are</a:t>
            </a:r>
            <a:r>
              <a:rPr lang="tr-TR" dirty="0"/>
              <a:t> </a:t>
            </a:r>
            <a:r>
              <a:rPr lang="en-US" dirty="0"/>
              <a:t>viewed this way, they are considered to be </a:t>
            </a:r>
            <a:r>
              <a:rPr lang="en-US" i="1" dirty="0"/>
              <a:t>logical </a:t>
            </a:r>
            <a:r>
              <a:rPr lang="en-US" dirty="0"/>
              <a:t>data.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There are two advantages to the bit-oriented view. </a:t>
            </a:r>
            <a:endParaRPr lang="tr-TR" dirty="0"/>
          </a:p>
          <a:p>
            <a:pPr lvl="1"/>
            <a:r>
              <a:rPr lang="en-US" dirty="0"/>
              <a:t>First, we may sometimes wish</a:t>
            </a:r>
            <a:r>
              <a:rPr lang="tr-TR" dirty="0"/>
              <a:t> </a:t>
            </a:r>
            <a:r>
              <a:rPr lang="en-US" dirty="0"/>
              <a:t>to store an array of Boolean or binary data items, in which each item can take on only</a:t>
            </a:r>
            <a:r>
              <a:rPr lang="tr-TR" dirty="0"/>
              <a:t> </a:t>
            </a:r>
            <a:r>
              <a:rPr lang="en-US" dirty="0"/>
              <a:t>the values 1 (true) and 0 (false). With logical data, memory can be used most efficiently</a:t>
            </a:r>
            <a:r>
              <a:rPr lang="tr-TR" dirty="0"/>
              <a:t> </a:t>
            </a:r>
            <a:r>
              <a:rPr lang="en-US" dirty="0"/>
              <a:t>for this storage. </a:t>
            </a:r>
            <a:endParaRPr lang="tr-TR" dirty="0"/>
          </a:p>
          <a:p>
            <a:pPr lvl="1"/>
            <a:r>
              <a:rPr lang="en-US" dirty="0"/>
              <a:t>Second, there are occasions when we wish to manipulate the bits of a</a:t>
            </a:r>
            <a:r>
              <a:rPr lang="tr-TR" dirty="0"/>
              <a:t> </a:t>
            </a:r>
            <a:r>
              <a:rPr lang="en-US" dirty="0"/>
              <a:t>data item. </a:t>
            </a:r>
            <a:endParaRPr lang="tr-TR" dirty="0"/>
          </a:p>
          <a:p>
            <a:pPr lvl="2"/>
            <a:r>
              <a:rPr lang="en-US" dirty="0"/>
              <a:t>For example, if floating-point operations are implemented in software, we</a:t>
            </a:r>
            <a:r>
              <a:rPr lang="tr-TR" dirty="0"/>
              <a:t> </a:t>
            </a:r>
            <a:r>
              <a:rPr lang="en-US" dirty="0"/>
              <a:t>need to be able to shift significant bits in some operations. </a:t>
            </a:r>
            <a:endParaRPr lang="tr-TR" dirty="0"/>
          </a:p>
          <a:p>
            <a:pPr lvl="2"/>
            <a:r>
              <a:rPr lang="en-US" dirty="0"/>
              <a:t>Another example: To convert</a:t>
            </a:r>
            <a:r>
              <a:rPr lang="tr-TR" dirty="0"/>
              <a:t> </a:t>
            </a:r>
            <a:r>
              <a:rPr lang="en-US" dirty="0"/>
              <a:t>from IRA to packed decimal, we need to extract the rightmost 4 bits of each byte.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2501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TYPES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number of different opcodes varies widely from machine to machine. However,</a:t>
            </a:r>
            <a:r>
              <a:rPr lang="tr-TR" dirty="0"/>
              <a:t> </a:t>
            </a:r>
            <a:r>
              <a:rPr lang="en-US" dirty="0"/>
              <a:t>the same general types of operations are found on all machines. A useful and typical</a:t>
            </a:r>
            <a:r>
              <a:rPr lang="tr-TR" dirty="0"/>
              <a:t> </a:t>
            </a:r>
            <a:r>
              <a:rPr lang="tr-TR" dirty="0" err="1"/>
              <a:t>categorization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Data transfer</a:t>
            </a:r>
          </a:p>
          <a:p>
            <a:pPr lvl="1"/>
            <a:r>
              <a:rPr lang="tr-TR" dirty="0" err="1"/>
              <a:t>Arithmetic</a:t>
            </a:r>
            <a:endParaRPr lang="tr-TR" dirty="0"/>
          </a:p>
          <a:p>
            <a:pPr lvl="1"/>
            <a:r>
              <a:rPr lang="tr-TR" dirty="0" err="1"/>
              <a:t>Logical</a:t>
            </a:r>
            <a:endParaRPr lang="tr-TR" dirty="0"/>
          </a:p>
          <a:p>
            <a:pPr lvl="1"/>
            <a:r>
              <a:rPr lang="tr-TR" dirty="0"/>
              <a:t>Conversion</a:t>
            </a:r>
          </a:p>
          <a:p>
            <a:pPr lvl="1"/>
            <a:r>
              <a:rPr lang="tr-TR" dirty="0"/>
              <a:t>I/O</a:t>
            </a:r>
          </a:p>
          <a:p>
            <a:pPr lvl="1"/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control</a:t>
            </a:r>
            <a:endParaRPr lang="tr-TR" dirty="0"/>
          </a:p>
          <a:p>
            <a:pPr lvl="1"/>
            <a:r>
              <a:rPr lang="tr-TR" dirty="0"/>
              <a:t>Transfer of </a:t>
            </a:r>
            <a:r>
              <a:rPr lang="tr-TR" dirty="0" err="1"/>
              <a:t>control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0099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398474"/>
              </p:ext>
            </p:extLst>
          </p:nvPr>
        </p:nvGraphicFramePr>
        <p:xfrm>
          <a:off x="838200" y="365117"/>
          <a:ext cx="11113167" cy="6356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0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9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262"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Type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Operation</a:t>
                      </a:r>
                      <a:r>
                        <a:rPr lang="tr-TR" b="1" baseline="0" dirty="0"/>
                        <a:t> Name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Description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262">
                <a:tc rowSpan="8">
                  <a:txBody>
                    <a:bodyPr/>
                    <a:lstStyle/>
                    <a:p>
                      <a:pPr algn="ctr"/>
                      <a:r>
                        <a:rPr lang="tr-TR" sz="1800" b="1" u="none" strike="noStrike" kern="1200" baseline="0" dirty="0"/>
                        <a:t>Data transfer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 u="none" strike="noStrike" kern="1200" baseline="0" dirty="0" err="1"/>
                        <a:t>Move</a:t>
                      </a:r>
                      <a:r>
                        <a:rPr lang="tr-TR" sz="1800" u="none" strike="noStrike" kern="1200" baseline="0" dirty="0"/>
                        <a:t> (transfer)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Transfer word or block from source to destination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262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u="none" strike="noStrike" kern="1200" baseline="0" dirty="0" err="1"/>
                        <a:t>Store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Transfer word from processor to memory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262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u="none" strike="noStrike" kern="1200" baseline="0" dirty="0" err="1"/>
                        <a:t>Load</a:t>
                      </a:r>
                      <a:r>
                        <a:rPr lang="tr-TR" sz="1800" u="none" strike="noStrike" kern="1200" baseline="0" dirty="0"/>
                        <a:t> (</a:t>
                      </a:r>
                      <a:r>
                        <a:rPr lang="tr-TR" sz="1800" u="none" strike="noStrike" kern="1200" baseline="0" dirty="0" err="1"/>
                        <a:t>fetch</a:t>
                      </a:r>
                      <a:r>
                        <a:rPr lang="tr-TR" sz="1800" u="none" strike="noStrike" kern="1200" baseline="0" dirty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Transfer word from memory to processor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262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u="none" strike="noStrike" kern="1200" baseline="0" dirty="0"/>
                        <a:t>Exchange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Swap contents of source and destination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262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u="none" strike="noStrike" kern="1200" baseline="0" dirty="0" err="1"/>
                        <a:t>Clear</a:t>
                      </a:r>
                      <a:r>
                        <a:rPr lang="tr-TR" sz="1800" u="none" strike="noStrike" kern="1200" baseline="0" dirty="0"/>
                        <a:t> (</a:t>
                      </a:r>
                      <a:r>
                        <a:rPr lang="tr-TR" sz="1800" u="none" strike="noStrike" kern="1200" baseline="0" dirty="0" err="1"/>
                        <a:t>reset</a:t>
                      </a:r>
                      <a:r>
                        <a:rPr lang="tr-TR" sz="1800" u="none" strike="noStrike" kern="1200" baseline="0" dirty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Transfer word of 0s to destination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6262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u="none" strike="noStrike" kern="1200" baseline="0" dirty="0"/>
                        <a:t>Set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Transfer word of 1s to destination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6262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u="none" strike="noStrike" kern="1200" baseline="0" dirty="0" err="1"/>
                        <a:t>Push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Transfer word from source to top of stack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6262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u="none" strike="noStrike" kern="1200" baseline="0" dirty="0"/>
                        <a:t>Pop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Transfer word from top of stack to destination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5514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33</a:t>
            </a:fld>
            <a:endParaRPr lang="tr-TR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114540"/>
              </p:ext>
            </p:extLst>
          </p:nvPr>
        </p:nvGraphicFramePr>
        <p:xfrm>
          <a:off x="838200" y="365117"/>
          <a:ext cx="11113167" cy="6356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0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9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262"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Type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Operation</a:t>
                      </a:r>
                      <a:r>
                        <a:rPr lang="tr-TR" b="1" baseline="0" dirty="0"/>
                        <a:t> Name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Description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262">
                <a:tc rowSpan="8">
                  <a:txBody>
                    <a:bodyPr/>
                    <a:lstStyle/>
                    <a:p>
                      <a:pPr algn="ctr"/>
                      <a:r>
                        <a:rPr lang="tr-TR" sz="1800" b="1" u="none" strike="noStrike" kern="1200" baseline="0" dirty="0" err="1"/>
                        <a:t>Arithmetic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 sum of two operands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262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Subtract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 difference of two operands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262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 product of two operands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262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Divide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 quotient of two operands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262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Absolute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 operand by its absolute value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6262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Negate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operand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6262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Increment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operand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6262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Decrement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Subtract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operand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515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34</a:t>
            </a:fld>
            <a:endParaRPr lang="tr-TR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053148"/>
              </p:ext>
            </p:extLst>
          </p:nvPr>
        </p:nvGraphicFramePr>
        <p:xfrm>
          <a:off x="838200" y="365117"/>
          <a:ext cx="11113167" cy="6365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0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9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636"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Type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Operation</a:t>
                      </a:r>
                      <a:r>
                        <a:rPr lang="tr-TR" b="1" baseline="0" dirty="0"/>
                        <a:t> Name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Description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636">
                <a:tc rowSpan="9">
                  <a:txBody>
                    <a:bodyPr/>
                    <a:lstStyle/>
                    <a:p>
                      <a:pPr algn="ctr"/>
                      <a:r>
                        <a:rPr lang="tr-TR" sz="1800" b="1" u="none" strike="noStrike" kern="1200" baseline="0" dirty="0" err="1"/>
                        <a:t>Logical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636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636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(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complement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636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Exclusive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-OR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XOR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636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specified condition; set flag(s) based on outcome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636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 logical or arithmetic comparison of two or more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operands; set flag(s) based on outcome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5636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Control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of instructions to set controls for protection</a:t>
                      </a:r>
                    </a:p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purposes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interrupt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handling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636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Left (right) shift operand, introducing constants at end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5636">
                <a:tc vMerge="1">
                  <a:txBody>
                    <a:bodyPr/>
                    <a:lstStyle/>
                    <a:p>
                      <a:pPr algn="ctr"/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Rotate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Left (right) shift operand, with wraparound end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632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35</a:t>
            </a:fld>
            <a:endParaRPr lang="tr-TR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402098"/>
              </p:ext>
            </p:extLst>
          </p:nvPr>
        </p:nvGraphicFramePr>
        <p:xfrm>
          <a:off x="838200" y="365117"/>
          <a:ext cx="11113167" cy="6505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0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9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0885"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Type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Operation</a:t>
                      </a:r>
                      <a:r>
                        <a:rPr lang="tr-TR" b="1" baseline="0" dirty="0"/>
                        <a:t> Name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Description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85">
                <a:tc rowSpan="10">
                  <a:txBody>
                    <a:bodyPr/>
                    <a:lstStyle/>
                    <a:p>
                      <a:pPr algn="ctr"/>
                      <a:r>
                        <a:rPr lang="tr-T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Transfer of </a:t>
                      </a:r>
                      <a:r>
                        <a:rPr lang="tr-TR" sz="18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Jump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Unconditional transfer; load PC with specified address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21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Jump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specified condition; either load PC with specified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 or do nothing, based on condition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21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Jump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Subroutine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 current program control information in known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location; jump to specified address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85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 contents of PC and other register from known location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21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Fetch operand from specified location and execute as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instruction; do not modify PC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885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Increment PC to skip next instruction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021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Skip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specified condition; either skip or do nothing based</a:t>
                      </a:r>
                    </a:p>
                    <a:p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0885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Halt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Stop program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0210">
                <a:tc vMerge="1">
                  <a:txBody>
                    <a:bodyPr/>
                    <a:lstStyle/>
                    <a:p>
                      <a:pPr algn="ctr"/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hold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Stop program execution; test specified condition repeatedly;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resume execution when condition is satisfied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0885">
                <a:tc vMerge="1">
                  <a:txBody>
                    <a:bodyPr/>
                    <a:lstStyle/>
                    <a:p>
                      <a:pPr algn="ctr"/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operation is performed, but program execution is continued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329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36</a:t>
            </a:fld>
            <a:endParaRPr lang="tr-TR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556332"/>
              </p:ext>
            </p:extLst>
          </p:nvPr>
        </p:nvGraphicFramePr>
        <p:xfrm>
          <a:off x="838200" y="365117"/>
          <a:ext cx="11113167" cy="3531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0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9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262"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Type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Operation</a:t>
                      </a:r>
                      <a:r>
                        <a:rPr lang="tr-TR" b="1" baseline="0" dirty="0"/>
                        <a:t> Name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Description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262">
                <a:tc rowSpan="4">
                  <a:txBody>
                    <a:bodyPr/>
                    <a:lstStyle/>
                    <a:p>
                      <a:pPr algn="ctr"/>
                      <a:r>
                        <a:rPr lang="tr-TR" sz="1800" b="1" u="none" strike="noStrike" kern="1200" baseline="0" dirty="0" err="1"/>
                        <a:t>Input</a:t>
                      </a:r>
                      <a:r>
                        <a:rPr lang="tr-TR" sz="1800" b="1" u="none" strike="noStrike" kern="1200" baseline="0" dirty="0"/>
                        <a:t>/</a:t>
                      </a:r>
                      <a:r>
                        <a:rPr lang="tr-TR" sz="1800" b="1" u="none" strike="noStrike" kern="1200" baseline="0" dirty="0" err="1"/>
                        <a:t>Output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Transfer data from specified I/O port or device to destination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(e.g., main memory or processor register)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262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Transfer data from specified source to I/O port or device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262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I/O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Transfer instructions to I/O processor to initiate I/O operation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262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I/O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Transfer status information from I/O system to specified</a:t>
                      </a:r>
                    </a:p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361284"/>
              </p:ext>
            </p:extLst>
          </p:nvPr>
        </p:nvGraphicFramePr>
        <p:xfrm>
          <a:off x="838200" y="4426073"/>
          <a:ext cx="11113167" cy="2118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0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9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262"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Type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Operation</a:t>
                      </a:r>
                      <a:r>
                        <a:rPr lang="tr-TR" b="1" baseline="0" dirty="0"/>
                        <a:t> Name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Description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262">
                <a:tc rowSpan="2">
                  <a:txBody>
                    <a:bodyPr/>
                    <a:lstStyle/>
                    <a:p>
                      <a:pPr algn="ctr"/>
                      <a:r>
                        <a:rPr lang="tr-TR" sz="1800" b="1" u="none" strike="noStrike" kern="1200" baseline="0" dirty="0"/>
                        <a:t>Conversion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Translate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Translate values in a section of memory based on a table</a:t>
                      </a:r>
                    </a:p>
                    <a:p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correspondences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262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the contents of a word from one form to another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(e.g., packed decimal to binary)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62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51" y="365125"/>
            <a:ext cx="11129211" cy="1325563"/>
          </a:xfrm>
        </p:spPr>
        <p:txBody>
          <a:bodyPr/>
          <a:lstStyle/>
          <a:p>
            <a:r>
              <a:rPr lang="tr-TR" dirty="0" err="1"/>
              <a:t>Processor</a:t>
            </a:r>
            <a:r>
              <a:rPr lang="tr-TR" dirty="0"/>
              <a:t> </a:t>
            </a:r>
            <a:r>
              <a:rPr lang="tr-TR" dirty="0" err="1"/>
              <a:t>actions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operations</a:t>
            </a:r>
            <a:endParaRPr lang="tr-T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786282"/>
              </p:ext>
            </p:extLst>
          </p:nvPr>
        </p:nvGraphicFramePr>
        <p:xfrm>
          <a:off x="838200" y="1392490"/>
          <a:ext cx="10515600" cy="5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2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3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054">
                <a:tc rowSpan="2"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Data transfer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Transfer data from one location to another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584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involved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Determine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tr-TR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virtual-to-actual-memory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</a:t>
                      </a:r>
                      <a:endParaRPr lang="tr-TR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</a:t>
                      </a:r>
                      <a:endParaRPr lang="tr-TR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Initiate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054">
                <a:tc rowSpan="3">
                  <a:txBody>
                    <a:bodyPr/>
                    <a:lstStyle/>
                    <a:p>
                      <a:pPr algn="ctr"/>
                      <a:r>
                        <a:rPr lang="tr-TR" sz="18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 involve data transfer, before and/or after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054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ALU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054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codes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054">
                <a:tc>
                  <a:txBody>
                    <a:bodyPr/>
                    <a:lstStyle/>
                    <a:p>
                      <a:pPr algn="ctr"/>
                      <a:r>
                        <a:rPr lang="tr-TR" sz="18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943">
                <a:tc>
                  <a:txBody>
                    <a:bodyPr/>
                    <a:lstStyle/>
                    <a:p>
                      <a:pPr algn="ctr"/>
                      <a:r>
                        <a:rPr lang="tr-T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Conversion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Similar to arithmetic and logical. May involve special logic to perform</a:t>
                      </a:r>
                    </a:p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conversion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943">
                <a:tc>
                  <a:txBody>
                    <a:bodyPr/>
                    <a:lstStyle/>
                    <a:p>
                      <a:pPr algn="ctr"/>
                      <a:r>
                        <a:rPr lang="tr-T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Transfer of </a:t>
                      </a:r>
                      <a:r>
                        <a:rPr lang="tr-TR" sz="18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 program counter. For subroutine call/return, manage parameter</a:t>
                      </a:r>
                    </a:p>
                    <a:p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passing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tr-T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linkage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054">
                <a:tc rowSpan="2"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I/O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Issue command to I/O module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05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memory-mapped I/O, determine memory-mapped address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9104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8789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Data Transfer</a:t>
            </a:r>
          </a:p>
          <a:p>
            <a:pPr marL="0" indent="0">
              <a:buNone/>
            </a:pPr>
            <a:r>
              <a:rPr lang="en-US" dirty="0"/>
              <a:t>The most fundamental type of machine instruction is the data transfer instruction.</a:t>
            </a:r>
            <a:r>
              <a:rPr lang="tr-TR" dirty="0"/>
              <a:t> </a:t>
            </a:r>
            <a:r>
              <a:rPr lang="en-US" dirty="0"/>
              <a:t>The data transfer instruction must specify several things. </a:t>
            </a:r>
            <a:endParaRPr lang="tr-TR" dirty="0"/>
          </a:p>
          <a:p>
            <a:pPr lvl="1"/>
            <a:r>
              <a:rPr lang="en-US" dirty="0"/>
              <a:t>First, the location of the</a:t>
            </a:r>
            <a:r>
              <a:rPr lang="tr-TR" dirty="0"/>
              <a:t> </a:t>
            </a:r>
            <a:r>
              <a:rPr lang="en-US" dirty="0"/>
              <a:t>source and destination operands must be specified. Each location could be memory,</a:t>
            </a:r>
            <a:r>
              <a:rPr lang="tr-TR" dirty="0"/>
              <a:t> </a:t>
            </a:r>
            <a:r>
              <a:rPr lang="en-US" dirty="0"/>
              <a:t>a register, or the top of the stack.</a:t>
            </a:r>
            <a:endParaRPr lang="tr-TR" dirty="0"/>
          </a:p>
          <a:p>
            <a:pPr lvl="1"/>
            <a:r>
              <a:rPr lang="en-US" dirty="0"/>
              <a:t>Second, the length of data to be transferred must</a:t>
            </a:r>
            <a:r>
              <a:rPr lang="tr-TR" dirty="0"/>
              <a:t> </a:t>
            </a:r>
            <a:r>
              <a:rPr lang="en-US" dirty="0"/>
              <a:t>be indicated. </a:t>
            </a:r>
            <a:endParaRPr lang="tr-TR" dirty="0"/>
          </a:p>
          <a:p>
            <a:pPr lvl="1"/>
            <a:r>
              <a:rPr lang="en-US" dirty="0"/>
              <a:t>Third, as with all instructions with operands, the mode of addressing</a:t>
            </a:r>
            <a:r>
              <a:rPr lang="tr-TR" dirty="0"/>
              <a:t> </a:t>
            </a:r>
            <a:r>
              <a:rPr lang="en-US" dirty="0"/>
              <a:t>for each operand must be specified.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3034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2" y="365125"/>
            <a:ext cx="4522307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choice of data transfer instructions to include in an instruction set exemplifies</a:t>
            </a:r>
            <a:r>
              <a:rPr lang="tr-TR" dirty="0"/>
              <a:t> </a:t>
            </a:r>
            <a:r>
              <a:rPr lang="en-US" dirty="0"/>
              <a:t>the kinds of trade-offs the designer must make. For example, the general</a:t>
            </a:r>
            <a:r>
              <a:rPr lang="tr-TR" dirty="0"/>
              <a:t> </a:t>
            </a:r>
            <a:r>
              <a:rPr lang="en-US" dirty="0"/>
              <a:t>location (memory or register) of an operand can be indicated in either the specification</a:t>
            </a:r>
            <a:r>
              <a:rPr lang="tr-TR" dirty="0"/>
              <a:t> </a:t>
            </a:r>
            <a:r>
              <a:rPr lang="en-US" dirty="0"/>
              <a:t>of the opcode or the operand.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Figure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examples</a:t>
            </a:r>
            <a:r>
              <a:rPr lang="tr-TR" dirty="0"/>
              <a:t> of IBM EAS/390 data transfer </a:t>
            </a:r>
            <a:r>
              <a:rPr lang="tr-TR" dirty="0" err="1"/>
              <a:t>operations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39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401" y="811461"/>
            <a:ext cx="7108219" cy="49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4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MACHINE INSTRUCTION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operation of the processor is determined by the instructions it executes,</a:t>
            </a:r>
            <a:r>
              <a:rPr lang="tr-TR" dirty="0"/>
              <a:t> </a:t>
            </a:r>
            <a:r>
              <a:rPr lang="en-US" dirty="0"/>
              <a:t>referred to as </a:t>
            </a:r>
            <a:r>
              <a:rPr lang="en-US" i="1" dirty="0"/>
              <a:t>machine instructions </a:t>
            </a:r>
            <a:r>
              <a:rPr lang="en-US" dirty="0"/>
              <a:t>or </a:t>
            </a:r>
            <a:r>
              <a:rPr lang="en-US" i="1" dirty="0"/>
              <a:t>computer instructions. </a:t>
            </a:r>
            <a:r>
              <a:rPr lang="en-US" dirty="0"/>
              <a:t>The collection of different</a:t>
            </a:r>
            <a:r>
              <a:rPr lang="tr-TR" dirty="0"/>
              <a:t> </a:t>
            </a:r>
            <a:r>
              <a:rPr lang="en-US" dirty="0"/>
              <a:t>instructions that the processor can execute is referred to as the processor’s</a:t>
            </a:r>
            <a:r>
              <a:rPr lang="tr-TR" dirty="0"/>
              <a:t> </a:t>
            </a:r>
            <a:r>
              <a:rPr lang="tr-TR" i="1" dirty="0" err="1"/>
              <a:t>instruction</a:t>
            </a:r>
            <a:r>
              <a:rPr lang="tr-TR" i="1" dirty="0"/>
              <a:t> set.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457" y="3443428"/>
            <a:ext cx="6660521" cy="33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9293" y="4315326"/>
            <a:ext cx="2715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Recall</a:t>
            </a:r>
            <a:r>
              <a:rPr lang="tr-TR" sz="2800" dirty="0"/>
              <a:t> </a:t>
            </a:r>
            <a:r>
              <a:rPr lang="tr-TR" sz="2800" dirty="0" err="1"/>
              <a:t>previous</a:t>
            </a:r>
            <a:r>
              <a:rPr lang="tr-TR" sz="2800" dirty="0"/>
              <a:t> </a:t>
            </a:r>
            <a:r>
              <a:rPr lang="tr-TR" sz="2800" dirty="0" err="1"/>
              <a:t>diagram</a:t>
            </a:r>
            <a:r>
              <a:rPr lang="tr-T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3251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7516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terms of processor action, data transfer operations are perhaps the simplest</a:t>
            </a:r>
            <a:r>
              <a:rPr lang="tr-TR" dirty="0"/>
              <a:t> </a:t>
            </a:r>
            <a:r>
              <a:rPr lang="en-US" dirty="0"/>
              <a:t>type.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If both source and destination are registers, then the processor simply causes</a:t>
            </a:r>
            <a:r>
              <a:rPr lang="tr-TR" dirty="0"/>
              <a:t> </a:t>
            </a:r>
            <a:r>
              <a:rPr lang="en-US" dirty="0"/>
              <a:t>data to be transferred from one register to another; this is an operation internal to</a:t>
            </a:r>
            <a:r>
              <a:rPr lang="tr-TR" dirty="0"/>
              <a:t> </a:t>
            </a:r>
            <a:r>
              <a:rPr lang="en-US" dirty="0"/>
              <a:t>the processor.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If one or both operands are in memory, then the processor must perform</a:t>
            </a:r>
            <a:r>
              <a:rPr lang="tr-TR" dirty="0"/>
              <a:t> </a:t>
            </a:r>
            <a:r>
              <a:rPr lang="en-US" dirty="0"/>
              <a:t>some or all of the following actions:</a:t>
            </a:r>
          </a:p>
          <a:p>
            <a:pPr marL="457200" lvl="1" indent="0">
              <a:buNone/>
            </a:pPr>
            <a:r>
              <a:rPr lang="en-US" b="1" dirty="0"/>
              <a:t>1. </a:t>
            </a:r>
            <a:r>
              <a:rPr lang="en-US" dirty="0"/>
              <a:t>Calculate the memory address, based on the address mode</a:t>
            </a:r>
            <a:r>
              <a:rPr lang="tr-TR" dirty="0"/>
              <a:t>.</a:t>
            </a:r>
          </a:p>
          <a:p>
            <a:pPr marL="457200" lvl="1" indent="0">
              <a:buNone/>
            </a:pPr>
            <a:r>
              <a:rPr lang="en-US" b="1" dirty="0"/>
              <a:t>2. </a:t>
            </a:r>
            <a:r>
              <a:rPr lang="en-US" dirty="0"/>
              <a:t>If the address refers to virtual memory, translate from virtual to real memory</a:t>
            </a:r>
            <a:r>
              <a:rPr lang="tr-TR" dirty="0"/>
              <a:t> </a:t>
            </a:r>
            <a:r>
              <a:rPr lang="tr-TR" dirty="0" err="1"/>
              <a:t>address</a:t>
            </a:r>
            <a:r>
              <a:rPr lang="tr-TR" dirty="0"/>
              <a:t>.</a:t>
            </a:r>
          </a:p>
          <a:p>
            <a:pPr marL="457200" lvl="1" indent="0">
              <a:buNone/>
            </a:pPr>
            <a:r>
              <a:rPr lang="en-US" b="1" dirty="0"/>
              <a:t>3. </a:t>
            </a:r>
            <a:r>
              <a:rPr lang="en-US" dirty="0"/>
              <a:t>Determine whether the addressed item is in cache.</a:t>
            </a:r>
          </a:p>
          <a:p>
            <a:pPr marL="457200" lvl="1" indent="0">
              <a:buNone/>
            </a:pPr>
            <a:r>
              <a:rPr lang="en-US" b="1" dirty="0"/>
              <a:t>4. </a:t>
            </a:r>
            <a:r>
              <a:rPr lang="en-US" dirty="0"/>
              <a:t>If not, issue a command to the memory module.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0582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1084" cy="4895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 err="1"/>
              <a:t>Arithmetic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Most machines provide the basic arithmetic operations of add, subtract, multiply,</a:t>
            </a:r>
            <a:r>
              <a:rPr lang="tr-TR" dirty="0"/>
              <a:t> </a:t>
            </a:r>
            <a:r>
              <a:rPr lang="en-US" dirty="0"/>
              <a:t>and divide. These are invariably provided for signed integer (fixed-point)</a:t>
            </a:r>
            <a:r>
              <a:rPr lang="tr-TR" dirty="0"/>
              <a:t> </a:t>
            </a:r>
            <a:r>
              <a:rPr lang="en-US" dirty="0"/>
              <a:t>numbers. Often they are also provided for floating-point and packed decimal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en-US" dirty="0"/>
              <a:t>Other possible operations include a variety of single-operand instructions; 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</a:t>
            </a:r>
          </a:p>
          <a:p>
            <a:pPr lvl="1"/>
            <a:r>
              <a:rPr lang="en-US" b="1" dirty="0"/>
              <a:t>Absolute: </a:t>
            </a:r>
            <a:r>
              <a:rPr lang="en-US" dirty="0"/>
              <a:t>Take the absolute value of the operand.</a:t>
            </a:r>
          </a:p>
          <a:p>
            <a:pPr lvl="1"/>
            <a:r>
              <a:rPr lang="tr-TR" b="1" dirty="0" err="1"/>
              <a:t>Negate</a:t>
            </a:r>
            <a:r>
              <a:rPr lang="tr-TR" b="1" dirty="0"/>
              <a:t>: </a:t>
            </a:r>
            <a:r>
              <a:rPr lang="tr-TR" dirty="0" err="1"/>
              <a:t>Negate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operand</a:t>
            </a:r>
            <a:r>
              <a:rPr lang="tr-TR" dirty="0"/>
              <a:t>.</a:t>
            </a:r>
          </a:p>
          <a:p>
            <a:pPr lvl="1"/>
            <a:r>
              <a:rPr lang="en-US" b="1" dirty="0"/>
              <a:t>Increment: </a:t>
            </a:r>
            <a:r>
              <a:rPr lang="en-US" dirty="0"/>
              <a:t>Add 1 to the operand.</a:t>
            </a:r>
          </a:p>
          <a:p>
            <a:pPr lvl="1"/>
            <a:r>
              <a:rPr lang="en-US" b="1" dirty="0"/>
              <a:t>Decrement: </a:t>
            </a:r>
            <a:r>
              <a:rPr lang="en-US" dirty="0"/>
              <a:t>Subtract 1 from the operand.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 execution of an arithmetic instruction may involve data transfer operations</a:t>
            </a:r>
            <a:r>
              <a:rPr lang="tr-TR" dirty="0"/>
              <a:t> </a:t>
            </a:r>
            <a:r>
              <a:rPr lang="en-US" dirty="0"/>
              <a:t>to position operands for input to the ALU, and to deliver the output of the</a:t>
            </a:r>
            <a:r>
              <a:rPr lang="tr-TR" dirty="0"/>
              <a:t> </a:t>
            </a:r>
            <a:r>
              <a:rPr lang="en-US" dirty="0"/>
              <a:t>ALU.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1142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33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/>
              <a:t>Logical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Most machines also provide a variety of operations for manipulating individual bits</a:t>
            </a:r>
            <a:r>
              <a:rPr lang="tr-TR" dirty="0"/>
              <a:t> </a:t>
            </a:r>
            <a:r>
              <a:rPr lang="en-US" dirty="0"/>
              <a:t>of a word or other addressable units, often referred to as “bit twiddling.” They are</a:t>
            </a:r>
            <a:r>
              <a:rPr lang="tr-TR" dirty="0"/>
              <a:t> </a:t>
            </a:r>
            <a:r>
              <a:rPr lang="en-US" dirty="0"/>
              <a:t>based upon Boolean operations.</a:t>
            </a:r>
          </a:p>
          <a:p>
            <a:pPr marL="0" indent="0">
              <a:buNone/>
            </a:pPr>
            <a:r>
              <a:rPr lang="en-US" dirty="0"/>
              <a:t>Some of the basic logical operations that can be performed on Boolean or</a:t>
            </a:r>
            <a:r>
              <a:rPr lang="tr-TR" dirty="0"/>
              <a:t> </a:t>
            </a:r>
            <a:r>
              <a:rPr lang="en-US" dirty="0"/>
              <a:t>binary data are shown in </a:t>
            </a:r>
            <a:r>
              <a:rPr lang="tr-TR" dirty="0" err="1"/>
              <a:t>the</a:t>
            </a:r>
            <a:r>
              <a:rPr lang="tr-TR" dirty="0"/>
              <a:t> t</a:t>
            </a:r>
            <a:r>
              <a:rPr lang="en-US" dirty="0"/>
              <a:t>able.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42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47" y="4514638"/>
            <a:ext cx="11793035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54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7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NOT operation inverts a bit. AND, OR,</a:t>
            </a:r>
            <a:r>
              <a:rPr lang="tr-TR" dirty="0"/>
              <a:t> </a:t>
            </a:r>
            <a:r>
              <a:rPr lang="en-US" dirty="0"/>
              <a:t>and Exclusive-OR (XOR) are the most common logical functions with two operands.</a:t>
            </a:r>
            <a:r>
              <a:rPr lang="tr-TR" dirty="0"/>
              <a:t> </a:t>
            </a:r>
            <a:r>
              <a:rPr lang="en-US" dirty="0"/>
              <a:t>EQUAL is a useful binary test.</a:t>
            </a:r>
            <a:r>
              <a:rPr lang="tr-TR" dirty="0"/>
              <a:t> </a:t>
            </a:r>
            <a:r>
              <a:rPr lang="en-US" dirty="0"/>
              <a:t>These logical operations can be applied bitwise to </a:t>
            </a:r>
            <a:r>
              <a:rPr lang="en-US" i="1" dirty="0"/>
              <a:t>n</a:t>
            </a:r>
            <a:r>
              <a:rPr lang="en-US" dirty="0"/>
              <a:t>-bit logical data units.</a:t>
            </a:r>
            <a:r>
              <a:rPr lang="tr-TR" dirty="0"/>
              <a:t> </a:t>
            </a:r>
            <a:r>
              <a:rPr lang="en-US" dirty="0"/>
              <a:t>Thus, if two registers contain the data</a:t>
            </a:r>
            <a:endParaRPr lang="tr-TR" dirty="0"/>
          </a:p>
          <a:p>
            <a:pPr marL="0" indent="0" algn="ctr">
              <a:buNone/>
            </a:pPr>
            <a:r>
              <a:rPr lang="tr-TR" dirty="0"/>
              <a:t>(R1) = 10100101</a:t>
            </a:r>
          </a:p>
          <a:p>
            <a:pPr marL="0" indent="0" algn="ctr">
              <a:buNone/>
            </a:pPr>
            <a:r>
              <a:rPr lang="tr-TR" dirty="0"/>
              <a:t>(R2) = 00001111</a:t>
            </a:r>
          </a:p>
          <a:p>
            <a:pPr marL="0" indent="0">
              <a:buNone/>
            </a:pPr>
            <a:r>
              <a:rPr lang="tr-TR" dirty="0" err="1"/>
              <a:t>then</a:t>
            </a:r>
            <a:endParaRPr lang="tr-TR" dirty="0"/>
          </a:p>
          <a:p>
            <a:pPr marL="0" indent="0" algn="ctr">
              <a:buNone/>
            </a:pPr>
            <a:r>
              <a:rPr lang="tr-TR" dirty="0"/>
              <a:t>(R1) AND (R2) = 00000101</a:t>
            </a:r>
          </a:p>
          <a:p>
            <a:pPr marL="0" indent="0">
              <a:buNone/>
            </a:pPr>
            <a:r>
              <a:rPr lang="en-US" dirty="0"/>
              <a:t>where the notation (X) means the contents of location X. Thus, the AND operation</a:t>
            </a:r>
            <a:r>
              <a:rPr lang="tr-TR" dirty="0"/>
              <a:t> </a:t>
            </a:r>
            <a:r>
              <a:rPr lang="en-US" dirty="0"/>
              <a:t>can be used as a </a:t>
            </a:r>
            <a:r>
              <a:rPr lang="en-US" i="1" dirty="0"/>
              <a:t>mask </a:t>
            </a:r>
            <a:r>
              <a:rPr lang="en-US" dirty="0"/>
              <a:t>that selects certain bits in a word and zeros out the remaining</a:t>
            </a:r>
            <a:r>
              <a:rPr lang="tr-TR" dirty="0"/>
              <a:t> </a:t>
            </a:r>
            <a:r>
              <a:rPr lang="en-US" dirty="0"/>
              <a:t>bits.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9777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another example, if two registers contain</a:t>
            </a:r>
          </a:p>
          <a:p>
            <a:pPr marL="0" indent="0" algn="ctr">
              <a:buNone/>
            </a:pPr>
            <a:r>
              <a:rPr lang="tr-TR" dirty="0"/>
              <a:t>(R1) = 10100101</a:t>
            </a:r>
          </a:p>
          <a:p>
            <a:pPr marL="0" indent="0" algn="ctr">
              <a:buNone/>
            </a:pPr>
            <a:r>
              <a:rPr lang="tr-TR" dirty="0"/>
              <a:t>(R2) = 11111111</a:t>
            </a:r>
          </a:p>
          <a:p>
            <a:pPr marL="0" indent="0">
              <a:buNone/>
            </a:pPr>
            <a:r>
              <a:rPr lang="tr-TR" dirty="0" err="1"/>
              <a:t>then</a:t>
            </a:r>
            <a:endParaRPr lang="tr-TR" dirty="0"/>
          </a:p>
          <a:p>
            <a:pPr marL="0" indent="0" algn="ctr">
              <a:buNone/>
            </a:pPr>
            <a:r>
              <a:rPr lang="tr-TR" dirty="0"/>
              <a:t>(R1) XOR (R2) = 01011010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With one word set to all 1s, the XOR operation inverts all of the bits in the other</a:t>
            </a:r>
            <a:r>
              <a:rPr lang="tr-TR" dirty="0"/>
              <a:t> </a:t>
            </a:r>
            <a:r>
              <a:rPr lang="tr-TR" dirty="0" err="1"/>
              <a:t>word</a:t>
            </a:r>
            <a:r>
              <a:rPr lang="tr-TR" dirty="0"/>
              <a:t> (</a:t>
            </a:r>
            <a:r>
              <a:rPr lang="tr-TR" dirty="0" err="1"/>
              <a:t>one’s</a:t>
            </a:r>
            <a:r>
              <a:rPr lang="tr-TR" dirty="0"/>
              <a:t> </a:t>
            </a:r>
            <a:r>
              <a:rPr lang="tr-TR" dirty="0" err="1"/>
              <a:t>complement</a:t>
            </a:r>
            <a:r>
              <a:rPr lang="tr-TR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2062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addition to bitwise logical operations, most machines provide a variety of</a:t>
            </a:r>
            <a:r>
              <a:rPr lang="tr-TR" dirty="0"/>
              <a:t> </a:t>
            </a:r>
            <a:r>
              <a:rPr lang="en-US" dirty="0"/>
              <a:t>shifting and rotating functions. The most basic operations are illustrated in </a:t>
            </a:r>
            <a:r>
              <a:rPr lang="tr-TR" dirty="0"/>
              <a:t>f</a:t>
            </a:r>
            <a:r>
              <a:rPr lang="en-US" dirty="0" err="1"/>
              <a:t>igure</a:t>
            </a:r>
            <a:r>
              <a:rPr lang="en-US" dirty="0"/>
              <a:t> </a:t>
            </a:r>
            <a:r>
              <a:rPr lang="tr-TR" dirty="0" err="1"/>
              <a:t>below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With a </a:t>
            </a:r>
            <a:r>
              <a:rPr lang="en-US" b="1" dirty="0"/>
              <a:t>logical shift</a:t>
            </a:r>
            <a:r>
              <a:rPr lang="en-US" dirty="0"/>
              <a:t>, the bits of a word are shifted left or right. On one end, the bit</a:t>
            </a:r>
            <a:r>
              <a:rPr lang="tr-TR" dirty="0"/>
              <a:t> </a:t>
            </a:r>
            <a:r>
              <a:rPr lang="en-US" dirty="0"/>
              <a:t>shifted out is lost. On the other end, a 0 is shifted in. Logical shifts are useful primarily</a:t>
            </a:r>
            <a:r>
              <a:rPr lang="tr-TR" dirty="0"/>
              <a:t> </a:t>
            </a:r>
            <a:r>
              <a:rPr lang="en-US" dirty="0"/>
              <a:t>for isolating fields within a word. The 0s that are shifted into a word displace</a:t>
            </a:r>
            <a:r>
              <a:rPr lang="tr-TR" dirty="0"/>
              <a:t> </a:t>
            </a:r>
            <a:r>
              <a:rPr lang="en-US" dirty="0"/>
              <a:t>unwanted information that is shifted off the other end.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0218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46</a:t>
            </a:fld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51264"/>
          <a:stretch/>
        </p:blipFill>
        <p:spPr>
          <a:xfrm>
            <a:off x="256874" y="1221203"/>
            <a:ext cx="5839126" cy="47163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1741" b="-1"/>
          <a:stretch/>
        </p:blipFill>
        <p:spPr>
          <a:xfrm>
            <a:off x="6096000" y="1267325"/>
            <a:ext cx="5839126" cy="467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63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09421" cy="4895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an example, suppose we wish to transmit characters of data to an I/O</a:t>
            </a:r>
            <a:r>
              <a:rPr lang="tr-TR" dirty="0"/>
              <a:t> </a:t>
            </a:r>
            <a:r>
              <a:rPr lang="en-US" dirty="0"/>
              <a:t>device 1 character at a time. If each memory word is 16 bits in length and contains</a:t>
            </a:r>
            <a:r>
              <a:rPr lang="tr-TR" dirty="0"/>
              <a:t> </a:t>
            </a:r>
            <a:r>
              <a:rPr lang="en-US" dirty="0"/>
              <a:t>two characters, we must </a:t>
            </a:r>
            <a:r>
              <a:rPr lang="en-US" i="1" dirty="0"/>
              <a:t>unpack </a:t>
            </a:r>
            <a:r>
              <a:rPr lang="en-US" dirty="0"/>
              <a:t>the characters before they can be sent. To send the</a:t>
            </a:r>
            <a:r>
              <a:rPr lang="tr-TR" dirty="0"/>
              <a:t> </a:t>
            </a:r>
            <a:r>
              <a:rPr lang="en-US" dirty="0"/>
              <a:t>two characters in a word,</a:t>
            </a:r>
          </a:p>
          <a:p>
            <a:pPr marL="457200" lvl="1" indent="0">
              <a:buNone/>
            </a:pPr>
            <a:r>
              <a:rPr lang="en-US" b="1" dirty="0"/>
              <a:t>1. </a:t>
            </a:r>
            <a:r>
              <a:rPr lang="en-US" dirty="0"/>
              <a:t>Load the word into a register.</a:t>
            </a:r>
          </a:p>
          <a:p>
            <a:pPr marL="457200" lvl="1" indent="0">
              <a:buNone/>
            </a:pPr>
            <a:r>
              <a:rPr lang="en-US" b="1" dirty="0"/>
              <a:t>2. </a:t>
            </a:r>
            <a:r>
              <a:rPr lang="en-US" dirty="0"/>
              <a:t>Shift to the right eight times. This shifts the remaining character to the right</a:t>
            </a:r>
            <a:r>
              <a:rPr lang="tr-TR" dirty="0"/>
              <a:t> </a:t>
            </a:r>
            <a:r>
              <a:rPr lang="tr-TR" dirty="0" err="1"/>
              <a:t>half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register</a:t>
            </a:r>
            <a:r>
              <a:rPr lang="tr-TR" dirty="0"/>
              <a:t>.</a:t>
            </a:r>
          </a:p>
          <a:p>
            <a:pPr marL="457200" lvl="1" indent="0">
              <a:buNone/>
            </a:pPr>
            <a:r>
              <a:rPr lang="en-US" b="1" dirty="0"/>
              <a:t>3. </a:t>
            </a:r>
            <a:r>
              <a:rPr lang="en-US" dirty="0"/>
              <a:t>Perform I/O. The I/O module reads the lower-order 8 bits from the data bus.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 preceding steps result in sending the left-hand character. To send the </a:t>
            </a:r>
            <a:r>
              <a:rPr lang="en-US" dirty="0" err="1"/>
              <a:t>righthand</a:t>
            </a:r>
            <a:r>
              <a:rPr lang="tr-TR" dirty="0"/>
              <a:t> </a:t>
            </a:r>
            <a:r>
              <a:rPr lang="tr-TR" dirty="0" err="1"/>
              <a:t>character</a:t>
            </a:r>
            <a:r>
              <a:rPr lang="tr-TR" dirty="0"/>
              <a:t>,</a:t>
            </a:r>
          </a:p>
          <a:p>
            <a:pPr marL="457200" lvl="1" indent="0">
              <a:buNone/>
            </a:pPr>
            <a:r>
              <a:rPr lang="en-US" b="1" dirty="0"/>
              <a:t>1. </a:t>
            </a:r>
            <a:r>
              <a:rPr lang="en-US" dirty="0"/>
              <a:t>Load the word again into the register.</a:t>
            </a:r>
          </a:p>
          <a:p>
            <a:pPr marL="457200" lvl="1" indent="0">
              <a:buNone/>
            </a:pPr>
            <a:r>
              <a:rPr lang="en-US" b="1" dirty="0"/>
              <a:t>2. </a:t>
            </a:r>
            <a:r>
              <a:rPr lang="en-US" dirty="0"/>
              <a:t>AND with 0000000011111111. This masks out the character on the left.</a:t>
            </a:r>
          </a:p>
          <a:p>
            <a:pPr marL="457200" lvl="1" indent="0">
              <a:buNone/>
            </a:pPr>
            <a:r>
              <a:rPr lang="tr-TR" b="1" dirty="0"/>
              <a:t>3. </a:t>
            </a:r>
            <a:r>
              <a:rPr lang="tr-TR" dirty="0" err="1"/>
              <a:t>Perform</a:t>
            </a:r>
            <a:r>
              <a:rPr lang="tr-TR" dirty="0"/>
              <a:t> I/O.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4919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29211" cy="6212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arithmetic shift </a:t>
            </a:r>
            <a:r>
              <a:rPr lang="en-US" dirty="0"/>
              <a:t>operation treats the data as a signed integer and does</a:t>
            </a:r>
            <a:r>
              <a:rPr lang="tr-TR" dirty="0"/>
              <a:t> </a:t>
            </a:r>
            <a:r>
              <a:rPr lang="en-US" dirty="0"/>
              <a:t>not shift the sign bit. On a right arithmetic shift, the sign bit is replicated into the</a:t>
            </a:r>
            <a:r>
              <a:rPr lang="tr-TR" dirty="0"/>
              <a:t> </a:t>
            </a:r>
            <a:r>
              <a:rPr lang="en-US" dirty="0"/>
              <a:t>bit position to its right. On a left arithmetic shift, a logical left shift is performed on</a:t>
            </a:r>
            <a:r>
              <a:rPr lang="tr-TR" dirty="0"/>
              <a:t> </a:t>
            </a:r>
            <a:r>
              <a:rPr lang="en-US" dirty="0"/>
              <a:t>all bits but the sign bit, which is retained.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These operations can speed up certain</a:t>
            </a:r>
            <a:r>
              <a:rPr lang="tr-TR" dirty="0"/>
              <a:t> </a:t>
            </a:r>
            <a:r>
              <a:rPr lang="en-US" dirty="0"/>
              <a:t>arithmetic operations. </a:t>
            </a:r>
            <a:endParaRPr lang="tr-TR" dirty="0"/>
          </a:p>
          <a:p>
            <a:pPr lvl="1"/>
            <a:r>
              <a:rPr lang="en-US" dirty="0"/>
              <a:t>With numbers in twos complement notation, a right arithmetic</a:t>
            </a:r>
            <a:r>
              <a:rPr lang="tr-TR" dirty="0"/>
              <a:t> </a:t>
            </a:r>
            <a:r>
              <a:rPr lang="en-US" dirty="0"/>
              <a:t>shift corresponds to a division by 2, with truncation for odd numbers. </a:t>
            </a:r>
            <a:endParaRPr lang="tr-TR" dirty="0"/>
          </a:p>
          <a:p>
            <a:pPr lvl="1"/>
            <a:r>
              <a:rPr lang="en-US" dirty="0"/>
              <a:t>Both an</a:t>
            </a:r>
            <a:r>
              <a:rPr lang="tr-TR" dirty="0"/>
              <a:t> </a:t>
            </a:r>
            <a:r>
              <a:rPr lang="en-US" dirty="0"/>
              <a:t>arithmetic left shift and a logical left shift correspond to a multiplication by 2 when</a:t>
            </a:r>
            <a:r>
              <a:rPr lang="tr-TR" dirty="0"/>
              <a:t> </a:t>
            </a:r>
            <a:r>
              <a:rPr lang="en-US" dirty="0"/>
              <a:t>there is no overflow. If overflow occurs, arithmetic and logical left shift operations</a:t>
            </a:r>
            <a:r>
              <a:rPr lang="tr-TR" dirty="0"/>
              <a:t> </a:t>
            </a:r>
            <a:r>
              <a:rPr lang="en-US" dirty="0"/>
              <a:t>produce different results, but the arithmetic left shift retains the sign of the number.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9278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525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Rotate</a:t>
            </a:r>
            <a:r>
              <a:rPr lang="en-US" dirty="0"/>
              <a:t>, or cyclic shift, operations preserve all of the bits being operated on.</a:t>
            </a:r>
          </a:p>
          <a:p>
            <a:pPr marL="0" indent="0">
              <a:buNone/>
            </a:pPr>
            <a:r>
              <a:rPr lang="en-US" dirty="0"/>
              <a:t>One use of a rotate is to bring each bit successively into the leftmost bit, where it can</a:t>
            </a:r>
            <a:r>
              <a:rPr lang="tr-TR" dirty="0"/>
              <a:t> </a:t>
            </a:r>
            <a:r>
              <a:rPr lang="en-US" dirty="0"/>
              <a:t>be identified by testing the sign of the data (treated as a number).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900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24589"/>
            <a:ext cx="11193379" cy="6352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Elements of a Machine Instruction</a:t>
            </a:r>
            <a:endParaRPr lang="tr-TR" b="1" dirty="0"/>
          </a:p>
          <a:p>
            <a:r>
              <a:rPr lang="en-US" dirty="0"/>
              <a:t>Each instruction must contain the information required by the processor for execution.</a:t>
            </a:r>
            <a:r>
              <a:rPr lang="tr-TR" dirty="0"/>
              <a:t> </a:t>
            </a:r>
            <a:r>
              <a:rPr lang="en-US" dirty="0"/>
              <a:t>Figure </a:t>
            </a:r>
            <a:r>
              <a:rPr lang="tr-TR" dirty="0" err="1"/>
              <a:t>above</a:t>
            </a:r>
            <a:r>
              <a:rPr lang="tr-TR" dirty="0"/>
              <a:t> </a:t>
            </a:r>
            <a:r>
              <a:rPr lang="en-US" dirty="0"/>
              <a:t>shows the steps involved in instruction</a:t>
            </a:r>
            <a:r>
              <a:rPr lang="tr-TR" dirty="0"/>
              <a:t> </a:t>
            </a:r>
            <a:r>
              <a:rPr lang="en-US" dirty="0"/>
              <a:t>execution and, by implication, defines the elements of a machine instruction. These</a:t>
            </a:r>
            <a:r>
              <a:rPr lang="tr-TR" dirty="0"/>
              <a:t> </a:t>
            </a:r>
            <a:r>
              <a:rPr lang="tr-TR" dirty="0" err="1"/>
              <a:t>elements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as </a:t>
            </a:r>
            <a:r>
              <a:rPr lang="tr-TR" dirty="0" err="1"/>
              <a:t>follows</a:t>
            </a:r>
            <a:r>
              <a:rPr lang="tr-TR" dirty="0"/>
              <a:t>:</a:t>
            </a:r>
          </a:p>
          <a:p>
            <a:pPr lvl="1"/>
            <a:r>
              <a:rPr lang="en-US" b="1" dirty="0"/>
              <a:t>Operation code: </a:t>
            </a:r>
            <a:r>
              <a:rPr lang="en-US" dirty="0"/>
              <a:t>Specifies the operation to be performed (e.g., ADD, I/O).</a:t>
            </a:r>
          </a:p>
          <a:p>
            <a:pPr lvl="1"/>
            <a:r>
              <a:rPr lang="en-US" dirty="0"/>
              <a:t>The operation is specified by a binary code, known as the operation code, or</a:t>
            </a:r>
            <a:r>
              <a:rPr lang="tr-TR" dirty="0"/>
              <a:t> </a:t>
            </a:r>
            <a:r>
              <a:rPr lang="tr-TR" b="1" dirty="0" err="1"/>
              <a:t>opcode</a:t>
            </a:r>
            <a:r>
              <a:rPr lang="tr-TR" dirty="0"/>
              <a:t>.</a:t>
            </a:r>
          </a:p>
          <a:p>
            <a:pPr lvl="1"/>
            <a:r>
              <a:rPr lang="en-US" b="1" dirty="0"/>
              <a:t>Source operand reference: </a:t>
            </a:r>
            <a:r>
              <a:rPr lang="en-US" dirty="0"/>
              <a:t>The operation may involve one or more source</a:t>
            </a:r>
            <a:r>
              <a:rPr lang="tr-TR" dirty="0"/>
              <a:t> </a:t>
            </a:r>
            <a:r>
              <a:rPr lang="en-US" dirty="0"/>
              <a:t>operands, that is, operands that are inputs for the operation.</a:t>
            </a:r>
            <a:endParaRPr lang="tr-TR" dirty="0"/>
          </a:p>
          <a:p>
            <a:pPr lvl="1"/>
            <a:r>
              <a:rPr lang="en-US" b="1" dirty="0"/>
              <a:t>Result operand reference: </a:t>
            </a:r>
            <a:r>
              <a:rPr lang="en-US" dirty="0"/>
              <a:t>The operation may produce a result.</a:t>
            </a:r>
          </a:p>
          <a:p>
            <a:pPr lvl="1"/>
            <a:r>
              <a:rPr lang="en-US" b="1" dirty="0"/>
              <a:t>Next instruction reference: </a:t>
            </a:r>
            <a:r>
              <a:rPr lang="en-US" dirty="0"/>
              <a:t>This tells the processor where to fetch the next</a:t>
            </a:r>
            <a:r>
              <a:rPr lang="tr-TR" dirty="0"/>
              <a:t> </a:t>
            </a:r>
            <a:r>
              <a:rPr lang="en-US" dirty="0"/>
              <a:t>instruction after the execution of this instruction is complete.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27441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50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42" y="1690688"/>
            <a:ext cx="9134716" cy="41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231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09421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Conversion</a:t>
            </a:r>
          </a:p>
          <a:p>
            <a:pPr marL="0" indent="0">
              <a:buNone/>
            </a:pPr>
            <a:r>
              <a:rPr lang="en-US" dirty="0"/>
              <a:t>Conversion instructions are those that change the format or operate on the format of</a:t>
            </a:r>
            <a:r>
              <a:rPr lang="tr-TR" dirty="0"/>
              <a:t> </a:t>
            </a:r>
            <a:r>
              <a:rPr lang="en-US" dirty="0"/>
              <a:t>data. An example is converting from decimal to binary. An example of a more complex</a:t>
            </a:r>
            <a:r>
              <a:rPr lang="tr-TR" dirty="0"/>
              <a:t> </a:t>
            </a:r>
            <a:r>
              <a:rPr lang="en-US" dirty="0"/>
              <a:t>editing instruction is the EAS/390 Translate (TR) instruction. This instruction</a:t>
            </a:r>
            <a:r>
              <a:rPr lang="tr-TR" dirty="0"/>
              <a:t> </a:t>
            </a:r>
            <a:r>
              <a:rPr lang="en-US" dirty="0"/>
              <a:t>can be used to convert from one 8-bit code to another, and it takes three operands:</a:t>
            </a:r>
            <a:endParaRPr lang="tr-TR" dirty="0"/>
          </a:p>
          <a:p>
            <a:pPr marL="0" indent="0" algn="ctr">
              <a:buNone/>
            </a:pPr>
            <a:r>
              <a:rPr lang="tr-TR" dirty="0"/>
              <a:t>TR R1 (L), R2</a:t>
            </a:r>
          </a:p>
          <a:p>
            <a:pPr marL="0" indent="0">
              <a:buNone/>
            </a:pPr>
            <a:r>
              <a:rPr lang="en-US" dirty="0"/>
              <a:t>The operand R2 contains the address of the start of a table of 8-bit codes. The</a:t>
            </a:r>
            <a:r>
              <a:rPr lang="tr-TR" dirty="0"/>
              <a:t> </a:t>
            </a:r>
            <a:r>
              <a:rPr lang="en-US" dirty="0"/>
              <a:t>L bytes starting at the address specified in R1 are translated, each byte being</a:t>
            </a:r>
            <a:r>
              <a:rPr lang="tr-TR" dirty="0"/>
              <a:t> </a:t>
            </a:r>
            <a:r>
              <a:rPr lang="en-US" dirty="0"/>
              <a:t>replaced by the contents of a table entry indexed by that byte.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47398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5253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en-US" dirty="0"/>
              <a:t>translate from EBCDIC to IRA, we first create a 256-byte table in storage locations,</a:t>
            </a:r>
            <a:r>
              <a:rPr lang="tr-TR" dirty="0"/>
              <a:t> </a:t>
            </a:r>
            <a:r>
              <a:rPr lang="en-US" dirty="0"/>
              <a:t>say, 1000-10FF hexadecimal.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 table contains the characters of the IRA</a:t>
            </a:r>
            <a:r>
              <a:rPr lang="tr-TR" dirty="0"/>
              <a:t> </a:t>
            </a:r>
            <a:r>
              <a:rPr lang="en-US" dirty="0"/>
              <a:t>code in the sequence of the binary representation of the EBCDIC code; that is, the</a:t>
            </a:r>
            <a:r>
              <a:rPr lang="tr-TR" dirty="0"/>
              <a:t> </a:t>
            </a:r>
            <a:r>
              <a:rPr lang="en-US" dirty="0"/>
              <a:t>IRA code is placed in the table at the relative location equal to the binary value of</a:t>
            </a:r>
            <a:r>
              <a:rPr lang="tr-TR" dirty="0"/>
              <a:t> </a:t>
            </a:r>
            <a:r>
              <a:rPr lang="en-US" dirty="0"/>
              <a:t>the EBCDIC code of the same character.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Thus, locations 10F0 through 10F9 will</a:t>
            </a:r>
            <a:r>
              <a:rPr lang="tr-TR" dirty="0"/>
              <a:t> </a:t>
            </a:r>
            <a:r>
              <a:rPr lang="en-US" dirty="0"/>
              <a:t>contain the values 30 through 39, because F0 is the EBCDIC code for the digit 0,</a:t>
            </a:r>
            <a:r>
              <a:rPr lang="tr-TR" dirty="0"/>
              <a:t> </a:t>
            </a:r>
            <a:r>
              <a:rPr lang="en-US" dirty="0"/>
              <a:t>and 30 is the IRA code for the digit 0, and so on through digit 9. Now suppose we</a:t>
            </a:r>
            <a:r>
              <a:rPr lang="tr-TR" dirty="0"/>
              <a:t> </a:t>
            </a:r>
            <a:r>
              <a:rPr lang="en-US" dirty="0"/>
              <a:t>have the EBCDIC for the digits 1984 starting at location 2100 and we wish to translate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IRA.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8297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Assume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:</a:t>
            </a:r>
          </a:p>
          <a:p>
            <a:pPr lvl="1"/>
            <a:r>
              <a:rPr lang="fr-FR" dirty="0"/>
              <a:t>Locations 2100–2103 </a:t>
            </a:r>
            <a:r>
              <a:rPr lang="fr-FR" dirty="0" err="1"/>
              <a:t>contain</a:t>
            </a:r>
            <a:r>
              <a:rPr lang="fr-FR" dirty="0"/>
              <a:t> F1 F9 F8 F4.</a:t>
            </a:r>
          </a:p>
          <a:p>
            <a:pPr lvl="1"/>
            <a:r>
              <a:rPr lang="tr-TR" dirty="0"/>
              <a:t>R1 </a:t>
            </a:r>
            <a:r>
              <a:rPr lang="tr-TR" dirty="0" err="1"/>
              <a:t>contains</a:t>
            </a:r>
            <a:r>
              <a:rPr lang="tr-TR" dirty="0"/>
              <a:t> 2100.</a:t>
            </a:r>
          </a:p>
          <a:p>
            <a:pPr lvl="1"/>
            <a:r>
              <a:rPr lang="tr-TR" dirty="0"/>
              <a:t>R2 </a:t>
            </a:r>
            <a:r>
              <a:rPr lang="tr-TR" dirty="0" err="1"/>
              <a:t>contains</a:t>
            </a:r>
            <a:r>
              <a:rPr lang="tr-TR" dirty="0"/>
              <a:t> 1000.</a:t>
            </a:r>
          </a:p>
          <a:p>
            <a:pPr marL="0" indent="0">
              <a:buNone/>
            </a:pPr>
            <a:r>
              <a:rPr lang="tr-TR" dirty="0" err="1"/>
              <a:t>Then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execute</a:t>
            </a:r>
            <a:endParaRPr lang="tr-TR" dirty="0"/>
          </a:p>
          <a:p>
            <a:pPr marL="0" indent="0" algn="ctr">
              <a:buNone/>
            </a:pPr>
            <a:r>
              <a:rPr lang="tr-TR" dirty="0"/>
              <a:t>TR R1 (4), R2</a:t>
            </a:r>
          </a:p>
          <a:p>
            <a:pPr marL="0" indent="0">
              <a:buNone/>
            </a:pPr>
            <a:r>
              <a:rPr lang="en-US" dirty="0"/>
              <a:t>locations 2100–2103 will contain 31 39 38 34.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27357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45253" cy="63563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b="1" dirty="0" err="1"/>
              <a:t>Input</a:t>
            </a:r>
            <a:r>
              <a:rPr lang="tr-TR" b="1" dirty="0"/>
              <a:t>/</a:t>
            </a:r>
            <a:r>
              <a:rPr lang="tr-TR" b="1" dirty="0" err="1"/>
              <a:t>Output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Input/output instructions were discussed in some detail in Chapter 7. As we saw,</a:t>
            </a:r>
            <a:r>
              <a:rPr lang="tr-TR" dirty="0"/>
              <a:t> </a:t>
            </a:r>
            <a:r>
              <a:rPr lang="en-US" dirty="0"/>
              <a:t>there are a variety of approaches taken, including isolated programmed I/O,</a:t>
            </a:r>
            <a:r>
              <a:rPr lang="tr-TR" dirty="0"/>
              <a:t> </a:t>
            </a:r>
            <a:r>
              <a:rPr lang="en-US" dirty="0"/>
              <a:t>memory-mapped programmed I/O, DMA, and the use of an I/O processor. Many</a:t>
            </a:r>
            <a:r>
              <a:rPr lang="tr-TR" dirty="0"/>
              <a:t> </a:t>
            </a:r>
            <a:r>
              <a:rPr lang="en-US" dirty="0"/>
              <a:t>implementations provide only a few I/O instructions, with the specific actions specified</a:t>
            </a:r>
            <a:r>
              <a:rPr lang="tr-TR" dirty="0"/>
              <a:t> </a:t>
            </a:r>
            <a:r>
              <a:rPr lang="en-US" dirty="0"/>
              <a:t>by parameters, codes, or command words.</a:t>
            </a:r>
          </a:p>
          <a:p>
            <a:pPr marL="0" indent="0">
              <a:buNone/>
            </a:pPr>
            <a:r>
              <a:rPr lang="tr-TR" b="1" dirty="0" err="1"/>
              <a:t>System</a:t>
            </a:r>
            <a:r>
              <a:rPr lang="tr-TR" b="1" dirty="0"/>
              <a:t> Control</a:t>
            </a:r>
          </a:p>
          <a:p>
            <a:pPr marL="0" indent="0">
              <a:buNone/>
            </a:pPr>
            <a:r>
              <a:rPr lang="en-US" dirty="0"/>
              <a:t>System control instructions are those that can be executed only while the processor</a:t>
            </a:r>
            <a:r>
              <a:rPr lang="tr-TR" dirty="0"/>
              <a:t> </a:t>
            </a:r>
            <a:r>
              <a:rPr lang="en-US" dirty="0"/>
              <a:t>is in a certain privileged state or is executing a program in a special privileged area</a:t>
            </a:r>
            <a:r>
              <a:rPr lang="tr-TR" dirty="0"/>
              <a:t> </a:t>
            </a:r>
            <a:r>
              <a:rPr lang="en-US" dirty="0"/>
              <a:t>of memory. Typically, these instructions are reserved for the use of the operating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en-US" dirty="0"/>
              <a:t>Some examples of system control operations are as follows. </a:t>
            </a:r>
            <a:endParaRPr lang="tr-TR" dirty="0"/>
          </a:p>
          <a:p>
            <a:pPr lvl="1"/>
            <a:r>
              <a:rPr lang="en-US" dirty="0"/>
              <a:t>A system control</a:t>
            </a:r>
            <a:r>
              <a:rPr lang="tr-TR" dirty="0"/>
              <a:t> </a:t>
            </a:r>
            <a:r>
              <a:rPr lang="en-US" dirty="0"/>
              <a:t>instruction may read or alter a control register. </a:t>
            </a:r>
            <a:endParaRPr lang="tr-TR" dirty="0"/>
          </a:p>
          <a:p>
            <a:pPr lvl="1"/>
            <a:r>
              <a:rPr lang="en-US" dirty="0"/>
              <a:t>Another example is an instruction to read or modify a storage protection</a:t>
            </a:r>
            <a:r>
              <a:rPr lang="tr-TR" dirty="0"/>
              <a:t> </a:t>
            </a:r>
            <a:r>
              <a:rPr lang="en-US" dirty="0"/>
              <a:t>key, such as is used in the EAS/390 memory system. </a:t>
            </a:r>
            <a:endParaRPr lang="tr-TR" dirty="0"/>
          </a:p>
          <a:p>
            <a:pPr lvl="1"/>
            <a:r>
              <a:rPr lang="en-US" dirty="0"/>
              <a:t>Another example is </a:t>
            </a:r>
            <a:r>
              <a:rPr lang="tr-TR" dirty="0"/>
              <a:t>a</a:t>
            </a:r>
            <a:r>
              <a:rPr lang="en-US" dirty="0" err="1"/>
              <a:t>ccess</a:t>
            </a:r>
            <a:r>
              <a:rPr lang="tr-TR" dirty="0"/>
              <a:t> </a:t>
            </a:r>
            <a:r>
              <a:rPr lang="en-US" dirty="0"/>
              <a:t>to process control blocks in a multiprogramming system.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23567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1084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Transfer of Control</a:t>
            </a:r>
          </a:p>
          <a:p>
            <a:pPr marL="0" indent="0">
              <a:buNone/>
            </a:pPr>
            <a:r>
              <a:rPr lang="en-US" dirty="0"/>
              <a:t>For all of the operation types discussed so far, the next instruction to be performed</a:t>
            </a:r>
            <a:r>
              <a:rPr lang="tr-TR" dirty="0"/>
              <a:t> </a:t>
            </a:r>
            <a:r>
              <a:rPr lang="en-US" dirty="0"/>
              <a:t>is the one that immediately follows, in memory, the current instruction.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However, a</a:t>
            </a:r>
            <a:r>
              <a:rPr lang="tr-TR" dirty="0"/>
              <a:t> </a:t>
            </a:r>
            <a:r>
              <a:rPr lang="en-US" dirty="0"/>
              <a:t>significant fraction of the instructions in any program have as their function changing</a:t>
            </a:r>
            <a:r>
              <a:rPr lang="tr-TR" dirty="0"/>
              <a:t> </a:t>
            </a:r>
            <a:r>
              <a:rPr lang="en-US" dirty="0"/>
              <a:t>the sequence of instruction execution. For these instructions, the operation performed</a:t>
            </a:r>
            <a:r>
              <a:rPr lang="tr-TR" dirty="0"/>
              <a:t> </a:t>
            </a:r>
            <a:r>
              <a:rPr lang="en-US" dirty="0"/>
              <a:t>by the processor is to update the program counter to contain the address of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instruction</a:t>
            </a:r>
            <a:r>
              <a:rPr lang="tr-TR" dirty="0"/>
              <a:t> in </a:t>
            </a:r>
            <a:r>
              <a:rPr lang="tr-TR" dirty="0" err="1"/>
              <a:t>memory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76018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97126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a number of reasons why transfer-of-control operations are</a:t>
            </a:r>
            <a:r>
              <a:rPr lang="tr-TR" dirty="0"/>
              <a:t> </a:t>
            </a:r>
            <a:r>
              <a:rPr lang="en-US" dirty="0"/>
              <a:t>required. Among the most important are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 the practical use of computers, it is essential to be able to execute each</a:t>
            </a:r>
            <a:r>
              <a:rPr lang="tr-TR" dirty="0"/>
              <a:t> </a:t>
            </a:r>
            <a:r>
              <a:rPr lang="en-US" dirty="0"/>
              <a:t>instruction more than once and perhaps many thousands of times. It may</a:t>
            </a:r>
            <a:r>
              <a:rPr lang="tr-TR" dirty="0"/>
              <a:t> </a:t>
            </a:r>
            <a:r>
              <a:rPr lang="en-US" dirty="0"/>
              <a:t>require thousands or perhaps millions of instructions to implement an application.</a:t>
            </a:r>
            <a:r>
              <a:rPr lang="tr-TR" dirty="0"/>
              <a:t> </a:t>
            </a:r>
            <a:r>
              <a:rPr lang="en-US" dirty="0"/>
              <a:t>This would be unthinkable if each instruction had to be written out separately.</a:t>
            </a:r>
            <a:r>
              <a:rPr lang="tr-TR" dirty="0"/>
              <a:t> </a:t>
            </a:r>
            <a:r>
              <a:rPr lang="en-US" dirty="0"/>
              <a:t>If a table or a list of items is to be processed, a program loop is needed.</a:t>
            </a:r>
            <a:r>
              <a:rPr lang="tr-TR" dirty="0"/>
              <a:t> </a:t>
            </a:r>
            <a:r>
              <a:rPr lang="en-US" dirty="0"/>
              <a:t>One sequence of instructions is executed repeatedly to process all the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Virtually all programs involve some decision making. We would like the computer</a:t>
            </a:r>
            <a:r>
              <a:rPr lang="tr-TR" dirty="0"/>
              <a:t> </a:t>
            </a:r>
            <a:r>
              <a:rPr lang="en-US" dirty="0"/>
              <a:t>to do one thing if one condition holds, and another thing if another condition</a:t>
            </a:r>
            <a:r>
              <a:rPr lang="tr-TR" dirty="0"/>
              <a:t> </a:t>
            </a:r>
            <a:r>
              <a:rPr lang="en-US" dirty="0"/>
              <a:t>holds. </a:t>
            </a:r>
            <a:endParaRPr lang="tr-TR" dirty="0"/>
          </a:p>
          <a:p>
            <a:pPr lvl="2"/>
            <a:r>
              <a:rPr lang="en-US" dirty="0"/>
              <a:t>For example, a sequence of instructions computes the square root of a number.</a:t>
            </a:r>
            <a:r>
              <a:rPr lang="tr-TR" dirty="0"/>
              <a:t> </a:t>
            </a:r>
            <a:r>
              <a:rPr lang="en-US" dirty="0"/>
              <a:t>At the start of the sequence, the sign of the number is tested. If the number</a:t>
            </a:r>
            <a:r>
              <a:rPr lang="tr-TR" dirty="0"/>
              <a:t> </a:t>
            </a:r>
            <a:r>
              <a:rPr lang="en-US" dirty="0"/>
              <a:t>is negative, the computation is not performed, but an error condition is reported.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 compose correctly a large or even medium-size computer program is an</a:t>
            </a:r>
            <a:r>
              <a:rPr lang="tr-TR" dirty="0"/>
              <a:t> </a:t>
            </a:r>
            <a:r>
              <a:rPr lang="en-US" dirty="0"/>
              <a:t>exceedingly difficult task. It helps if there are mechanisms for breaking the</a:t>
            </a:r>
            <a:r>
              <a:rPr lang="tr-TR" dirty="0"/>
              <a:t> </a:t>
            </a:r>
            <a:r>
              <a:rPr lang="en-US" dirty="0"/>
              <a:t>task up into smaller pieces that can be worked on one at a time.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33005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BRANCH INSTRUCTIONS </a:t>
            </a:r>
            <a:r>
              <a:rPr lang="en-US" dirty="0"/>
              <a:t>A branch instruction, also called a jump instruction,</a:t>
            </a:r>
            <a:r>
              <a:rPr lang="tr-TR" dirty="0"/>
              <a:t> </a:t>
            </a:r>
            <a:r>
              <a:rPr lang="en-US" dirty="0"/>
              <a:t>has as one of its operands the address of the next instruction to be executed. Most</a:t>
            </a:r>
            <a:r>
              <a:rPr lang="tr-TR" dirty="0"/>
              <a:t> </a:t>
            </a:r>
            <a:r>
              <a:rPr lang="en-US" dirty="0"/>
              <a:t>often, the instruction is a </a:t>
            </a:r>
            <a:r>
              <a:rPr lang="en-US" b="1" dirty="0"/>
              <a:t>conditional branch </a:t>
            </a:r>
            <a:r>
              <a:rPr lang="en-US" dirty="0"/>
              <a:t>instruction. That is, the branch is made</a:t>
            </a:r>
            <a:r>
              <a:rPr lang="tr-TR" dirty="0"/>
              <a:t> </a:t>
            </a:r>
            <a:r>
              <a:rPr lang="en-US" dirty="0"/>
              <a:t>(update program counter to equal address specified in operand) only if a certain</a:t>
            </a:r>
            <a:r>
              <a:rPr lang="tr-TR" dirty="0"/>
              <a:t> </a:t>
            </a:r>
            <a:r>
              <a:rPr lang="en-US" dirty="0"/>
              <a:t>condition is met. Otherwise, the next instruction in sequence is executed (increment</a:t>
            </a:r>
            <a:r>
              <a:rPr lang="tr-TR" dirty="0"/>
              <a:t> </a:t>
            </a:r>
            <a:r>
              <a:rPr lang="en-US" dirty="0"/>
              <a:t>program counter as usual). A branch instruction in which the branch is always taken</a:t>
            </a:r>
            <a:r>
              <a:rPr lang="tr-TR" dirty="0"/>
              <a:t> is an </a:t>
            </a:r>
            <a:r>
              <a:rPr lang="tr-TR" b="1" dirty="0" err="1"/>
              <a:t>unconditional</a:t>
            </a:r>
            <a:r>
              <a:rPr lang="tr-TR" b="1" dirty="0"/>
              <a:t> </a:t>
            </a:r>
            <a:r>
              <a:rPr lang="tr-TR" b="1" dirty="0" err="1"/>
              <a:t>branch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39964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65042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common ways of generating the condition to be tested in a conditional</a:t>
            </a:r>
            <a:r>
              <a:rPr lang="tr-TR" dirty="0"/>
              <a:t> </a:t>
            </a:r>
            <a:r>
              <a:rPr lang="en-US" dirty="0"/>
              <a:t>branch instruction. First, most machines provide a 1-bit or multiple-bit condition</a:t>
            </a:r>
            <a:r>
              <a:rPr lang="tr-TR" dirty="0"/>
              <a:t> </a:t>
            </a:r>
            <a:r>
              <a:rPr lang="en-US" dirty="0"/>
              <a:t>code that is set as the result of some operations. This code can be thought</a:t>
            </a:r>
            <a:r>
              <a:rPr lang="tr-TR" dirty="0"/>
              <a:t> </a:t>
            </a:r>
            <a:r>
              <a:rPr lang="en-US" dirty="0"/>
              <a:t>of as a short user-visible register. As an example, an arithmetic operation (ADD,</a:t>
            </a:r>
            <a:r>
              <a:rPr lang="tr-TR" dirty="0"/>
              <a:t> </a:t>
            </a:r>
            <a:r>
              <a:rPr lang="en-US" dirty="0"/>
              <a:t>SUBTRACT, and so on) could set a 2-bit condition code with one of the following</a:t>
            </a:r>
            <a:r>
              <a:rPr lang="tr-TR" dirty="0"/>
              <a:t> </a:t>
            </a:r>
            <a:r>
              <a:rPr lang="en-US" dirty="0"/>
              <a:t>four values: 0, positive, negative, overflow. On such a machine, there could be four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conditional</a:t>
            </a:r>
            <a:r>
              <a:rPr lang="tr-TR" dirty="0"/>
              <a:t> </a:t>
            </a:r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instructions</a:t>
            </a:r>
            <a:r>
              <a:rPr lang="tr-TR" dirty="0"/>
              <a:t>:</a:t>
            </a:r>
          </a:p>
          <a:p>
            <a:pPr marL="457200" lvl="1" indent="0">
              <a:buNone/>
            </a:pPr>
            <a:r>
              <a:rPr lang="en-US" dirty="0"/>
              <a:t>BRP X Branch to location X if result is positive.</a:t>
            </a:r>
          </a:p>
          <a:p>
            <a:pPr marL="457200" lvl="1" indent="0">
              <a:buNone/>
            </a:pPr>
            <a:r>
              <a:rPr lang="en-US" dirty="0"/>
              <a:t>BRN X Branch to location X if result is negative.</a:t>
            </a:r>
          </a:p>
          <a:p>
            <a:pPr marL="457200" lvl="1" indent="0">
              <a:buNone/>
            </a:pPr>
            <a:r>
              <a:rPr lang="en-US" dirty="0"/>
              <a:t>BRZ X Branch to location X if result is zero.</a:t>
            </a:r>
          </a:p>
          <a:p>
            <a:pPr marL="457200" lvl="1" indent="0">
              <a:buNone/>
            </a:pPr>
            <a:r>
              <a:rPr lang="en-US" dirty="0"/>
              <a:t>BRO X Branch to location X if overflow occurs.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In all of these cases, the result referred to is the result of the most recent</a:t>
            </a:r>
            <a:r>
              <a:rPr lang="tr-TR" dirty="0"/>
              <a:t> </a:t>
            </a:r>
            <a:r>
              <a:rPr lang="en-US" dirty="0"/>
              <a:t>operation that set the condition code.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51043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approach that can be used with a three-address instruction format is</a:t>
            </a:r>
            <a:r>
              <a:rPr lang="tr-TR" dirty="0"/>
              <a:t> </a:t>
            </a:r>
            <a:r>
              <a:rPr lang="en-US" dirty="0"/>
              <a:t>to perform a comparison and specify a branch in the same instruction. For example,</a:t>
            </a:r>
          </a:p>
          <a:p>
            <a:pPr marL="0" indent="0" algn="ctr">
              <a:buNone/>
            </a:pPr>
            <a:r>
              <a:rPr lang="en-US" dirty="0"/>
              <a:t>BRE R1, R2, X </a:t>
            </a:r>
            <a:r>
              <a:rPr lang="tr-TR" dirty="0"/>
              <a:t> ;</a:t>
            </a:r>
            <a:r>
              <a:rPr lang="en-US" dirty="0"/>
              <a:t>Branch to X if contents of R1 = contents of R2.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105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292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address of the next instruction to be fetched could be either a real address</a:t>
            </a:r>
            <a:r>
              <a:rPr lang="tr-TR" dirty="0"/>
              <a:t> </a:t>
            </a:r>
            <a:r>
              <a:rPr lang="en-US" dirty="0"/>
              <a:t>or a virtual address, depending on the architecture. Generally, the distinction is</a:t>
            </a:r>
            <a:r>
              <a:rPr lang="tr-TR" dirty="0"/>
              <a:t> </a:t>
            </a:r>
            <a:r>
              <a:rPr lang="en-US" dirty="0"/>
              <a:t>transparent to the instruction set architecture.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In most cases, the next instruction to</a:t>
            </a:r>
            <a:r>
              <a:rPr lang="tr-TR" dirty="0"/>
              <a:t> </a:t>
            </a:r>
            <a:r>
              <a:rPr lang="en-US" dirty="0"/>
              <a:t>be fetched immediately follows the current instruction. In those cases, there is no</a:t>
            </a:r>
            <a:r>
              <a:rPr lang="tr-TR" dirty="0"/>
              <a:t> </a:t>
            </a:r>
            <a:r>
              <a:rPr lang="en-US" dirty="0"/>
              <a:t>explicit reference to the next instruction. When an explicit reference is needed, then</a:t>
            </a:r>
            <a:r>
              <a:rPr lang="tr-TR" dirty="0"/>
              <a:t> </a:t>
            </a:r>
            <a:r>
              <a:rPr lang="en-US" dirty="0"/>
              <a:t>the main memory or virtual memory address must be supplied.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7872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58" y="365125"/>
            <a:ext cx="4519124" cy="6356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Figure shows examples of these operations. Note that a branch can be</a:t>
            </a:r>
            <a:r>
              <a:rPr lang="tr-TR" dirty="0"/>
              <a:t> </a:t>
            </a:r>
            <a:r>
              <a:rPr lang="en-US" dirty="0"/>
              <a:t>either </a:t>
            </a:r>
            <a:r>
              <a:rPr lang="en-US" i="1" dirty="0"/>
              <a:t>forward </a:t>
            </a:r>
            <a:r>
              <a:rPr lang="en-US" dirty="0"/>
              <a:t>(an instruction with a higher address) or </a:t>
            </a:r>
            <a:r>
              <a:rPr lang="en-US" i="1" dirty="0"/>
              <a:t>backward </a:t>
            </a:r>
            <a:r>
              <a:rPr lang="en-US" dirty="0"/>
              <a:t>(lower address).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 example shows how an unconditional and a conditional branch can be used to</a:t>
            </a:r>
            <a:r>
              <a:rPr lang="tr-TR" dirty="0"/>
              <a:t> </a:t>
            </a:r>
            <a:r>
              <a:rPr lang="en-US" dirty="0"/>
              <a:t>create a repeating loop of instructions. The instructions in locations 202 through 210</a:t>
            </a:r>
            <a:r>
              <a:rPr lang="tr-TR" dirty="0"/>
              <a:t> </a:t>
            </a:r>
            <a:r>
              <a:rPr lang="en-US" dirty="0"/>
              <a:t>will be executed repeatedly until the result of subtracting Y from X is 0.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60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82" y="1239253"/>
            <a:ext cx="7200000" cy="47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523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SKIP INSTRUCTIONS </a:t>
            </a:r>
            <a:r>
              <a:rPr lang="en-US" dirty="0"/>
              <a:t>Another form of transfer-of-control instruction is the skip</a:t>
            </a:r>
            <a:r>
              <a:rPr lang="tr-TR" dirty="0"/>
              <a:t> </a:t>
            </a:r>
            <a:r>
              <a:rPr lang="en-US" dirty="0"/>
              <a:t>instruction. The skip instruction includes an implied address. Typically, the skip</a:t>
            </a:r>
            <a:r>
              <a:rPr lang="tr-TR" dirty="0"/>
              <a:t> </a:t>
            </a:r>
            <a:r>
              <a:rPr lang="en-US" dirty="0"/>
              <a:t>implies that one instruction be skipped; thus, the implied address equals the address</a:t>
            </a:r>
            <a:r>
              <a:rPr lang="tr-TR" dirty="0"/>
              <a:t> </a:t>
            </a:r>
            <a:r>
              <a:rPr lang="en-US" dirty="0"/>
              <a:t>of the next instruction plus one instruction length.</a:t>
            </a:r>
          </a:p>
          <a:p>
            <a:pPr marL="0" indent="0">
              <a:buNone/>
            </a:pPr>
            <a:r>
              <a:rPr lang="en-US" dirty="0"/>
              <a:t>Because the skip instruction does not require a destination address field, it is</a:t>
            </a:r>
            <a:r>
              <a:rPr lang="tr-TR" dirty="0"/>
              <a:t> </a:t>
            </a:r>
            <a:r>
              <a:rPr lang="en-US" dirty="0"/>
              <a:t>free to do other things. A typical example is the increment-and-skip-if-zero (ISZ)</a:t>
            </a:r>
            <a:r>
              <a:rPr lang="tr-TR" dirty="0"/>
              <a:t> </a:t>
            </a:r>
            <a:r>
              <a:rPr lang="en-US" dirty="0"/>
              <a:t>instruction. Consider the following program fragment:</a:t>
            </a:r>
            <a:endParaRPr lang="tr-TR" dirty="0"/>
          </a:p>
          <a:p>
            <a:pPr marL="457200" lvl="1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301</a:t>
            </a:r>
          </a:p>
          <a:p>
            <a:pPr marL="457200" lvl="1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309 ISZ R1</a:t>
            </a:r>
          </a:p>
          <a:p>
            <a:pPr marL="457200" lvl="1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310 BR 301</a:t>
            </a:r>
          </a:p>
          <a:p>
            <a:pPr marL="457200" lvl="1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311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61</a:t>
            </a:fld>
            <a:endParaRPr lang="tr-TR"/>
          </a:p>
        </p:txBody>
      </p:sp>
      <p:sp>
        <p:nvSpPr>
          <p:cNvPr id="5" name="TextBox 4"/>
          <p:cNvSpPr txBox="1"/>
          <p:nvPr/>
        </p:nvSpPr>
        <p:spPr>
          <a:xfrm>
            <a:off x="3256547" y="4498142"/>
            <a:ext cx="86306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fragment, the two transfer-of-control instructions are used to implement</a:t>
            </a:r>
            <a:r>
              <a:rPr lang="tr-TR" sz="2000" dirty="0"/>
              <a:t> </a:t>
            </a:r>
            <a:r>
              <a:rPr lang="en-US" sz="2000" dirty="0"/>
              <a:t>an iterative loop. R1 is set with the negative of the number of iterations to be</a:t>
            </a:r>
            <a:r>
              <a:rPr lang="tr-TR" sz="2000" dirty="0"/>
              <a:t> </a:t>
            </a:r>
            <a:r>
              <a:rPr lang="en-US" sz="2000" dirty="0"/>
              <a:t>performed. At the end of the loop, R1 is incremented. If it is not 0, the program</a:t>
            </a:r>
            <a:r>
              <a:rPr lang="tr-TR" sz="2000" dirty="0"/>
              <a:t> </a:t>
            </a:r>
            <a:r>
              <a:rPr lang="en-US" sz="2000" dirty="0"/>
              <a:t>branches back to the beginning of the loop. Otherwise, the branch is skipped, and</a:t>
            </a:r>
            <a:r>
              <a:rPr lang="tr-TR" sz="2000" dirty="0"/>
              <a:t> </a:t>
            </a:r>
            <a:r>
              <a:rPr lang="en-US" sz="2000" dirty="0"/>
              <a:t>the program continues with the next instruction after the end of the loop.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6126180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7337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PROCEDURE CALL INSTRUCTIONS </a:t>
            </a:r>
            <a:r>
              <a:rPr lang="en-US" dirty="0"/>
              <a:t>Perhaps the most important innovation in the</a:t>
            </a:r>
            <a:r>
              <a:rPr lang="tr-TR" dirty="0"/>
              <a:t> </a:t>
            </a:r>
            <a:r>
              <a:rPr lang="en-US" dirty="0"/>
              <a:t>development of programming languages is the </a:t>
            </a:r>
            <a:r>
              <a:rPr lang="en-US" i="1" dirty="0"/>
              <a:t>procedure. </a:t>
            </a:r>
            <a:r>
              <a:rPr lang="en-US" dirty="0"/>
              <a:t>A procedure is a self</a:t>
            </a:r>
            <a:r>
              <a:rPr lang="tr-TR" dirty="0"/>
              <a:t>-</a:t>
            </a:r>
            <a:r>
              <a:rPr lang="en-US" dirty="0"/>
              <a:t>contained</a:t>
            </a:r>
            <a:r>
              <a:rPr lang="tr-TR" dirty="0"/>
              <a:t> </a:t>
            </a:r>
            <a:r>
              <a:rPr lang="en-US" dirty="0"/>
              <a:t>computer program that is incorporated into a larger program. At any</a:t>
            </a:r>
            <a:r>
              <a:rPr lang="tr-TR" dirty="0"/>
              <a:t> </a:t>
            </a:r>
            <a:r>
              <a:rPr lang="en-US" dirty="0"/>
              <a:t>point in the program the procedure may be invoked, or </a:t>
            </a:r>
            <a:r>
              <a:rPr lang="en-US" i="1" dirty="0"/>
              <a:t>called. </a:t>
            </a:r>
            <a:r>
              <a:rPr lang="en-US" dirty="0"/>
              <a:t>The processor is</a:t>
            </a:r>
            <a:r>
              <a:rPr lang="tr-TR" dirty="0"/>
              <a:t> </a:t>
            </a:r>
            <a:r>
              <a:rPr lang="en-US" dirty="0"/>
              <a:t>instructed to go and execute the entire procedure and then return to the point from</a:t>
            </a:r>
            <a:r>
              <a:rPr lang="tr-TR" dirty="0"/>
              <a:t> </a:t>
            </a:r>
            <a:r>
              <a:rPr lang="en-US" dirty="0"/>
              <a:t>which the call took place.</a:t>
            </a:r>
          </a:p>
          <a:p>
            <a:pPr marL="0" indent="0">
              <a:buNone/>
            </a:pPr>
            <a:r>
              <a:rPr lang="en-US" dirty="0"/>
              <a:t>The two principal reasons for the use of procedures are economy and modularity.</a:t>
            </a:r>
            <a:r>
              <a:rPr lang="tr-TR" dirty="0"/>
              <a:t> </a:t>
            </a:r>
            <a:r>
              <a:rPr lang="en-US" dirty="0"/>
              <a:t>A procedure allows the same piece of code to be used many times. This is</a:t>
            </a:r>
            <a:r>
              <a:rPr lang="tr-TR" dirty="0"/>
              <a:t> </a:t>
            </a:r>
            <a:r>
              <a:rPr lang="en-US" dirty="0"/>
              <a:t>important for economy in programming effort and for making the most efficient use</a:t>
            </a:r>
            <a:r>
              <a:rPr lang="tr-TR" dirty="0"/>
              <a:t> </a:t>
            </a:r>
            <a:r>
              <a:rPr lang="en-US" dirty="0"/>
              <a:t>of storage space in the system (the program must be stored). Procedures also allow</a:t>
            </a:r>
            <a:r>
              <a:rPr lang="tr-TR" dirty="0"/>
              <a:t> </a:t>
            </a:r>
            <a:r>
              <a:rPr lang="en-US" dirty="0"/>
              <a:t>large programming tasks to be subdivided into smaller units. This use of </a:t>
            </a:r>
            <a:r>
              <a:rPr lang="en-US" i="1" dirty="0"/>
              <a:t>modularity</a:t>
            </a:r>
            <a:r>
              <a:rPr lang="tr-TR" i="1" dirty="0"/>
              <a:t> </a:t>
            </a:r>
            <a:r>
              <a:rPr lang="en-US" dirty="0"/>
              <a:t>greatly eases the programming task.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98280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712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procedure mechanism involves two basic instructions: a call instruction</a:t>
            </a:r>
            <a:r>
              <a:rPr lang="tr-TR" dirty="0"/>
              <a:t> </a:t>
            </a:r>
            <a:r>
              <a:rPr lang="en-US" dirty="0"/>
              <a:t>that branches from the present location to the procedure, and a return instruction</a:t>
            </a:r>
            <a:r>
              <a:rPr lang="tr-TR" dirty="0"/>
              <a:t> </a:t>
            </a:r>
            <a:r>
              <a:rPr lang="en-US" dirty="0"/>
              <a:t>that returns from the procedure to the place from which it was called. Both of these</a:t>
            </a:r>
            <a:r>
              <a:rPr lang="tr-TR" dirty="0"/>
              <a:t> </a:t>
            </a:r>
            <a:r>
              <a:rPr lang="en-US" dirty="0"/>
              <a:t>are forms of branching instructions.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49131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85" y="365125"/>
            <a:ext cx="4850183" cy="6356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tr-TR" dirty="0"/>
              <a:t>(</a:t>
            </a:r>
            <a:r>
              <a:rPr lang="en-US" dirty="0"/>
              <a:t>a</a:t>
            </a:r>
            <a:r>
              <a:rPr lang="tr-TR" dirty="0"/>
              <a:t>)</a:t>
            </a:r>
            <a:r>
              <a:rPr lang="en-US" dirty="0"/>
              <a:t> illustrates the use of procedures to construct a program. In this</a:t>
            </a:r>
            <a:r>
              <a:rPr lang="tr-TR" dirty="0"/>
              <a:t> </a:t>
            </a:r>
            <a:r>
              <a:rPr lang="en-US" dirty="0"/>
              <a:t>example, there is a main program starting at location 4000.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This program includes</a:t>
            </a:r>
            <a:r>
              <a:rPr lang="tr-TR" dirty="0"/>
              <a:t> </a:t>
            </a:r>
            <a:r>
              <a:rPr lang="en-US" dirty="0"/>
              <a:t>a call to procedure PROC1, starting at location 4500. When this call instruction is</a:t>
            </a:r>
            <a:r>
              <a:rPr lang="tr-TR" dirty="0"/>
              <a:t> </a:t>
            </a:r>
            <a:r>
              <a:rPr lang="en-US" dirty="0"/>
              <a:t>encountered, the processor suspends execution of the main program and begins execution</a:t>
            </a:r>
            <a:r>
              <a:rPr lang="tr-TR" dirty="0"/>
              <a:t> </a:t>
            </a:r>
            <a:r>
              <a:rPr lang="en-US" dirty="0"/>
              <a:t>of PROC1 by fetching the next instruction from location 4500. Within PROC1,</a:t>
            </a:r>
            <a:r>
              <a:rPr lang="tr-TR" dirty="0"/>
              <a:t> </a:t>
            </a:r>
            <a:r>
              <a:rPr lang="en-US" dirty="0"/>
              <a:t>there are two calls to PROC2 at location 4800.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64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156" y="192505"/>
            <a:ext cx="7200000" cy="638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573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7337" cy="47355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Three points are worth noting: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procedure can be called from more than one location.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procedure call can appear in a procedure. This allows the </a:t>
            </a:r>
            <a:r>
              <a:rPr lang="en-US" i="1" dirty="0"/>
              <a:t>nesting </a:t>
            </a:r>
            <a:r>
              <a:rPr lang="en-US" dirty="0"/>
              <a:t>of procedures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an </a:t>
            </a:r>
            <a:r>
              <a:rPr lang="tr-TR" dirty="0" err="1"/>
              <a:t>arbitrary</a:t>
            </a:r>
            <a:r>
              <a:rPr lang="tr-TR" dirty="0"/>
              <a:t> </a:t>
            </a:r>
            <a:r>
              <a:rPr lang="tr-TR" dirty="0" err="1"/>
              <a:t>depth</a:t>
            </a:r>
            <a:r>
              <a:rPr lang="tr-T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procedure call is matched by a return in the called program.</a:t>
            </a:r>
          </a:p>
          <a:p>
            <a:pPr marL="0" indent="0">
              <a:buNone/>
            </a:pPr>
            <a:r>
              <a:rPr lang="en-US" dirty="0"/>
              <a:t>Because we would like to be able to call a procedure from a variety of points,</a:t>
            </a:r>
            <a:r>
              <a:rPr lang="tr-TR" dirty="0"/>
              <a:t> </a:t>
            </a:r>
            <a:r>
              <a:rPr lang="en-US" dirty="0"/>
              <a:t>the processor must somehow save the return address so that the return can take</a:t>
            </a:r>
            <a:r>
              <a:rPr lang="tr-TR" dirty="0"/>
              <a:t> </a:t>
            </a:r>
            <a:r>
              <a:rPr lang="en-US" dirty="0"/>
              <a:t>place appropriately. There are three common places for storing the return address:</a:t>
            </a:r>
          </a:p>
          <a:p>
            <a:pPr lvl="1"/>
            <a:r>
              <a:rPr lang="tr-TR" dirty="0" err="1"/>
              <a:t>Register</a:t>
            </a:r>
            <a:endParaRPr lang="tr-TR" dirty="0"/>
          </a:p>
          <a:p>
            <a:pPr lvl="1"/>
            <a:r>
              <a:rPr lang="tr-TR" dirty="0"/>
              <a:t>Start of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procedure</a:t>
            </a:r>
            <a:endParaRPr lang="tr-TR" dirty="0"/>
          </a:p>
          <a:p>
            <a:pPr lvl="1"/>
            <a:r>
              <a:rPr lang="tr-TR" dirty="0"/>
              <a:t>Top of </a:t>
            </a:r>
            <a:r>
              <a:rPr lang="tr-TR" dirty="0" err="1"/>
              <a:t>stack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42918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93379" cy="6356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Consider a machine-language instruction CALL X, which stands for </a:t>
            </a:r>
            <a:r>
              <a:rPr lang="en-US" i="1" dirty="0"/>
              <a:t>call procedure</a:t>
            </a:r>
            <a:r>
              <a:rPr lang="tr-TR" i="1" dirty="0"/>
              <a:t> </a:t>
            </a:r>
            <a:r>
              <a:rPr lang="en-US" i="1" dirty="0"/>
              <a:t>at location X. </a:t>
            </a:r>
            <a:r>
              <a:rPr lang="en-US" dirty="0"/>
              <a:t>If the register approach is used, CALL X causes the following</a:t>
            </a:r>
            <a:r>
              <a:rPr lang="tr-TR" dirty="0"/>
              <a:t> </a:t>
            </a:r>
            <a:r>
              <a:rPr lang="tr-TR" dirty="0" err="1"/>
              <a:t>actions</a:t>
            </a:r>
            <a:r>
              <a:rPr lang="tr-TR" dirty="0"/>
              <a:t>:</a:t>
            </a:r>
          </a:p>
          <a:p>
            <a:pPr marL="0" indent="0" algn="ctr">
              <a:buNone/>
            </a:pPr>
            <a:r>
              <a:rPr lang="tr-TR" dirty="0"/>
              <a:t>RN &lt;- PC +  </a:t>
            </a:r>
            <a:r>
              <a:rPr lang="el-GR" dirty="0"/>
              <a:t>Δ</a:t>
            </a:r>
            <a:endParaRPr lang="tr-TR" dirty="0"/>
          </a:p>
          <a:p>
            <a:pPr marL="0" indent="0" algn="ctr">
              <a:buNone/>
            </a:pPr>
            <a:r>
              <a:rPr lang="tr-TR" dirty="0"/>
              <a:t>PC &lt;- X</a:t>
            </a:r>
          </a:p>
          <a:p>
            <a:pPr marL="0" indent="0">
              <a:buNone/>
            </a:pPr>
            <a:r>
              <a:rPr lang="en-US" dirty="0"/>
              <a:t>where RN is a register that is always used for this purpose, PC is the program counter,</a:t>
            </a:r>
            <a:r>
              <a:rPr lang="tr-TR" dirty="0"/>
              <a:t> </a:t>
            </a:r>
            <a:r>
              <a:rPr lang="en-US" dirty="0"/>
              <a:t>and </a:t>
            </a:r>
            <a:r>
              <a:rPr lang="el-GR" dirty="0"/>
              <a:t>Δ</a:t>
            </a:r>
            <a:r>
              <a:rPr lang="en-US" dirty="0"/>
              <a:t> is the instruction length. The called procedure can now save the contents</a:t>
            </a:r>
            <a:r>
              <a:rPr lang="tr-TR" dirty="0"/>
              <a:t> </a:t>
            </a:r>
            <a:r>
              <a:rPr lang="en-US" dirty="0"/>
              <a:t>of RN to be used for the later return.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A second possibility is to store the return address at the start of the procedure.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en-US" dirty="0"/>
              <a:t>In this case, CALL X causes</a:t>
            </a:r>
            <a:endParaRPr lang="tr-TR" dirty="0"/>
          </a:p>
          <a:p>
            <a:pPr marL="0" indent="0" algn="ctr">
              <a:buNone/>
            </a:pPr>
            <a:r>
              <a:rPr lang="tr-TR" dirty="0"/>
              <a:t>X &lt;- PC + </a:t>
            </a:r>
            <a:r>
              <a:rPr lang="el-GR" dirty="0"/>
              <a:t>Δ</a:t>
            </a:r>
            <a:r>
              <a:rPr lang="tr-TR" dirty="0"/>
              <a:t> </a:t>
            </a:r>
          </a:p>
          <a:p>
            <a:pPr marL="0" indent="0" algn="ctr">
              <a:buNone/>
            </a:pPr>
            <a:r>
              <a:rPr lang="tr-TR" dirty="0"/>
              <a:t>PC &lt;- X + 1</a:t>
            </a:r>
          </a:p>
          <a:p>
            <a:pPr marL="0" indent="0">
              <a:buNone/>
            </a:pPr>
            <a:r>
              <a:rPr lang="en-US" dirty="0"/>
              <a:t>This is quite handy. The return address has been stored safely away.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69675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5253" cy="47676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Both of the preceding approaches work and have been used. The only limitation</a:t>
            </a:r>
            <a:r>
              <a:rPr lang="tr-TR" dirty="0"/>
              <a:t> </a:t>
            </a:r>
            <a:r>
              <a:rPr lang="en-US" dirty="0"/>
              <a:t>of these approaches is that they complicate the use of </a:t>
            </a:r>
            <a:r>
              <a:rPr lang="en-US" i="1" dirty="0"/>
              <a:t>reentrant </a:t>
            </a:r>
            <a:r>
              <a:rPr lang="en-US" dirty="0"/>
              <a:t>procedures.</a:t>
            </a:r>
            <a:r>
              <a:rPr lang="tr-TR" dirty="0"/>
              <a:t> </a:t>
            </a:r>
            <a:r>
              <a:rPr lang="en-US" dirty="0"/>
              <a:t>A reentrant procedure is one in which it is possible to have several calls open to it at</a:t>
            </a:r>
            <a:r>
              <a:rPr lang="tr-TR" dirty="0"/>
              <a:t> </a:t>
            </a:r>
            <a:r>
              <a:rPr lang="en-US" dirty="0"/>
              <a:t>the same time.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A recursive procedure (one that calls itself) is an example of the use</a:t>
            </a:r>
            <a:r>
              <a:rPr lang="tr-TR" dirty="0"/>
              <a:t> </a:t>
            </a:r>
            <a:r>
              <a:rPr lang="en-US" dirty="0"/>
              <a:t>of this feature</a:t>
            </a:r>
            <a:r>
              <a:rPr lang="tr-TR" dirty="0"/>
              <a:t>. </a:t>
            </a:r>
            <a:r>
              <a:rPr lang="en-US" dirty="0"/>
              <a:t>If parameters are passed via registers or memory</a:t>
            </a:r>
            <a:r>
              <a:rPr lang="tr-TR" dirty="0"/>
              <a:t> </a:t>
            </a:r>
            <a:r>
              <a:rPr lang="en-US" dirty="0"/>
              <a:t>for a reentrant procedure, some code must be responsible for saving the parameters</a:t>
            </a:r>
            <a:r>
              <a:rPr lang="tr-TR" dirty="0"/>
              <a:t> </a:t>
            </a:r>
            <a:r>
              <a:rPr lang="en-US" dirty="0"/>
              <a:t>so that the registers or memory space are available for other procedure calls.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more general and powerful approach is to use a stack. When the processor executes a call, it places the return</a:t>
            </a:r>
            <a:r>
              <a:rPr lang="tr-TR" dirty="0"/>
              <a:t> </a:t>
            </a:r>
            <a:r>
              <a:rPr lang="en-US" dirty="0"/>
              <a:t>address on the stack. When it executes a return, it uses the address on the stack.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Figure </a:t>
            </a:r>
            <a:r>
              <a:rPr lang="tr-TR" dirty="0" err="1"/>
              <a:t>below</a:t>
            </a:r>
            <a:r>
              <a:rPr lang="en-US" dirty="0"/>
              <a:t> illustrates the use of the stack.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701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of </a:t>
            </a:r>
            <a:r>
              <a:rPr lang="tr-TR" dirty="0"/>
              <a:t>s</a:t>
            </a:r>
            <a:r>
              <a:rPr lang="en-US" dirty="0"/>
              <a:t>tack to </a:t>
            </a:r>
            <a:r>
              <a:rPr lang="tr-TR" dirty="0"/>
              <a:t>i</a:t>
            </a:r>
            <a:r>
              <a:rPr lang="en-US" dirty="0" err="1"/>
              <a:t>mplement</a:t>
            </a:r>
            <a:r>
              <a:rPr lang="en-US" dirty="0"/>
              <a:t> </a:t>
            </a:r>
            <a:r>
              <a:rPr lang="tr-TR" dirty="0"/>
              <a:t>n</a:t>
            </a:r>
            <a:r>
              <a:rPr lang="en-US" dirty="0" err="1"/>
              <a:t>ested</a:t>
            </a:r>
            <a:r>
              <a:rPr lang="en-US" dirty="0"/>
              <a:t> </a:t>
            </a:r>
            <a:r>
              <a:rPr lang="tr-TR" dirty="0"/>
              <a:t>s</a:t>
            </a:r>
            <a:r>
              <a:rPr lang="en-US" dirty="0" err="1"/>
              <a:t>ubroutines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68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86" y="2771276"/>
            <a:ext cx="1132282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342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7337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addition to providing a return address, it is also often necessary to pass</a:t>
            </a:r>
            <a:r>
              <a:rPr lang="tr-TR" dirty="0"/>
              <a:t> </a:t>
            </a:r>
            <a:r>
              <a:rPr lang="en-US" dirty="0"/>
              <a:t>parameters with a procedure call. These can be passed in registers. Another possibility</a:t>
            </a:r>
            <a:r>
              <a:rPr lang="tr-TR" dirty="0"/>
              <a:t> </a:t>
            </a:r>
            <a:r>
              <a:rPr lang="en-US" dirty="0"/>
              <a:t>is to store the parameters in memory just after the CALL instruction.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In this</a:t>
            </a:r>
            <a:r>
              <a:rPr lang="tr-TR" dirty="0"/>
              <a:t> </a:t>
            </a:r>
            <a:r>
              <a:rPr lang="en-US" dirty="0"/>
              <a:t>case, the return must be to the location following the parameters. Again, both of these approaches have drawbacks. If registers are used, the called program and the</a:t>
            </a:r>
            <a:r>
              <a:rPr lang="tr-TR" dirty="0"/>
              <a:t> </a:t>
            </a:r>
            <a:r>
              <a:rPr lang="en-US" dirty="0"/>
              <a:t>calling program must be written to assure that the registers are used properly. The</a:t>
            </a:r>
            <a:r>
              <a:rPr lang="tr-TR" dirty="0"/>
              <a:t> </a:t>
            </a:r>
            <a:r>
              <a:rPr lang="en-US" dirty="0"/>
              <a:t>storing of parameters in memory makes it difficult to exchange a variable number of</a:t>
            </a:r>
            <a:r>
              <a:rPr lang="tr-TR" dirty="0"/>
              <a:t> </a:t>
            </a:r>
            <a:r>
              <a:rPr lang="en-US" dirty="0"/>
              <a:t>parameters. Both approaches prevent the use of reentrant procedures.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967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29211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Source and result operands can be in one of four areas:</a:t>
            </a:r>
          </a:p>
          <a:p>
            <a:pPr lvl="1"/>
            <a:r>
              <a:rPr lang="tr-TR" b="1" dirty="0"/>
              <a:t>M</a:t>
            </a:r>
            <a:r>
              <a:rPr lang="en-US" b="1" dirty="0" err="1"/>
              <a:t>ain</a:t>
            </a:r>
            <a:r>
              <a:rPr lang="en-US" b="1" dirty="0"/>
              <a:t> or virtual memory: </a:t>
            </a:r>
            <a:r>
              <a:rPr lang="en-US" dirty="0"/>
              <a:t>As with next instruction references, the main or virtual</a:t>
            </a:r>
            <a:r>
              <a:rPr lang="tr-TR" dirty="0"/>
              <a:t> </a:t>
            </a:r>
            <a:r>
              <a:rPr lang="en-US" dirty="0"/>
              <a:t>memory address must be supplied.</a:t>
            </a:r>
          </a:p>
          <a:p>
            <a:pPr lvl="1"/>
            <a:r>
              <a:rPr lang="en-US" b="1" dirty="0"/>
              <a:t>Processor register: </a:t>
            </a:r>
            <a:r>
              <a:rPr lang="en-US" dirty="0"/>
              <a:t>With rare exceptions, a processor contains one or more</a:t>
            </a:r>
            <a:r>
              <a:rPr lang="tr-TR" dirty="0"/>
              <a:t> </a:t>
            </a:r>
            <a:r>
              <a:rPr lang="en-US" dirty="0"/>
              <a:t>registers that may be referenced by machine instructions. If only one register</a:t>
            </a:r>
            <a:r>
              <a:rPr lang="tr-TR" dirty="0"/>
              <a:t> </a:t>
            </a:r>
            <a:r>
              <a:rPr lang="en-US" dirty="0"/>
              <a:t>exists, reference to it may be implicit. If more than one register exists, then</a:t>
            </a:r>
            <a:r>
              <a:rPr lang="tr-TR" dirty="0"/>
              <a:t> </a:t>
            </a:r>
            <a:r>
              <a:rPr lang="en-US" dirty="0"/>
              <a:t>each register is assigned a unique name or number, and the instruction must</a:t>
            </a:r>
            <a:r>
              <a:rPr lang="tr-TR" dirty="0"/>
              <a:t> </a:t>
            </a:r>
            <a:r>
              <a:rPr lang="en-US" dirty="0"/>
              <a:t>contain the number of the desired register.</a:t>
            </a:r>
          </a:p>
          <a:p>
            <a:pPr lvl="1"/>
            <a:r>
              <a:rPr lang="en-US" b="1" dirty="0"/>
              <a:t>Immediate: </a:t>
            </a:r>
            <a:r>
              <a:rPr lang="en-US" dirty="0"/>
              <a:t>The value of the operand is contained in a field in the instruction</a:t>
            </a:r>
            <a:r>
              <a:rPr lang="tr-TR" dirty="0"/>
              <a:t> </a:t>
            </a:r>
            <a:r>
              <a:rPr lang="tr-TR" dirty="0" err="1"/>
              <a:t>being</a:t>
            </a:r>
            <a:r>
              <a:rPr lang="tr-TR" dirty="0"/>
              <a:t> </a:t>
            </a:r>
            <a:r>
              <a:rPr lang="tr-TR" dirty="0" err="1"/>
              <a:t>executed</a:t>
            </a:r>
            <a:r>
              <a:rPr lang="tr-TR" dirty="0"/>
              <a:t>.</a:t>
            </a:r>
          </a:p>
          <a:p>
            <a:pPr lvl="1"/>
            <a:r>
              <a:rPr lang="en-US" b="1" dirty="0"/>
              <a:t>I/O device: </a:t>
            </a:r>
            <a:r>
              <a:rPr lang="en-US" dirty="0"/>
              <a:t>The instruction must specify the I/O module and device for the</a:t>
            </a:r>
            <a:r>
              <a:rPr lang="tr-TR" dirty="0"/>
              <a:t> </a:t>
            </a:r>
            <a:r>
              <a:rPr lang="en-US" dirty="0"/>
              <a:t>operation. If memory-mapped I/O is used, this is just another main or virtual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address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81064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73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more flexible approach to parameter passing is the stack. When the processor</a:t>
            </a:r>
            <a:r>
              <a:rPr lang="tr-TR" dirty="0"/>
              <a:t> </a:t>
            </a:r>
            <a:r>
              <a:rPr lang="en-US" dirty="0"/>
              <a:t>executes a call, it not only stacks the return address, it stacks parameters to</a:t>
            </a:r>
            <a:r>
              <a:rPr lang="tr-TR" dirty="0"/>
              <a:t> </a:t>
            </a:r>
            <a:r>
              <a:rPr lang="en-US" dirty="0"/>
              <a:t>be passed to the called procedure.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 called procedure can access the parameters</a:t>
            </a:r>
            <a:r>
              <a:rPr lang="tr-TR" dirty="0"/>
              <a:t> </a:t>
            </a:r>
            <a:r>
              <a:rPr lang="en-US" dirty="0"/>
              <a:t>from the stack. Upon return, return parameters can also be placed on the stack. The</a:t>
            </a:r>
            <a:r>
              <a:rPr lang="tr-TR" dirty="0"/>
              <a:t> </a:t>
            </a:r>
            <a:r>
              <a:rPr lang="en-US" dirty="0"/>
              <a:t>entire set of parameters, including return address, that is stored for a procedure</a:t>
            </a:r>
            <a:r>
              <a:rPr lang="tr-TR" dirty="0"/>
              <a:t> </a:t>
            </a:r>
            <a:r>
              <a:rPr lang="en-US" dirty="0"/>
              <a:t>invocation is referred to as a </a:t>
            </a:r>
            <a:r>
              <a:rPr lang="en-US" i="1" dirty="0"/>
              <a:t>stack frame.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49244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1084" cy="4895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example is provided in </a:t>
            </a:r>
            <a:r>
              <a:rPr lang="tr-TR" dirty="0" err="1"/>
              <a:t>the</a:t>
            </a:r>
            <a:r>
              <a:rPr lang="tr-TR" dirty="0"/>
              <a:t> f</a:t>
            </a:r>
            <a:r>
              <a:rPr lang="en-US" dirty="0" err="1"/>
              <a:t>igure</a:t>
            </a:r>
            <a:r>
              <a:rPr lang="en-US" dirty="0"/>
              <a:t> </a:t>
            </a:r>
            <a:r>
              <a:rPr lang="tr-TR" dirty="0" err="1"/>
              <a:t>below</a:t>
            </a:r>
            <a:r>
              <a:rPr lang="en-US" dirty="0"/>
              <a:t>. The example refers to procedure P</a:t>
            </a:r>
            <a:r>
              <a:rPr lang="tr-TR" dirty="0"/>
              <a:t> </a:t>
            </a:r>
            <a:r>
              <a:rPr lang="en-US" dirty="0"/>
              <a:t>in which the local variables </a:t>
            </a:r>
            <a:r>
              <a:rPr lang="en-US" i="1" dirty="0"/>
              <a:t>x</a:t>
            </a:r>
            <a:r>
              <a:rPr lang="en-US" dirty="0"/>
              <a:t>1 and </a:t>
            </a:r>
            <a:r>
              <a:rPr lang="en-US" i="1" dirty="0"/>
              <a:t>x</a:t>
            </a:r>
            <a:r>
              <a:rPr lang="en-US" dirty="0"/>
              <a:t>2 are declared, and procedure Q, which P can</a:t>
            </a:r>
            <a:r>
              <a:rPr lang="tr-TR" dirty="0"/>
              <a:t> </a:t>
            </a:r>
            <a:r>
              <a:rPr lang="en-US" dirty="0"/>
              <a:t>call and in which the local variables </a:t>
            </a:r>
            <a:r>
              <a:rPr lang="en-US" i="1" dirty="0"/>
              <a:t>y</a:t>
            </a:r>
            <a:r>
              <a:rPr lang="en-US" dirty="0"/>
              <a:t>1 and </a:t>
            </a:r>
            <a:r>
              <a:rPr lang="en-US" i="1" dirty="0"/>
              <a:t>y</a:t>
            </a:r>
            <a:r>
              <a:rPr lang="en-US" dirty="0"/>
              <a:t>2 are declared. In this figure, the return</a:t>
            </a:r>
            <a:r>
              <a:rPr lang="tr-TR" dirty="0"/>
              <a:t> </a:t>
            </a:r>
            <a:r>
              <a:rPr lang="en-US" dirty="0"/>
              <a:t>point for each procedure is the first item stored in the corresponding stack frame.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Next is stored a pointer to the beginning of the previous frame. This is needed if the</a:t>
            </a:r>
            <a:r>
              <a:rPr lang="tr-TR" dirty="0"/>
              <a:t> </a:t>
            </a:r>
            <a:r>
              <a:rPr lang="en-US" dirty="0"/>
              <a:t>number or length of parameters to be stacked is variable.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7604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72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74" y="50799"/>
            <a:ext cx="10053452" cy="675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1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241505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/>
              <a:t>Instruction</a:t>
            </a:r>
            <a:r>
              <a:rPr lang="tr-TR" b="1" dirty="0"/>
              <a:t> </a:t>
            </a:r>
            <a:r>
              <a:rPr lang="tr-TR" b="1" dirty="0" err="1"/>
              <a:t>Representation</a:t>
            </a:r>
            <a:endParaRPr lang="tr-TR" b="1" dirty="0"/>
          </a:p>
          <a:p>
            <a:r>
              <a:rPr lang="en-US" dirty="0"/>
              <a:t>Within the computer, each instruction is represented by a sequence of bits. The</a:t>
            </a:r>
            <a:r>
              <a:rPr lang="tr-TR" dirty="0"/>
              <a:t> </a:t>
            </a:r>
            <a:r>
              <a:rPr lang="en-US" dirty="0"/>
              <a:t>instruction is divided into fields, corresponding to the constituent elements of the</a:t>
            </a:r>
            <a:r>
              <a:rPr lang="tr-TR" dirty="0"/>
              <a:t> </a:t>
            </a:r>
            <a:r>
              <a:rPr lang="en-US" dirty="0"/>
              <a:t>instruction. A simple example of an instruction format is shown in </a:t>
            </a:r>
            <a:r>
              <a:rPr lang="tr-TR" dirty="0" err="1"/>
              <a:t>the</a:t>
            </a:r>
            <a:r>
              <a:rPr lang="tr-TR" dirty="0"/>
              <a:t> fi</a:t>
            </a:r>
            <a:r>
              <a:rPr lang="en-US" dirty="0" err="1"/>
              <a:t>gure</a:t>
            </a:r>
            <a:r>
              <a:rPr lang="en-US" dirty="0"/>
              <a:t>. With most</a:t>
            </a:r>
            <a:r>
              <a:rPr lang="tr-TR" dirty="0"/>
              <a:t> </a:t>
            </a:r>
            <a:r>
              <a:rPr lang="en-US" dirty="0"/>
              <a:t>instruction sets, more than one format is used. During instruction execution, an</a:t>
            </a:r>
            <a:r>
              <a:rPr lang="tr-TR" dirty="0"/>
              <a:t> </a:t>
            </a:r>
            <a:r>
              <a:rPr lang="en-US" dirty="0"/>
              <a:t>instruction is read into an instruction register (IR) in the processor. The processor</a:t>
            </a:r>
            <a:r>
              <a:rPr lang="tr-TR" dirty="0"/>
              <a:t> </a:t>
            </a:r>
            <a:r>
              <a:rPr lang="en-US" dirty="0"/>
              <a:t>must be able to extract the data from the various instruction fields to perform the</a:t>
            </a:r>
            <a:r>
              <a:rPr lang="tr-TR" dirty="0"/>
              <a:t> </a:t>
            </a:r>
            <a:r>
              <a:rPr lang="tr-TR" dirty="0" err="1"/>
              <a:t>required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8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78" y="4555957"/>
            <a:ext cx="10663746" cy="18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8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76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difficult for both the programmer and the reader of textbooks to deal with</a:t>
            </a:r>
            <a:r>
              <a:rPr lang="tr-TR" dirty="0"/>
              <a:t> </a:t>
            </a:r>
            <a:r>
              <a:rPr lang="en-US" dirty="0"/>
              <a:t>binary representations of machine instructions. Thus, it has become common practice</a:t>
            </a:r>
            <a:r>
              <a:rPr lang="tr-TR" dirty="0"/>
              <a:t> </a:t>
            </a:r>
            <a:r>
              <a:rPr lang="en-US" dirty="0"/>
              <a:t>to use a </a:t>
            </a:r>
            <a:r>
              <a:rPr lang="en-US" i="1" dirty="0"/>
              <a:t>symbolic representation </a:t>
            </a:r>
            <a:r>
              <a:rPr lang="en-US" dirty="0"/>
              <a:t>of machine instructions.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Opcodes are represented by abbreviations, called </a:t>
            </a:r>
            <a:r>
              <a:rPr lang="en-US" i="1" dirty="0"/>
              <a:t>mnemonics, </a:t>
            </a:r>
            <a:r>
              <a:rPr lang="en-US" dirty="0"/>
              <a:t>that indicate</a:t>
            </a:r>
            <a:r>
              <a:rPr lang="tr-TR" dirty="0"/>
              <a:t> </a:t>
            </a:r>
            <a:r>
              <a:rPr lang="en-US" dirty="0"/>
              <a:t>the operation. Common examples include</a:t>
            </a:r>
            <a:endParaRPr lang="tr-TR" dirty="0"/>
          </a:p>
          <a:p>
            <a:pPr marL="457200" lvl="1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Subtract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MUL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 from memory</a:t>
            </a:r>
          </a:p>
          <a:p>
            <a:pPr marL="457200" lvl="1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STOR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189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7309</Words>
  <Application>Microsoft Office PowerPoint</Application>
  <PresentationFormat>Geniş ekran</PresentationFormat>
  <Paragraphs>542</Paragraphs>
  <Slides>72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72</vt:i4>
      </vt:variant>
    </vt:vector>
  </HeadingPairs>
  <TitlesOfParts>
    <vt:vector size="77" baseType="lpstr">
      <vt:lpstr>Arial</vt:lpstr>
      <vt:lpstr>Calibri</vt:lpstr>
      <vt:lpstr>Calibri Light</vt:lpstr>
      <vt:lpstr>Courier New</vt:lpstr>
      <vt:lpstr>Office Theme</vt:lpstr>
      <vt:lpstr>COM/BLM 376  Computer Architecture  Chapter 12 Instruction Sets: Characteristics and Functions</vt:lpstr>
      <vt:lpstr>Outline</vt:lpstr>
      <vt:lpstr>PowerPoint Sunusu</vt:lpstr>
      <vt:lpstr>MACHINE INSTRUCTION CHARACTERISTICS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TYPES OF OPERANDS</vt:lpstr>
      <vt:lpstr>PowerPoint Sunusu</vt:lpstr>
      <vt:lpstr>PowerPoint Sunusu</vt:lpstr>
      <vt:lpstr>PowerPoint Sunusu</vt:lpstr>
      <vt:lpstr>TYPES OF OPERATIONS</vt:lpstr>
      <vt:lpstr>PowerPoint Sunusu</vt:lpstr>
      <vt:lpstr>PowerPoint Sunusu</vt:lpstr>
      <vt:lpstr>PowerPoint Sunusu</vt:lpstr>
      <vt:lpstr>PowerPoint Sunusu</vt:lpstr>
      <vt:lpstr>PowerPoint Sunusu</vt:lpstr>
      <vt:lpstr>Processor actions for various types of operations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COM/BLM 376 Computer Architecture</dc:title>
  <dc:creator>Erkan</dc:creator>
  <cp:lastModifiedBy>Metehan Ünal</cp:lastModifiedBy>
  <cp:revision>150</cp:revision>
  <dcterms:created xsi:type="dcterms:W3CDTF">2017-02-20T05:55:41Z</dcterms:created>
  <dcterms:modified xsi:type="dcterms:W3CDTF">2020-05-01T12:40:47Z</dcterms:modified>
</cp:coreProperties>
</file>