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9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27" r:id="rId54"/>
    <p:sldId id="325" r:id="rId55"/>
    <p:sldId id="324" r:id="rId56"/>
    <p:sldId id="319" r:id="rId57"/>
    <p:sldId id="320" r:id="rId58"/>
    <p:sldId id="326" r:id="rId59"/>
    <p:sldId id="275" r:id="rId60"/>
    <p:sldId id="276" r:id="rId61"/>
    <p:sldId id="277" r:id="rId62"/>
    <p:sldId id="279" r:id="rId63"/>
    <p:sldId id="278" r:id="rId64"/>
    <p:sldId id="280" r:id="rId65"/>
    <p:sldId id="281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7" r:id="rId95"/>
    <p:sldId id="356" r:id="rId96"/>
    <p:sldId id="358" r:id="rId97"/>
    <p:sldId id="359" r:id="rId98"/>
    <p:sldId id="360" r:id="rId9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pPr/>
              <a:t>12.02.2020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pPr/>
              <a:t>12.02.2020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/>
              <a:t>COM/BLM 376 </a:t>
            </a:r>
            <a:br>
              <a:rPr lang="tr-TR" b="1" dirty="0"/>
            </a:br>
            <a:r>
              <a:rPr lang="tr-TR" b="1" dirty="0"/>
              <a:t>Computer Architecture</a:t>
            </a:r>
            <a:br>
              <a:rPr lang="tr-TR" dirty="0"/>
            </a:br>
            <a:br>
              <a:rPr lang="tr-TR" dirty="0"/>
            </a:br>
            <a:r>
              <a:rPr lang="tr-TR" sz="4000" dirty="0"/>
              <a:t>Chapter 3 A Top-down View of Computer Function and Interconnection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/>
          </a:p>
          <a:p>
            <a:endParaRPr lang="tr-TR" sz="3400" dirty="0"/>
          </a:p>
          <a:p>
            <a:r>
              <a:rPr lang="tr-TR" sz="2000" dirty="0" err="1"/>
              <a:t>Asst</a:t>
            </a:r>
            <a:r>
              <a:rPr lang="tr-TR" sz="2000" dirty="0"/>
              <a:t>. Prof. Dr. Gazi Erkan BOSTANCI</a:t>
            </a:r>
          </a:p>
          <a:p>
            <a:r>
              <a:rPr lang="tr-TR" sz="2000" dirty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/>
              <a:t>Slides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mainly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on </a:t>
            </a:r>
          </a:p>
          <a:p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Organization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Architecture: </a:t>
            </a:r>
            <a:r>
              <a:rPr lang="tr-TR" sz="2000" dirty="0" err="1"/>
              <a:t>Designing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by</a:t>
            </a:r>
            <a:r>
              <a:rPr lang="tr-TR" sz="2000" dirty="0"/>
              <a:t> William </a:t>
            </a:r>
            <a:r>
              <a:rPr lang="tr-TR" sz="2000" dirty="0" err="1"/>
              <a:t>Stallings</a:t>
            </a:r>
            <a:r>
              <a:rPr lang="tr-TR" sz="2000" dirty="0"/>
              <a:t>, 9th Edition, </a:t>
            </a:r>
            <a:r>
              <a:rPr lang="tr-TR" sz="2000" dirty="0" err="1"/>
              <a:t>Prentice</a:t>
            </a:r>
            <a:r>
              <a:rPr lang="tr-TR" sz="2000" dirty="0"/>
              <a:t> </a:t>
            </a:r>
            <a:r>
              <a:rPr lang="tr-TR" sz="2000" dirty="0" err="1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en-US" dirty="0"/>
              <a:t>two major components of the system: an instruction</a:t>
            </a:r>
            <a:r>
              <a:rPr lang="tr-TR" dirty="0"/>
              <a:t> </a:t>
            </a:r>
            <a:r>
              <a:rPr lang="en-US" dirty="0"/>
              <a:t>interpreter and a module of general-purpose arithmetic and logic functions. These</a:t>
            </a:r>
            <a:r>
              <a:rPr lang="tr-TR" dirty="0"/>
              <a:t> </a:t>
            </a:r>
            <a:r>
              <a:rPr lang="en-US" dirty="0"/>
              <a:t>two constitute the CPU. </a:t>
            </a:r>
            <a:endParaRPr lang="tr-TR" dirty="0"/>
          </a:p>
          <a:p>
            <a:r>
              <a:rPr lang="en-US" dirty="0"/>
              <a:t>Several other components are needed to yield a functioning</a:t>
            </a:r>
            <a:r>
              <a:rPr lang="tr-TR" dirty="0"/>
              <a:t> </a:t>
            </a:r>
            <a:r>
              <a:rPr lang="en-US" dirty="0"/>
              <a:t>computer. </a:t>
            </a:r>
            <a:endParaRPr lang="tr-TR" dirty="0"/>
          </a:p>
          <a:p>
            <a:pPr lvl="1"/>
            <a:r>
              <a:rPr lang="en-US" dirty="0"/>
              <a:t>Data and instructions must be put into the system. For this we need some</a:t>
            </a:r>
            <a:r>
              <a:rPr lang="tr-TR" dirty="0"/>
              <a:t> </a:t>
            </a:r>
            <a:r>
              <a:rPr lang="en-US" dirty="0"/>
              <a:t>sort of input module. This module contains basic components for accepting data</a:t>
            </a:r>
            <a:r>
              <a:rPr lang="tr-TR" dirty="0"/>
              <a:t> </a:t>
            </a:r>
            <a:r>
              <a:rPr lang="en-US" dirty="0"/>
              <a:t>and instructions in some form and converting them into an internal form of signals</a:t>
            </a:r>
            <a:r>
              <a:rPr lang="tr-TR" dirty="0"/>
              <a:t> </a:t>
            </a:r>
            <a:r>
              <a:rPr lang="en-US" dirty="0"/>
              <a:t>usable by the system. </a:t>
            </a:r>
            <a:endParaRPr lang="tr-TR" dirty="0"/>
          </a:p>
          <a:p>
            <a:pPr lvl="1"/>
            <a:r>
              <a:rPr lang="en-US" dirty="0"/>
              <a:t>A means of reporting results is needed, and this is in the form</a:t>
            </a:r>
            <a:r>
              <a:rPr lang="tr-TR" dirty="0"/>
              <a:t> </a:t>
            </a:r>
            <a:r>
              <a:rPr lang="en-US" dirty="0"/>
              <a:t>of an output module. Taken together, these are referred to as </a:t>
            </a:r>
            <a:r>
              <a:rPr lang="en-US" i="1" dirty="0"/>
              <a:t>I/O components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2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0874" cy="4695491"/>
          </a:xfrm>
        </p:spPr>
        <p:txBody>
          <a:bodyPr>
            <a:normAutofit/>
          </a:bodyPr>
          <a:lstStyle/>
          <a:p>
            <a:r>
              <a:rPr lang="en-US" dirty="0"/>
              <a:t>One more component is needed. An input device will bring instructions and</a:t>
            </a:r>
            <a:r>
              <a:rPr lang="tr-TR" dirty="0"/>
              <a:t> </a:t>
            </a:r>
            <a:r>
              <a:rPr lang="en-US" dirty="0"/>
              <a:t>data in sequentially. But a program is not invariably executed sequentially; it may</a:t>
            </a:r>
            <a:r>
              <a:rPr lang="tr-TR" dirty="0"/>
              <a:t> </a:t>
            </a:r>
            <a:r>
              <a:rPr lang="en-US" dirty="0"/>
              <a:t>jump around (e.g., the jump instruction). Similarly, operations on data may</a:t>
            </a:r>
            <a:r>
              <a:rPr lang="tr-TR" dirty="0"/>
              <a:t> </a:t>
            </a:r>
            <a:r>
              <a:rPr lang="en-US" dirty="0"/>
              <a:t>require access to more than just one element at a time in a predetermined sequence.</a:t>
            </a:r>
          </a:p>
          <a:p>
            <a:r>
              <a:rPr lang="en-US" dirty="0"/>
              <a:t>Thus, there must be a place to store temporarily both instructions and data. That</a:t>
            </a:r>
            <a:r>
              <a:rPr lang="tr-TR" dirty="0"/>
              <a:t> </a:t>
            </a:r>
            <a:r>
              <a:rPr lang="en-US" dirty="0"/>
              <a:t>module is called </a:t>
            </a:r>
            <a:r>
              <a:rPr lang="en-US" i="1" dirty="0"/>
              <a:t>memory</a:t>
            </a:r>
            <a:r>
              <a:rPr lang="en-US" dirty="0"/>
              <a:t>, or </a:t>
            </a:r>
            <a:r>
              <a:rPr lang="en-US" i="1" dirty="0"/>
              <a:t>main memory</a:t>
            </a:r>
            <a:r>
              <a:rPr lang="en-US" dirty="0"/>
              <a:t>, to distinguish it from external storage or</a:t>
            </a:r>
            <a:r>
              <a:rPr lang="tr-TR" dirty="0"/>
              <a:t> </a:t>
            </a:r>
            <a:r>
              <a:rPr lang="en-US" dirty="0"/>
              <a:t>peripheral devices. </a:t>
            </a:r>
            <a:endParaRPr lang="tr-TR" dirty="0"/>
          </a:p>
          <a:p>
            <a:r>
              <a:rPr lang="en-US" dirty="0"/>
              <a:t>Von Neumann pointed out that the same memory could be used</a:t>
            </a:r>
            <a:r>
              <a:rPr lang="tr-TR" dirty="0"/>
              <a:t> </a:t>
            </a:r>
            <a:r>
              <a:rPr lang="en-US" dirty="0"/>
              <a:t>to store both instructions and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0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43617"/>
          </a:xfrm>
        </p:spPr>
        <p:txBody>
          <a:bodyPr>
            <a:normAutofit/>
          </a:bodyPr>
          <a:lstStyle/>
          <a:p>
            <a:r>
              <a:rPr lang="en-US" dirty="0"/>
              <a:t>The CPU exchanges data with memory. For this purpose, it typically</a:t>
            </a:r>
            <a:r>
              <a:rPr lang="tr-TR" dirty="0"/>
              <a:t> </a:t>
            </a:r>
            <a:r>
              <a:rPr lang="en-US" dirty="0"/>
              <a:t>makes use of two internal (to the CPU) registers: a </a:t>
            </a:r>
            <a:r>
              <a:rPr lang="en-US" b="1" dirty="0"/>
              <a:t>memory address register (MAR)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which specifies the address in memory for the next read or write, and a </a:t>
            </a:r>
            <a:r>
              <a:rPr lang="en-US" b="1" dirty="0"/>
              <a:t>memory</a:t>
            </a:r>
            <a:r>
              <a:rPr lang="tr-TR" b="1" dirty="0"/>
              <a:t> </a:t>
            </a:r>
            <a:r>
              <a:rPr lang="en-US" b="1" dirty="0"/>
              <a:t>buffer register (MBR)</a:t>
            </a:r>
            <a:r>
              <a:rPr lang="en-US" dirty="0"/>
              <a:t>, which contains the data to be written into memory or receives</a:t>
            </a:r>
            <a:r>
              <a:rPr lang="tr-TR" dirty="0"/>
              <a:t> </a:t>
            </a:r>
            <a:r>
              <a:rPr lang="en-US" dirty="0"/>
              <a:t>the data read from memory. </a:t>
            </a:r>
            <a:endParaRPr lang="tr-TR" dirty="0"/>
          </a:p>
          <a:p>
            <a:r>
              <a:rPr lang="en-US" dirty="0"/>
              <a:t>Similarly, an I/O address register (I/OAR) specifies a</a:t>
            </a:r>
            <a:r>
              <a:rPr lang="tr-TR" dirty="0"/>
              <a:t> </a:t>
            </a:r>
            <a:r>
              <a:rPr lang="en-US" dirty="0"/>
              <a:t>particular I/O device. An I/O buffer (I/OBR) register is used for the exchange of</a:t>
            </a:r>
            <a:r>
              <a:rPr lang="tr-TR" dirty="0"/>
              <a:t> </a:t>
            </a:r>
            <a:r>
              <a:rPr lang="en-US" dirty="0"/>
              <a:t>data between an I/O module and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39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memory module consists of a set of locations, defined by sequentially</a:t>
            </a:r>
            <a:r>
              <a:rPr lang="tr-TR" dirty="0"/>
              <a:t>  </a:t>
            </a:r>
            <a:r>
              <a:rPr lang="en-US" dirty="0"/>
              <a:t>numbered addresses. Each location contains a binary number that can be interpreted</a:t>
            </a:r>
            <a:r>
              <a:rPr lang="tr-TR" dirty="0"/>
              <a:t> </a:t>
            </a:r>
            <a:r>
              <a:rPr lang="en-US" dirty="0"/>
              <a:t>as either an instruction or data. </a:t>
            </a:r>
            <a:endParaRPr lang="tr-TR" dirty="0"/>
          </a:p>
          <a:p>
            <a:r>
              <a:rPr lang="en-US" dirty="0"/>
              <a:t>An I/O module transfers data from external devices</a:t>
            </a:r>
            <a:r>
              <a:rPr lang="tr-TR" dirty="0"/>
              <a:t> </a:t>
            </a:r>
            <a:r>
              <a:rPr lang="en-US" dirty="0"/>
              <a:t>to CPU and memory, and vice versa. It contains internal buffers for temporarily</a:t>
            </a:r>
            <a:r>
              <a:rPr lang="tr-TR" dirty="0"/>
              <a:t> </a:t>
            </a:r>
            <a:r>
              <a:rPr lang="en-US" dirty="0"/>
              <a:t>holding these data until they can be sent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6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01" y="48126"/>
            <a:ext cx="7511967" cy="675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05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Computer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5992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basic function performed by a computer is execution of a program, which consists</a:t>
            </a:r>
            <a:r>
              <a:rPr lang="tr-TR" dirty="0"/>
              <a:t> </a:t>
            </a:r>
            <a:r>
              <a:rPr lang="en-US" dirty="0"/>
              <a:t>of a set of instructions stored in memory.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its simplest form, instruction processing</a:t>
            </a:r>
            <a:r>
              <a:rPr lang="tr-TR" dirty="0"/>
              <a:t> </a:t>
            </a:r>
            <a:r>
              <a:rPr lang="en-US" dirty="0"/>
              <a:t>consists of two steps: </a:t>
            </a:r>
            <a:endParaRPr lang="tr-TR" dirty="0"/>
          </a:p>
          <a:p>
            <a:pPr lvl="1"/>
            <a:r>
              <a:rPr lang="en-US" dirty="0"/>
              <a:t>The processor reads (</a:t>
            </a:r>
            <a:r>
              <a:rPr lang="en-US" i="1" dirty="0"/>
              <a:t>fetches</a:t>
            </a:r>
            <a:r>
              <a:rPr lang="en-US" dirty="0"/>
              <a:t>) instructions from memory one</a:t>
            </a:r>
            <a:r>
              <a:rPr lang="tr-TR" dirty="0"/>
              <a:t> </a:t>
            </a:r>
            <a:r>
              <a:rPr lang="en-US" dirty="0"/>
              <a:t>at a time and executes each instruction. </a:t>
            </a:r>
            <a:endParaRPr lang="tr-TR" dirty="0"/>
          </a:p>
          <a:p>
            <a:pPr lvl="1"/>
            <a:r>
              <a:rPr lang="en-US" dirty="0"/>
              <a:t>Program execution consists of repeating the</a:t>
            </a:r>
            <a:r>
              <a:rPr lang="tr-TR" dirty="0"/>
              <a:t>  </a:t>
            </a:r>
            <a:r>
              <a:rPr lang="en-US" dirty="0"/>
              <a:t>process of instruction fetch and instruction execution. The instruction execution may</a:t>
            </a:r>
            <a:r>
              <a:rPr lang="tr-TR" dirty="0"/>
              <a:t> </a:t>
            </a:r>
            <a:r>
              <a:rPr lang="en-US" dirty="0"/>
              <a:t>involve several operations and depends on the nature of the instruction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The processing required for a single instruction is called an </a:t>
            </a:r>
            <a:r>
              <a:rPr lang="en-US" b="1" dirty="0"/>
              <a:t>instruction cycle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two steps are referred to as the </a:t>
            </a:r>
            <a:r>
              <a:rPr lang="en-US" b="1" dirty="0"/>
              <a:t>fetch cycle </a:t>
            </a:r>
            <a:r>
              <a:rPr lang="en-US" dirty="0"/>
              <a:t>and the </a:t>
            </a:r>
            <a:r>
              <a:rPr lang="en-US" b="1" dirty="0"/>
              <a:t>execute</a:t>
            </a:r>
            <a:r>
              <a:rPr lang="tr-TR" b="1" dirty="0"/>
              <a:t>  </a:t>
            </a:r>
            <a:r>
              <a:rPr lang="en-US" b="1" dirty="0"/>
              <a:t>cycle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Program execution halts only if the machine is turned off, some sort of unrecoverable</a:t>
            </a:r>
            <a:r>
              <a:rPr lang="tr-TR" dirty="0"/>
              <a:t> </a:t>
            </a:r>
            <a:r>
              <a:rPr lang="en-US" dirty="0"/>
              <a:t>error occurs, or a program instruction that halts the computer is encountered.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2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3" y="2856238"/>
            <a:ext cx="11578294" cy="236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2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Instruction Fetch and Execute</a:t>
            </a:r>
          </a:p>
          <a:p>
            <a:r>
              <a:rPr lang="en-US" dirty="0"/>
              <a:t>At the beginning of each instruction cycle, the processor fetches an instruction</a:t>
            </a:r>
            <a:r>
              <a:rPr lang="tr-TR" dirty="0"/>
              <a:t> </a:t>
            </a:r>
            <a:r>
              <a:rPr lang="en-US" dirty="0"/>
              <a:t>from memory. In a typical processor, a register called the program counter (PC)</a:t>
            </a:r>
            <a:r>
              <a:rPr lang="tr-TR" dirty="0"/>
              <a:t> </a:t>
            </a:r>
            <a:r>
              <a:rPr lang="en-US" dirty="0"/>
              <a:t>holds the address of the instruction to be fetched next. Unless told otherwise, the</a:t>
            </a:r>
            <a:r>
              <a:rPr lang="tr-TR" dirty="0"/>
              <a:t> </a:t>
            </a:r>
            <a:r>
              <a:rPr lang="en-US" dirty="0"/>
              <a:t>processor always increments the PC after each instruction fetch so that it will fetch</a:t>
            </a:r>
            <a:r>
              <a:rPr lang="tr-TR" dirty="0"/>
              <a:t> </a:t>
            </a:r>
            <a:r>
              <a:rPr lang="en-US" dirty="0"/>
              <a:t>the next instruction in sequence (i.e., the instruction located at the next higher memory</a:t>
            </a:r>
            <a:r>
              <a:rPr lang="tr-TR" dirty="0"/>
              <a:t> </a:t>
            </a:r>
            <a:r>
              <a:rPr lang="en-US" dirty="0"/>
              <a:t>address).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8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52747" cy="4695491"/>
          </a:xfrm>
        </p:spPr>
        <p:txBody>
          <a:bodyPr>
            <a:normAutofit/>
          </a:bodyPr>
          <a:lstStyle/>
          <a:p>
            <a:r>
              <a:rPr lang="tr-TR" dirty="0"/>
              <a:t>C</a:t>
            </a:r>
            <a:r>
              <a:rPr lang="en-US" dirty="0" err="1"/>
              <a:t>onsider</a:t>
            </a:r>
            <a:r>
              <a:rPr lang="en-US" dirty="0"/>
              <a:t> a computer in which each instruction occupies</a:t>
            </a:r>
            <a:r>
              <a:rPr lang="tr-TR" dirty="0"/>
              <a:t> </a:t>
            </a:r>
            <a:r>
              <a:rPr lang="en-US" dirty="0"/>
              <a:t>one 16-bit word of memory. Assume that the program counter is set to memory</a:t>
            </a:r>
            <a:r>
              <a:rPr lang="tr-TR" dirty="0"/>
              <a:t> </a:t>
            </a:r>
            <a:r>
              <a:rPr lang="en-US" dirty="0"/>
              <a:t>location 300, where the location address refers to a 16-bit word. The processor will</a:t>
            </a:r>
            <a:r>
              <a:rPr lang="tr-TR" dirty="0"/>
              <a:t> </a:t>
            </a:r>
            <a:r>
              <a:rPr lang="en-US" dirty="0"/>
              <a:t>next fetch the instruction at location 300. On succeeding instruction cycles, it will</a:t>
            </a:r>
            <a:r>
              <a:rPr lang="tr-TR" dirty="0"/>
              <a:t> </a:t>
            </a:r>
            <a:r>
              <a:rPr lang="en-US" dirty="0"/>
              <a:t>fetch instructions from locations 301, 302, 303, and so on. This sequence may be</a:t>
            </a:r>
            <a:r>
              <a:rPr lang="tr-TR" dirty="0"/>
              <a:t> </a:t>
            </a:r>
            <a:r>
              <a:rPr lang="en-US" dirty="0"/>
              <a:t>altered, as explained presently.</a:t>
            </a:r>
            <a:endParaRPr lang="tr-TR" dirty="0"/>
          </a:p>
          <a:p>
            <a:r>
              <a:rPr lang="en-US" dirty="0"/>
              <a:t>The fetched instruction is loaded into a register in the processor known as</a:t>
            </a:r>
            <a:r>
              <a:rPr lang="tr-TR" dirty="0"/>
              <a:t> </a:t>
            </a:r>
            <a:r>
              <a:rPr lang="en-US" dirty="0"/>
              <a:t>the instruction register (IR). The instruction contains bits that specify the </a:t>
            </a:r>
            <a:r>
              <a:rPr lang="tr-TR" dirty="0"/>
              <a:t> a</a:t>
            </a:r>
            <a:r>
              <a:rPr lang="en-US" dirty="0" err="1"/>
              <a:t>ction</a:t>
            </a:r>
            <a:r>
              <a:rPr lang="tr-TR" dirty="0"/>
              <a:t> </a:t>
            </a:r>
            <a:r>
              <a:rPr lang="en-US" dirty="0"/>
              <a:t>the processor is to take. The processor interprets the instruction and performs the</a:t>
            </a:r>
            <a:r>
              <a:rPr lang="tr-TR" dirty="0"/>
              <a:t> </a:t>
            </a:r>
            <a:r>
              <a:rPr lang="en-US" dirty="0"/>
              <a:t>required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46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68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general, these actions fall into four categories:</a:t>
            </a:r>
          </a:p>
          <a:p>
            <a:pPr lvl="1"/>
            <a:r>
              <a:rPr lang="en-US" b="1" dirty="0"/>
              <a:t>Processor-memory: </a:t>
            </a:r>
            <a:r>
              <a:rPr lang="en-US" dirty="0"/>
              <a:t>Data may be transferred from processor to memory or</a:t>
            </a:r>
            <a:r>
              <a:rPr lang="tr-TR" dirty="0"/>
              <a:t> </a:t>
            </a:r>
            <a:r>
              <a:rPr lang="en-US" dirty="0"/>
              <a:t>from memory to processor.</a:t>
            </a:r>
          </a:p>
          <a:p>
            <a:pPr lvl="1"/>
            <a:r>
              <a:rPr lang="en-US" b="1" dirty="0"/>
              <a:t>Processor-I/O: </a:t>
            </a:r>
            <a:r>
              <a:rPr lang="en-US" dirty="0"/>
              <a:t>Data may be transferred to or from a peripheral device by</a:t>
            </a:r>
            <a:r>
              <a:rPr lang="tr-TR" dirty="0"/>
              <a:t> </a:t>
            </a:r>
            <a:r>
              <a:rPr lang="en-US" dirty="0"/>
              <a:t>transferring between the processor and an I/O module.</a:t>
            </a:r>
          </a:p>
          <a:p>
            <a:pPr lvl="1"/>
            <a:r>
              <a:rPr lang="en-US" b="1" dirty="0"/>
              <a:t>Data processing: </a:t>
            </a:r>
            <a:r>
              <a:rPr lang="en-US" dirty="0"/>
              <a:t>The processor may perform some arithmetic or logic operation</a:t>
            </a:r>
            <a:r>
              <a:rPr lang="tr-TR" dirty="0"/>
              <a:t> </a:t>
            </a:r>
            <a:r>
              <a:rPr lang="en-US" dirty="0"/>
              <a:t>on data.</a:t>
            </a:r>
          </a:p>
          <a:p>
            <a:pPr lvl="1"/>
            <a:r>
              <a:rPr lang="en-US" b="1" dirty="0"/>
              <a:t>Control: </a:t>
            </a:r>
            <a:r>
              <a:rPr lang="en-US" dirty="0"/>
              <a:t>An instruction may specify that the sequence of execution be altered.</a:t>
            </a:r>
            <a:r>
              <a:rPr lang="tr-TR" dirty="0"/>
              <a:t> </a:t>
            </a:r>
            <a:r>
              <a:rPr lang="en-US" dirty="0"/>
              <a:t>For example, the processor may fetch an instruction from location 149, which</a:t>
            </a:r>
            <a:r>
              <a:rPr lang="tr-TR" dirty="0"/>
              <a:t> </a:t>
            </a:r>
            <a:r>
              <a:rPr lang="en-US" dirty="0"/>
              <a:t>specifies that the next instruction be from location 182. The processor will</a:t>
            </a:r>
            <a:r>
              <a:rPr lang="tr-TR" dirty="0"/>
              <a:t> </a:t>
            </a:r>
            <a:r>
              <a:rPr lang="en-US" dirty="0"/>
              <a:t>remember this fact by setting the program counter to 182. Thus, on the next</a:t>
            </a:r>
            <a:r>
              <a:rPr lang="tr-TR" dirty="0"/>
              <a:t> </a:t>
            </a:r>
            <a:r>
              <a:rPr lang="en-US" dirty="0"/>
              <a:t>fetch cycle, the instruction will be fetched from location 182 rather than 150.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9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Computer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Computer Function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Interconnection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Bus Interconnection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Point-to-Point Interconnection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1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simple example using a hypothetical machine that includes the</a:t>
            </a:r>
            <a:r>
              <a:rPr lang="tr-TR" dirty="0"/>
              <a:t> </a:t>
            </a:r>
            <a:r>
              <a:rPr lang="en-US" dirty="0"/>
              <a:t>characteristics listed </a:t>
            </a:r>
            <a:r>
              <a:rPr lang="tr-TR" dirty="0"/>
              <a:t>in the next slide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processor contains a single data register,</a:t>
            </a:r>
            <a:r>
              <a:rPr lang="tr-TR" dirty="0"/>
              <a:t> </a:t>
            </a:r>
            <a:r>
              <a:rPr lang="en-US" dirty="0"/>
              <a:t>called an accumulator (AC). Both instructions and data are 16 bits long.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Thus, it is</a:t>
            </a:r>
            <a:r>
              <a:rPr lang="tr-TR" dirty="0"/>
              <a:t> </a:t>
            </a:r>
            <a:r>
              <a:rPr lang="en-US" dirty="0"/>
              <a:t>convenient to organize memory using 16-bit words. The instruction format provides</a:t>
            </a:r>
            <a:r>
              <a:rPr lang="tr-TR" dirty="0"/>
              <a:t> </a:t>
            </a:r>
            <a:r>
              <a:rPr lang="en-US" dirty="0"/>
              <a:t>4 bits for the opcode, so that there can be as many as 2</a:t>
            </a:r>
            <a:r>
              <a:rPr lang="en-US" baseline="30000" dirty="0"/>
              <a:t>4</a:t>
            </a:r>
            <a:r>
              <a:rPr lang="en-US" dirty="0"/>
              <a:t> = 16 different opcodes, and</a:t>
            </a:r>
            <a:r>
              <a:rPr lang="tr-TR" dirty="0"/>
              <a:t> </a:t>
            </a:r>
            <a:r>
              <a:rPr lang="en-US" dirty="0"/>
              <a:t>up to 2</a:t>
            </a:r>
            <a:r>
              <a:rPr lang="en-US" baseline="30000" dirty="0"/>
              <a:t>12</a:t>
            </a:r>
            <a:r>
              <a:rPr lang="en-US" dirty="0"/>
              <a:t> = 4096 (4K) words of memory can be directly addressed.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11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/>
          <a:stretch/>
        </p:blipFill>
        <p:spPr bwMode="auto">
          <a:xfrm>
            <a:off x="1155030" y="1127205"/>
            <a:ext cx="9312442" cy="549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060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Now we will </a:t>
            </a:r>
            <a:r>
              <a:rPr lang="en-US" dirty="0"/>
              <a:t>illustrate a partial program execution, showing the relevant</a:t>
            </a:r>
            <a:r>
              <a:rPr lang="tr-TR" dirty="0"/>
              <a:t> </a:t>
            </a:r>
            <a:r>
              <a:rPr lang="en-US" dirty="0"/>
              <a:t>portions of memory and processor registers.1 The program fragment shown adds</a:t>
            </a:r>
            <a:r>
              <a:rPr lang="tr-TR" dirty="0"/>
              <a:t> </a:t>
            </a:r>
            <a:r>
              <a:rPr lang="en-US" dirty="0"/>
              <a:t>the contents of the memory word at address 940 to the contents of the memory</a:t>
            </a:r>
            <a:r>
              <a:rPr lang="tr-TR" dirty="0"/>
              <a:t> </a:t>
            </a:r>
            <a:r>
              <a:rPr lang="en-US" dirty="0"/>
              <a:t>word at address 941 and stores the result in the latter location.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*Remember, we use hexadeciamal notation to indicate addresses.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Three instructions,</a:t>
            </a:r>
            <a:r>
              <a:rPr lang="tr-TR" dirty="0"/>
              <a:t> </a:t>
            </a:r>
            <a:r>
              <a:rPr lang="en-US" dirty="0"/>
              <a:t>which can be described as three fetch and three execute cycles, are required: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246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590" y="38099"/>
            <a:ext cx="6750718" cy="69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0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695491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PC contains 300, the address of the first instruction. This instruction (the</a:t>
            </a:r>
            <a:r>
              <a:rPr lang="tr-TR" dirty="0"/>
              <a:t> </a:t>
            </a:r>
            <a:r>
              <a:rPr lang="en-US" dirty="0"/>
              <a:t>value 1940 in hexadecimal) is loaded into the instruction register IR, and</a:t>
            </a:r>
            <a:r>
              <a:rPr lang="tr-TR" dirty="0"/>
              <a:t> </a:t>
            </a:r>
            <a:r>
              <a:rPr lang="en-US" dirty="0"/>
              <a:t>the PC is incremented. Note that this process involves the use of a memory</a:t>
            </a:r>
            <a:r>
              <a:rPr lang="tr-TR" dirty="0"/>
              <a:t> </a:t>
            </a:r>
            <a:r>
              <a:rPr lang="en-US" dirty="0"/>
              <a:t>address register and a memory buffer register. For simplicity, these intermediate</a:t>
            </a:r>
            <a:r>
              <a:rPr lang="tr-TR" dirty="0"/>
              <a:t> </a:t>
            </a:r>
            <a:r>
              <a:rPr lang="en-US" dirty="0"/>
              <a:t>registers are ignored.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first 4 bits (first hexadecimal digit) in the IR indicate that the AC is to be</a:t>
            </a:r>
            <a:r>
              <a:rPr lang="tr-TR" dirty="0"/>
              <a:t> </a:t>
            </a:r>
            <a:r>
              <a:rPr lang="en-US" dirty="0"/>
              <a:t>loaded. The remaining 12 bits (three hexadecimal digits) specify the address</a:t>
            </a:r>
            <a:r>
              <a:rPr lang="tr-TR" dirty="0"/>
              <a:t>  </a:t>
            </a:r>
            <a:r>
              <a:rPr lang="en-US" dirty="0"/>
              <a:t>(940) from which data are to be loaded.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next instruction (5941) is fetched from location 301, and the PC is</a:t>
            </a:r>
            <a:r>
              <a:rPr lang="tr-TR" dirty="0"/>
              <a:t> </a:t>
            </a:r>
            <a:r>
              <a:rPr lang="en-US" dirty="0"/>
              <a:t>incremented.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old contents of the AC and the contents of location 941 are added, and</a:t>
            </a:r>
            <a:r>
              <a:rPr lang="tr-TR" dirty="0"/>
              <a:t> </a:t>
            </a:r>
            <a:r>
              <a:rPr lang="en-US" dirty="0"/>
              <a:t>the result is stored in the AC.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next instruction (2941) is fetched from location 302, and the PC is</a:t>
            </a:r>
            <a:r>
              <a:rPr lang="tr-TR" dirty="0"/>
              <a:t> </a:t>
            </a:r>
            <a:r>
              <a:rPr lang="en-US" dirty="0"/>
              <a:t>incremented.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contents of the AC are stored in location 941.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46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</a:t>
            </a:r>
            <a:r>
              <a:rPr lang="en-US" dirty="0"/>
              <a:t>he execution cycle for a particular instruction may involve more than one</a:t>
            </a:r>
            <a:r>
              <a:rPr lang="tr-TR" dirty="0"/>
              <a:t> </a:t>
            </a:r>
            <a:r>
              <a:rPr lang="en-US" dirty="0"/>
              <a:t>reference to memory. Also, instead of memory references, an instruction may specify</a:t>
            </a:r>
            <a:r>
              <a:rPr lang="tr-TR" dirty="0"/>
              <a:t> </a:t>
            </a:r>
            <a:r>
              <a:rPr lang="en-US" dirty="0"/>
              <a:t>an I/O operation. With these additional considerations in mind, </a:t>
            </a:r>
            <a:r>
              <a:rPr lang="tr-TR" dirty="0"/>
              <a:t> we now give </a:t>
            </a:r>
            <a:r>
              <a:rPr lang="en-US" dirty="0"/>
              <a:t>a more detailed look at the basic instruction cycle.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figure is in the</a:t>
            </a:r>
            <a:r>
              <a:rPr lang="tr-TR" dirty="0"/>
              <a:t> </a:t>
            </a:r>
            <a:r>
              <a:rPr lang="en-US" dirty="0"/>
              <a:t>form of a state diagram. For any given instruction cycle, some states may be null and</a:t>
            </a:r>
            <a:r>
              <a:rPr lang="tr-TR" dirty="0"/>
              <a:t> </a:t>
            </a:r>
            <a:r>
              <a:rPr lang="en-US" dirty="0"/>
              <a:t>others may be visited more than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81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8" y="671036"/>
            <a:ext cx="11682981" cy="597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11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11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states can be described as follows:</a:t>
            </a:r>
          </a:p>
          <a:p>
            <a:pPr lvl="1"/>
            <a:r>
              <a:rPr lang="en-US" b="1" dirty="0"/>
              <a:t>Instruction address calculation (</a:t>
            </a:r>
            <a:r>
              <a:rPr lang="en-US" b="1" dirty="0" err="1"/>
              <a:t>iac</a:t>
            </a:r>
            <a:r>
              <a:rPr lang="en-US" b="1" dirty="0"/>
              <a:t>): </a:t>
            </a:r>
            <a:r>
              <a:rPr lang="en-US" dirty="0"/>
              <a:t>Determine the address of the next</a:t>
            </a:r>
            <a:r>
              <a:rPr lang="tr-TR" dirty="0"/>
              <a:t> </a:t>
            </a:r>
            <a:r>
              <a:rPr lang="en-US" dirty="0"/>
              <a:t>instruction to be executed. Usually, this involves adding a fixed number to</a:t>
            </a:r>
            <a:r>
              <a:rPr lang="tr-TR" dirty="0"/>
              <a:t> </a:t>
            </a:r>
            <a:r>
              <a:rPr lang="en-US" dirty="0"/>
              <a:t>the address of the previous instruction. For example, if each instruction is 16</a:t>
            </a:r>
            <a:r>
              <a:rPr lang="tr-TR" dirty="0"/>
              <a:t> </a:t>
            </a:r>
            <a:r>
              <a:rPr lang="en-US" dirty="0"/>
              <a:t>bits long and memory is organized into 16-bit words, then add 1 to the previous</a:t>
            </a:r>
            <a:r>
              <a:rPr lang="tr-TR" dirty="0"/>
              <a:t> </a:t>
            </a:r>
            <a:r>
              <a:rPr lang="en-US" dirty="0"/>
              <a:t>address. If, instead, memory is organized as individually addressable 8-bit</a:t>
            </a:r>
            <a:r>
              <a:rPr lang="tr-TR" dirty="0"/>
              <a:t> </a:t>
            </a:r>
            <a:r>
              <a:rPr lang="en-US" dirty="0"/>
              <a:t>bytes, then add 2 to the previous address.</a:t>
            </a:r>
          </a:p>
          <a:p>
            <a:pPr lvl="1"/>
            <a:r>
              <a:rPr lang="en-US" b="1" dirty="0"/>
              <a:t>Instruction fetch (if): </a:t>
            </a:r>
            <a:r>
              <a:rPr lang="en-US" dirty="0"/>
              <a:t>Read instruction from its memory location into the</a:t>
            </a:r>
            <a:r>
              <a:rPr lang="tr-TR" dirty="0"/>
              <a:t> </a:t>
            </a:r>
            <a:r>
              <a:rPr lang="en-US" dirty="0"/>
              <a:t>processor.</a:t>
            </a:r>
          </a:p>
          <a:p>
            <a:pPr lvl="1"/>
            <a:r>
              <a:rPr lang="en-US" b="1" dirty="0"/>
              <a:t>Instruction operation decoding (</a:t>
            </a:r>
            <a:r>
              <a:rPr lang="en-US" b="1" dirty="0" err="1"/>
              <a:t>iod</a:t>
            </a:r>
            <a:r>
              <a:rPr lang="en-US" b="1" dirty="0"/>
              <a:t>): </a:t>
            </a:r>
            <a:r>
              <a:rPr lang="en-US" dirty="0"/>
              <a:t>Analyze instruction to determine type</a:t>
            </a:r>
            <a:r>
              <a:rPr lang="tr-TR" dirty="0"/>
              <a:t> </a:t>
            </a:r>
            <a:r>
              <a:rPr lang="en-US" dirty="0"/>
              <a:t>of operation to be performed and operand(s) to be used.</a:t>
            </a:r>
          </a:p>
          <a:p>
            <a:pPr lvl="1"/>
            <a:r>
              <a:rPr lang="en-US" b="1" dirty="0"/>
              <a:t>Operand address calculation (</a:t>
            </a:r>
            <a:r>
              <a:rPr lang="en-US" b="1" dirty="0" err="1"/>
              <a:t>oac</a:t>
            </a:r>
            <a:r>
              <a:rPr lang="en-US" b="1" dirty="0"/>
              <a:t>): </a:t>
            </a:r>
            <a:r>
              <a:rPr lang="en-US" dirty="0"/>
              <a:t>If the operation involves reference to an</a:t>
            </a:r>
            <a:r>
              <a:rPr lang="tr-TR" dirty="0"/>
              <a:t> </a:t>
            </a:r>
            <a:r>
              <a:rPr lang="en-US" dirty="0"/>
              <a:t>operand in memory or available via I/O, then determine the address of the</a:t>
            </a:r>
            <a:r>
              <a:rPr lang="tr-TR" dirty="0"/>
              <a:t> </a:t>
            </a:r>
            <a:r>
              <a:rPr lang="en-US" dirty="0"/>
              <a:t>operand.</a:t>
            </a:r>
          </a:p>
          <a:p>
            <a:pPr lvl="1"/>
            <a:r>
              <a:rPr lang="en-US" b="1" dirty="0"/>
              <a:t>Operand fetch (of): </a:t>
            </a:r>
            <a:r>
              <a:rPr lang="en-US" dirty="0"/>
              <a:t>Fetch the operand from memory or read it in from I/O.</a:t>
            </a:r>
          </a:p>
          <a:p>
            <a:pPr lvl="1"/>
            <a:r>
              <a:rPr lang="en-US" b="1" dirty="0"/>
              <a:t>Data operation (do): </a:t>
            </a:r>
            <a:r>
              <a:rPr lang="en-US" dirty="0"/>
              <a:t>Perform the operation indicated in the instruction.</a:t>
            </a:r>
          </a:p>
          <a:p>
            <a:pPr lvl="1"/>
            <a:r>
              <a:rPr lang="en-US" b="1" dirty="0"/>
              <a:t>Operand store (</a:t>
            </a:r>
            <a:r>
              <a:rPr lang="en-US" b="1" dirty="0" err="1"/>
              <a:t>os</a:t>
            </a:r>
            <a:r>
              <a:rPr lang="en-US" b="1" dirty="0"/>
              <a:t>): </a:t>
            </a:r>
            <a:r>
              <a:rPr lang="en-US" dirty="0"/>
              <a:t>Write the result into memory or out to I/O.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21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States in the upper part of </a:t>
            </a:r>
            <a:r>
              <a:rPr lang="tr-TR" dirty="0"/>
              <a:t>the diagram </a:t>
            </a:r>
            <a:r>
              <a:rPr lang="en-US" dirty="0"/>
              <a:t>involve an exchange between the</a:t>
            </a:r>
            <a:r>
              <a:rPr lang="tr-TR" dirty="0"/>
              <a:t> </a:t>
            </a:r>
            <a:r>
              <a:rPr lang="en-US" dirty="0"/>
              <a:t>processor and either memory or an I/O module. States in the lower part of the</a:t>
            </a:r>
            <a:r>
              <a:rPr lang="tr-TR" dirty="0"/>
              <a:t> </a:t>
            </a:r>
            <a:r>
              <a:rPr lang="en-US" dirty="0"/>
              <a:t>diagram involve only internal processor operations.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oac</a:t>
            </a:r>
            <a:r>
              <a:rPr lang="en-US" dirty="0"/>
              <a:t> state appears twice,</a:t>
            </a:r>
            <a:r>
              <a:rPr lang="tr-TR" dirty="0"/>
              <a:t> </a:t>
            </a:r>
            <a:r>
              <a:rPr lang="en-US" dirty="0"/>
              <a:t>because an instruction may involve a read, a write, or both. However, the action performed</a:t>
            </a:r>
            <a:r>
              <a:rPr lang="tr-TR" dirty="0"/>
              <a:t> </a:t>
            </a:r>
            <a:r>
              <a:rPr lang="en-US" dirty="0"/>
              <a:t>during that state is fundamentally the same in both cases, and so only a single</a:t>
            </a:r>
            <a:r>
              <a:rPr lang="tr-TR" dirty="0"/>
              <a:t> </a:t>
            </a:r>
            <a:r>
              <a:rPr lang="en-US" dirty="0"/>
              <a:t>state identifier is needed.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Finally, on some machines, a single instruction can specify an operation to be performed</a:t>
            </a:r>
            <a:r>
              <a:rPr lang="tr-TR" dirty="0"/>
              <a:t> </a:t>
            </a:r>
            <a:r>
              <a:rPr lang="en-US" dirty="0"/>
              <a:t>on a vector (one-dimensional array) of numbers or a string (one-dimensional</a:t>
            </a:r>
            <a:r>
              <a:rPr lang="tr-TR" dirty="0"/>
              <a:t> </a:t>
            </a:r>
            <a:r>
              <a:rPr lang="en-US" dirty="0"/>
              <a:t>array) of characters. As </a:t>
            </a:r>
            <a:r>
              <a:rPr lang="tr-TR" dirty="0"/>
              <a:t>the diagram</a:t>
            </a:r>
            <a:r>
              <a:rPr lang="en-US" dirty="0"/>
              <a:t> indicates, this would involve repetitive operand fetch</a:t>
            </a:r>
            <a:r>
              <a:rPr lang="tr-TR" dirty="0"/>
              <a:t> </a:t>
            </a:r>
            <a:r>
              <a:rPr lang="en-US" dirty="0"/>
              <a:t>and/or store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299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3436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Interrupts</a:t>
            </a:r>
          </a:p>
          <a:p>
            <a:pPr marL="0" indent="0">
              <a:buNone/>
            </a:pPr>
            <a:r>
              <a:rPr lang="en-US" dirty="0"/>
              <a:t>Virtually all computers provide a mechanism by which other modules (I/O, memory)</a:t>
            </a:r>
            <a:r>
              <a:rPr lang="tr-TR" dirty="0"/>
              <a:t> </a:t>
            </a:r>
            <a:r>
              <a:rPr lang="en-US" dirty="0"/>
              <a:t>may </a:t>
            </a:r>
            <a:r>
              <a:rPr lang="en-US" b="1" dirty="0"/>
              <a:t>interrupt </a:t>
            </a:r>
            <a:r>
              <a:rPr lang="en-US" dirty="0"/>
              <a:t>the normal processing of the processor. </a:t>
            </a:r>
            <a:r>
              <a:rPr lang="tr-TR" dirty="0"/>
              <a:t>T</a:t>
            </a:r>
            <a:r>
              <a:rPr lang="en-US" dirty="0"/>
              <a:t>he most common</a:t>
            </a:r>
            <a:r>
              <a:rPr lang="tr-TR" dirty="0"/>
              <a:t> </a:t>
            </a:r>
            <a:r>
              <a:rPr lang="en-US" dirty="0"/>
              <a:t>classes of interrupts</a:t>
            </a:r>
            <a:r>
              <a:rPr lang="tr-TR" dirty="0"/>
              <a:t> are given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29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46" y="3453063"/>
            <a:ext cx="1023801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10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a top level, a computer consists of CPU (central processing unit), memory, and</a:t>
            </a:r>
            <a:r>
              <a:rPr lang="tr-TR" dirty="0"/>
              <a:t> </a:t>
            </a:r>
            <a:r>
              <a:rPr lang="en-US" dirty="0"/>
              <a:t>I/O components, with one or more modules of each type. These components are</a:t>
            </a:r>
            <a:r>
              <a:rPr lang="tr-TR" dirty="0"/>
              <a:t> </a:t>
            </a:r>
            <a:r>
              <a:rPr lang="en-US" dirty="0"/>
              <a:t>interconnected in some fashion to achieve the basic function of the computer, which</a:t>
            </a:r>
            <a:r>
              <a:rPr lang="tr-TR" dirty="0"/>
              <a:t> </a:t>
            </a:r>
            <a:r>
              <a:rPr lang="en-US" dirty="0"/>
              <a:t>is to execute programs. Thus, at a top level, we can characterize a computer system</a:t>
            </a:r>
            <a:r>
              <a:rPr lang="tr-TR" dirty="0"/>
              <a:t> </a:t>
            </a:r>
            <a:r>
              <a:rPr lang="en-US" dirty="0"/>
              <a:t>by describing 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external behavior of each component, that is, the data and</a:t>
            </a:r>
            <a:r>
              <a:rPr lang="tr-TR" dirty="0"/>
              <a:t> </a:t>
            </a:r>
            <a:r>
              <a:rPr lang="en-US" dirty="0"/>
              <a:t>control signals that it exchanges with other components and 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interconnection</a:t>
            </a:r>
            <a:r>
              <a:rPr lang="tr-TR" dirty="0"/>
              <a:t> </a:t>
            </a:r>
            <a:r>
              <a:rPr lang="en-US" dirty="0"/>
              <a:t>structure and the controls required to manage the use of the interconnection</a:t>
            </a:r>
            <a:r>
              <a:rPr lang="tr-TR" dirty="0"/>
              <a:t>  </a:t>
            </a:r>
            <a:r>
              <a:rPr lang="en-US" dirty="0"/>
              <a:t>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321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68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Interrupts are provided primarily as a way to improve processing efficiency.</a:t>
            </a:r>
          </a:p>
          <a:p>
            <a:pPr marL="0" indent="0">
              <a:buNone/>
            </a:pPr>
            <a:r>
              <a:rPr lang="en-US" dirty="0"/>
              <a:t>For example, most external devices are much slower than the processor. Suppose</a:t>
            </a:r>
            <a:r>
              <a:rPr lang="tr-TR" dirty="0"/>
              <a:t> </a:t>
            </a:r>
            <a:r>
              <a:rPr lang="en-US" dirty="0"/>
              <a:t>that the processor is transferring data to a printer using the instruction cycle scheme. After each write operation, the processor must pause and remain</a:t>
            </a:r>
            <a:r>
              <a:rPr lang="tr-TR" dirty="0"/>
              <a:t> </a:t>
            </a:r>
            <a:r>
              <a:rPr lang="en-US" dirty="0"/>
              <a:t>idle until the printer catches up. The length of this pause may be on the order of</a:t>
            </a:r>
            <a:r>
              <a:rPr lang="tr-TR" dirty="0"/>
              <a:t> </a:t>
            </a:r>
            <a:r>
              <a:rPr lang="en-US" dirty="0"/>
              <a:t>many hundreds or even thousands of instruction cycles that do not involve memory.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Clearly, this is a very wasteful use of the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990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9555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Interrupt occurs during the execution of user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31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5" y="216568"/>
            <a:ext cx="11401676" cy="572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397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719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user program performs a series</a:t>
            </a:r>
            <a:r>
              <a:rPr lang="tr-TR" dirty="0"/>
              <a:t> </a:t>
            </a:r>
            <a:r>
              <a:rPr lang="en-US" dirty="0"/>
              <a:t>of WRITE calls interleaved with processing. Code segments 1, 2, and 3 refer to</a:t>
            </a:r>
            <a:r>
              <a:rPr lang="tr-TR" dirty="0"/>
              <a:t> </a:t>
            </a:r>
            <a:r>
              <a:rPr lang="en-US" dirty="0"/>
              <a:t>sequences of instructions that do not involve I/O. The WRITE calls are to an I/O</a:t>
            </a:r>
            <a:r>
              <a:rPr lang="tr-TR" dirty="0"/>
              <a:t> </a:t>
            </a:r>
            <a:r>
              <a:rPr lang="en-US" dirty="0"/>
              <a:t>program that is a system utility and that will perform the actual I/O operation.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I/O program consists of three sections:</a:t>
            </a:r>
            <a:endParaRPr lang="tr-TR" dirty="0"/>
          </a:p>
          <a:p>
            <a:pPr lvl="1"/>
            <a:r>
              <a:rPr lang="en-US" dirty="0"/>
              <a:t>A sequence of instructions, labeled 4 in the figure, to prepare for the actual</a:t>
            </a:r>
            <a:r>
              <a:rPr lang="tr-TR" dirty="0"/>
              <a:t> </a:t>
            </a:r>
            <a:r>
              <a:rPr lang="en-US" dirty="0"/>
              <a:t>I/O operation. This may include copying the data to be output into a special</a:t>
            </a:r>
            <a:r>
              <a:rPr lang="tr-TR" dirty="0"/>
              <a:t> </a:t>
            </a:r>
            <a:r>
              <a:rPr lang="en-US" dirty="0"/>
              <a:t>buffer and preparing the parameters for a device command.</a:t>
            </a:r>
          </a:p>
          <a:p>
            <a:pPr lvl="1"/>
            <a:r>
              <a:rPr lang="en-US" dirty="0"/>
              <a:t>The actual I/O command. Without the use of interrupts, once this command is</a:t>
            </a:r>
            <a:r>
              <a:rPr lang="tr-TR" dirty="0"/>
              <a:t> </a:t>
            </a:r>
            <a:r>
              <a:rPr lang="en-US" dirty="0"/>
              <a:t>issued, the program must wait for the I/O device to perform the requested function</a:t>
            </a:r>
            <a:r>
              <a:rPr lang="tr-TR" dirty="0"/>
              <a:t> </a:t>
            </a:r>
            <a:r>
              <a:rPr lang="en-US" dirty="0"/>
              <a:t>(or periodically poll the device). The program might wait by simply repeatedly</a:t>
            </a:r>
            <a:r>
              <a:rPr lang="tr-TR" dirty="0"/>
              <a:t> </a:t>
            </a:r>
            <a:r>
              <a:rPr lang="en-US" dirty="0"/>
              <a:t>performing a test operation to determine if the I/O operation is done.</a:t>
            </a:r>
          </a:p>
          <a:p>
            <a:pPr lvl="1"/>
            <a:r>
              <a:rPr lang="en-US" dirty="0"/>
              <a:t>A sequence of instructions, labeled 5 in the figure, to complete the operation.</a:t>
            </a:r>
            <a:r>
              <a:rPr lang="tr-TR" dirty="0"/>
              <a:t> </a:t>
            </a:r>
            <a:r>
              <a:rPr lang="en-US" dirty="0"/>
              <a:t>This may include setting a flag indicating the success or failure of the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713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I/O operation may take a relatively long time to complete, the I/O</a:t>
            </a:r>
            <a:r>
              <a:rPr lang="tr-TR" dirty="0"/>
              <a:t> </a:t>
            </a:r>
            <a:r>
              <a:rPr lang="en-US" dirty="0"/>
              <a:t>program is hung up waiting for the operation to complete; hence, the user program</a:t>
            </a:r>
            <a:r>
              <a:rPr lang="tr-TR" dirty="0"/>
              <a:t> </a:t>
            </a:r>
            <a:r>
              <a:rPr lang="en-US" dirty="0"/>
              <a:t>is stopped at the point of the WRITE call for some considerable period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4186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8684" cy="50323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err="1"/>
              <a:t>Interrupts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Instruction</a:t>
            </a:r>
            <a:r>
              <a:rPr lang="tr-TR" b="1" dirty="0"/>
              <a:t> </a:t>
            </a:r>
            <a:r>
              <a:rPr lang="tr-TR" b="1" dirty="0" err="1"/>
              <a:t>Cycle</a:t>
            </a:r>
            <a:endParaRPr lang="tr-TR" b="1" dirty="0"/>
          </a:p>
          <a:p>
            <a:r>
              <a:rPr lang="en-US" dirty="0"/>
              <a:t>With interrupts, the processor can</a:t>
            </a:r>
            <a:r>
              <a:rPr lang="tr-TR" dirty="0"/>
              <a:t> </a:t>
            </a:r>
            <a:r>
              <a:rPr lang="en-US" dirty="0"/>
              <a:t>be engaged in executing other instructions while an I/O operation is in progress.</a:t>
            </a:r>
            <a:r>
              <a:rPr lang="tr-TR" dirty="0"/>
              <a:t> </a:t>
            </a:r>
            <a:r>
              <a:rPr lang="en-US" dirty="0"/>
              <a:t>Consider the flow of control in </a:t>
            </a:r>
            <a:r>
              <a:rPr lang="tr-TR" dirty="0"/>
              <a:t>(</a:t>
            </a:r>
            <a:r>
              <a:rPr lang="en-US" dirty="0"/>
              <a:t>b</a:t>
            </a:r>
            <a:r>
              <a:rPr lang="tr-TR" dirty="0"/>
              <a:t>),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I/O </a:t>
            </a:r>
            <a:r>
              <a:rPr lang="tr-TR" dirty="0" err="1"/>
              <a:t>wait</a:t>
            </a:r>
            <a:r>
              <a:rPr lang="en-US" dirty="0"/>
              <a:t>. As before, the user program reaches a</a:t>
            </a:r>
            <a:r>
              <a:rPr lang="tr-TR" dirty="0"/>
              <a:t> </a:t>
            </a:r>
            <a:r>
              <a:rPr lang="en-US" dirty="0"/>
              <a:t>point at which it makes a system call in the form of a WRITE call. The I/O program</a:t>
            </a:r>
            <a:r>
              <a:rPr lang="tr-TR" dirty="0"/>
              <a:t> </a:t>
            </a:r>
            <a:r>
              <a:rPr lang="en-US" dirty="0"/>
              <a:t>that is invoked in this case consists only of the preparation code and the actual I/O</a:t>
            </a:r>
            <a:r>
              <a:rPr lang="tr-TR" dirty="0"/>
              <a:t> </a:t>
            </a:r>
            <a:r>
              <a:rPr lang="en-US" dirty="0"/>
              <a:t>command. </a:t>
            </a:r>
            <a:endParaRPr lang="tr-TR" dirty="0"/>
          </a:p>
          <a:p>
            <a:r>
              <a:rPr lang="en-US" dirty="0"/>
              <a:t>After these few instructions have been executed, control returns to the</a:t>
            </a:r>
            <a:r>
              <a:rPr lang="tr-TR" dirty="0"/>
              <a:t> </a:t>
            </a:r>
            <a:r>
              <a:rPr lang="en-US" dirty="0"/>
              <a:t>user program. </a:t>
            </a:r>
            <a:endParaRPr lang="tr-TR" dirty="0"/>
          </a:p>
          <a:p>
            <a:r>
              <a:rPr lang="en-US" dirty="0"/>
              <a:t>Meanwhile, the external device is busy accepting data from computer</a:t>
            </a:r>
            <a:r>
              <a:rPr lang="tr-TR" dirty="0"/>
              <a:t> </a:t>
            </a:r>
            <a:r>
              <a:rPr lang="en-US" dirty="0"/>
              <a:t>memory and printing it. This I/O operation is conducted concurrently with the</a:t>
            </a:r>
            <a:r>
              <a:rPr lang="tr-TR" dirty="0"/>
              <a:t> </a:t>
            </a:r>
            <a:r>
              <a:rPr lang="en-US" dirty="0"/>
              <a:t>execution of instructions in the user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23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60325" indent="36513">
              <a:buNone/>
            </a:pPr>
            <a:r>
              <a:rPr lang="en-US" dirty="0"/>
              <a:t>When the external device becomes ready to be serviced—that is, </a:t>
            </a:r>
            <a:r>
              <a:rPr lang="tr-TR" dirty="0"/>
              <a:t> w</a:t>
            </a:r>
            <a:r>
              <a:rPr lang="en-US" dirty="0"/>
              <a:t>hen it is</a:t>
            </a:r>
            <a:r>
              <a:rPr lang="tr-TR" dirty="0"/>
              <a:t> </a:t>
            </a:r>
            <a:r>
              <a:rPr lang="en-US" dirty="0"/>
              <a:t>ready to accept more data from the processor—the I/O module for that external</a:t>
            </a:r>
            <a:r>
              <a:rPr lang="tr-TR" dirty="0"/>
              <a:t> </a:t>
            </a:r>
            <a:r>
              <a:rPr lang="en-US" dirty="0"/>
              <a:t>device sends an </a:t>
            </a:r>
            <a:r>
              <a:rPr lang="en-US" i="1" dirty="0"/>
              <a:t>interrupt request signal to the processor. </a:t>
            </a:r>
            <a:endParaRPr lang="tr-TR" i="1" dirty="0"/>
          </a:p>
          <a:p>
            <a:pPr marL="60325" indent="36513">
              <a:buNone/>
            </a:pPr>
            <a:r>
              <a:rPr lang="en-US" i="1" dirty="0"/>
              <a:t>The processor responds by</a:t>
            </a:r>
            <a:r>
              <a:rPr lang="tr-TR" i="1" dirty="0"/>
              <a:t> </a:t>
            </a:r>
            <a:r>
              <a:rPr lang="en-US" dirty="0"/>
              <a:t>suspending operation of the current program, branching off to a program to service</a:t>
            </a:r>
            <a:r>
              <a:rPr lang="tr-TR" dirty="0"/>
              <a:t> </a:t>
            </a:r>
            <a:r>
              <a:rPr lang="en-US" dirty="0"/>
              <a:t>that particular I/O device, known as an </a:t>
            </a:r>
            <a:r>
              <a:rPr lang="en-US" b="1" dirty="0"/>
              <a:t>interrupt handler, and resuming the original</a:t>
            </a:r>
            <a:r>
              <a:rPr lang="tr-TR" b="1" dirty="0"/>
              <a:t> </a:t>
            </a:r>
            <a:r>
              <a:rPr lang="en-US" dirty="0"/>
              <a:t>execution after the device is serviced. </a:t>
            </a:r>
            <a:endParaRPr lang="tr-TR" dirty="0"/>
          </a:p>
          <a:p>
            <a:pPr marL="60325" indent="36513">
              <a:buNone/>
            </a:pPr>
            <a:r>
              <a:rPr lang="en-US" dirty="0"/>
              <a:t>The points at which such interrupts occur are</a:t>
            </a:r>
            <a:r>
              <a:rPr lang="tr-TR" dirty="0"/>
              <a:t> </a:t>
            </a:r>
            <a:r>
              <a:rPr lang="en-US" dirty="0"/>
              <a:t>indicated by an asterisk.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3410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user program</a:t>
            </a:r>
            <a:r>
              <a:rPr lang="tr-TR" dirty="0"/>
              <a:t> </a:t>
            </a:r>
            <a:r>
              <a:rPr lang="en-US" dirty="0"/>
              <a:t>that contains two WRITE commands. There is a segment of code at the beginning,</a:t>
            </a:r>
            <a:r>
              <a:rPr lang="tr-TR" dirty="0"/>
              <a:t> </a:t>
            </a:r>
            <a:r>
              <a:rPr lang="en-US" dirty="0"/>
              <a:t>then one WRITE command, then a second segment of code, then a second WRITE</a:t>
            </a:r>
            <a:r>
              <a:rPr lang="tr-TR" dirty="0"/>
              <a:t> </a:t>
            </a:r>
            <a:r>
              <a:rPr lang="en-US" dirty="0"/>
              <a:t>command, then a third and final segment of code. The WRITE command invokes the</a:t>
            </a:r>
            <a:r>
              <a:rPr lang="tr-TR" dirty="0"/>
              <a:t> </a:t>
            </a:r>
            <a:r>
              <a:rPr lang="en-US" dirty="0"/>
              <a:t>I/O program provided by the OS. </a:t>
            </a:r>
            <a:endParaRPr lang="tr-TR" dirty="0"/>
          </a:p>
          <a:p>
            <a:r>
              <a:rPr lang="en-US" dirty="0"/>
              <a:t>Similarly, the I/O program consists of a segment of</a:t>
            </a:r>
            <a:r>
              <a:rPr lang="tr-TR" dirty="0"/>
              <a:t> </a:t>
            </a:r>
            <a:r>
              <a:rPr lang="en-US" dirty="0"/>
              <a:t>code, followed by an I/O command, followed by another segment of code. The I/O</a:t>
            </a:r>
            <a:r>
              <a:rPr lang="tr-TR" dirty="0"/>
              <a:t> </a:t>
            </a:r>
            <a:r>
              <a:rPr lang="en-US" dirty="0"/>
              <a:t>command invokes a hardware I/O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32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37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072" y="492292"/>
            <a:ext cx="10475438" cy="636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Transfer of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Interrupts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38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727" y="1630029"/>
            <a:ext cx="10892839" cy="50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200" y="1825624"/>
            <a:ext cx="10976811" cy="4623301"/>
          </a:xfrm>
        </p:spPr>
        <p:txBody>
          <a:bodyPr>
            <a:normAutofit/>
          </a:bodyPr>
          <a:lstStyle/>
          <a:p>
            <a:pPr marL="12700" indent="-12700">
              <a:buNone/>
            </a:pPr>
            <a:r>
              <a:rPr lang="en-US" dirty="0"/>
              <a:t>From the point of view of the user program, an interrupt is just that: an interruption</a:t>
            </a:r>
            <a:r>
              <a:rPr lang="tr-TR" dirty="0"/>
              <a:t> </a:t>
            </a:r>
            <a:r>
              <a:rPr lang="en-US" dirty="0"/>
              <a:t>of the normal sequence of execution. When the interrupt processing is completed,</a:t>
            </a:r>
            <a:r>
              <a:rPr lang="tr-TR" dirty="0"/>
              <a:t> </a:t>
            </a:r>
            <a:r>
              <a:rPr lang="en-US" dirty="0"/>
              <a:t>execution resumes . </a:t>
            </a:r>
            <a:endParaRPr lang="tr-TR" dirty="0"/>
          </a:p>
          <a:p>
            <a:pPr marL="12700" indent="-12700">
              <a:buNone/>
            </a:pPr>
            <a:r>
              <a:rPr lang="en-US" dirty="0"/>
              <a:t>Thus, the user program does not have to contain any</a:t>
            </a:r>
            <a:r>
              <a:rPr lang="tr-TR" dirty="0"/>
              <a:t> </a:t>
            </a:r>
            <a:r>
              <a:rPr lang="en-US" dirty="0"/>
              <a:t>special code to accommodate interrupts; the processor and the operating system are</a:t>
            </a:r>
            <a:r>
              <a:rPr lang="tr-TR" dirty="0"/>
              <a:t> </a:t>
            </a:r>
            <a:r>
              <a:rPr lang="en-US" dirty="0"/>
              <a:t>responsible for suspending the user program and then resuming it at the same point.</a:t>
            </a:r>
          </a:p>
          <a:p>
            <a:pPr marL="12700" indent="-12700">
              <a:buNone/>
            </a:pPr>
            <a:r>
              <a:rPr lang="en-US" dirty="0"/>
              <a:t>To accommodate interrupts, an </a:t>
            </a:r>
            <a:r>
              <a:rPr lang="en-US" i="1" dirty="0"/>
              <a:t>interrupt cycle is added to the instruction</a:t>
            </a:r>
            <a:r>
              <a:rPr lang="tr-TR" i="1" dirty="0"/>
              <a:t> </a:t>
            </a:r>
            <a:r>
              <a:rPr lang="tr-TR" dirty="0" err="1"/>
              <a:t>cycle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Computer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719554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The design we are going to focus is referred to as </a:t>
            </a:r>
            <a:r>
              <a:rPr lang="en-US" i="1" dirty="0"/>
              <a:t>von Neumann architecture </a:t>
            </a:r>
            <a:r>
              <a:rPr lang="en-US" dirty="0"/>
              <a:t>and is based</a:t>
            </a:r>
            <a:r>
              <a:rPr lang="tr-TR" dirty="0"/>
              <a:t> </a:t>
            </a:r>
            <a:r>
              <a:rPr lang="en-US" dirty="0"/>
              <a:t>on three key concepts:</a:t>
            </a:r>
            <a:endParaRPr lang="tr-TR" dirty="0"/>
          </a:p>
          <a:p>
            <a:pPr lvl="1"/>
            <a:r>
              <a:rPr lang="en-US" dirty="0"/>
              <a:t>Data and instructions are stored in a single read–write memory.</a:t>
            </a:r>
          </a:p>
          <a:p>
            <a:pPr lvl="1"/>
            <a:r>
              <a:rPr lang="en-US" dirty="0"/>
              <a:t>The contents of this memory are addressable by location, without </a:t>
            </a:r>
            <a:r>
              <a:rPr lang="tr-TR" dirty="0"/>
              <a:t> r</a:t>
            </a:r>
            <a:r>
              <a:rPr lang="en-US" dirty="0" err="1"/>
              <a:t>egard</a:t>
            </a:r>
            <a:r>
              <a:rPr lang="en-US" dirty="0"/>
              <a:t> to</a:t>
            </a:r>
            <a:r>
              <a:rPr lang="tr-TR" dirty="0"/>
              <a:t> </a:t>
            </a:r>
            <a:r>
              <a:rPr lang="en-US" dirty="0"/>
              <a:t>the type of data contained there.</a:t>
            </a:r>
          </a:p>
          <a:p>
            <a:pPr lvl="1"/>
            <a:r>
              <a:rPr lang="en-US" dirty="0"/>
              <a:t>Execution occurs in a sequential fashion (unless explicitly modified) from one</a:t>
            </a:r>
            <a:r>
              <a:rPr lang="tr-TR" dirty="0"/>
              <a:t> </a:t>
            </a:r>
            <a:r>
              <a:rPr lang="en-US" dirty="0"/>
              <a:t>instruction to the next.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reasoning behind these concepts was </a:t>
            </a:r>
            <a:r>
              <a:rPr lang="tr-TR" dirty="0"/>
              <a:t>previously </a:t>
            </a:r>
            <a:r>
              <a:rPr lang="en-US" dirty="0"/>
              <a:t>discussed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014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40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70" y="866274"/>
            <a:ext cx="11577781" cy="553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interrupt cycle, the processor checks to see if</a:t>
            </a:r>
            <a:r>
              <a:rPr lang="tr-TR" dirty="0"/>
              <a:t> </a:t>
            </a:r>
            <a:r>
              <a:rPr lang="en-US" dirty="0"/>
              <a:t>any interrupts have occurred, indicated by the presence of an interrupt signal. If no</a:t>
            </a:r>
            <a:r>
              <a:rPr lang="tr-TR" dirty="0"/>
              <a:t> </a:t>
            </a:r>
            <a:r>
              <a:rPr lang="en-US" dirty="0"/>
              <a:t>interrupts are pending, the processor proceeds to the fetch cycle and fetches the</a:t>
            </a:r>
            <a:r>
              <a:rPr lang="tr-TR" dirty="0"/>
              <a:t> </a:t>
            </a:r>
            <a:r>
              <a:rPr lang="en-US" dirty="0"/>
              <a:t>next instruction of the current program. If an interrupt is pending, the processor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 </a:t>
            </a:r>
            <a:r>
              <a:rPr lang="en-US" dirty="0"/>
              <a:t>It suspends execution of the current program being executed and saves its</a:t>
            </a:r>
            <a:r>
              <a:rPr lang="tr-TR" dirty="0"/>
              <a:t> </a:t>
            </a:r>
            <a:r>
              <a:rPr lang="en-US" dirty="0"/>
              <a:t>context. This means saving the address of the</a:t>
            </a:r>
            <a:r>
              <a:rPr lang="tr-TR" dirty="0"/>
              <a:t> </a:t>
            </a:r>
            <a:r>
              <a:rPr lang="en-US" dirty="0"/>
              <a:t> next instruction to be executed</a:t>
            </a:r>
            <a:r>
              <a:rPr lang="tr-TR" dirty="0"/>
              <a:t> </a:t>
            </a:r>
            <a:r>
              <a:rPr lang="en-US" dirty="0"/>
              <a:t>current contents of the program counter) and any other data relevant to the</a:t>
            </a:r>
            <a:r>
              <a:rPr lang="tr-TR" dirty="0"/>
              <a:t> </a:t>
            </a:r>
            <a:r>
              <a:rPr lang="tr-TR" dirty="0" err="1"/>
              <a:t>processor’s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 </a:t>
            </a:r>
            <a:r>
              <a:rPr lang="en-US" dirty="0"/>
              <a:t> </a:t>
            </a:r>
            <a:endParaRPr lang="tr-TR" dirty="0"/>
          </a:p>
          <a:p>
            <a:pPr lvl="1"/>
            <a:r>
              <a:rPr lang="en-US" dirty="0"/>
              <a:t>It sets the program counter to the starting address of an </a:t>
            </a:r>
            <a:r>
              <a:rPr lang="en-US" i="1" dirty="0"/>
              <a:t>interrupt handler routine.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695491"/>
          </a:xfrm>
        </p:spPr>
        <p:txBody>
          <a:bodyPr>
            <a:normAutofit/>
          </a:bodyPr>
          <a:lstStyle/>
          <a:p>
            <a:r>
              <a:rPr lang="en-US" dirty="0"/>
              <a:t>The processor now proceeds to the fetch cycle and fetches the first instruction</a:t>
            </a:r>
            <a:r>
              <a:rPr lang="tr-TR" dirty="0"/>
              <a:t> </a:t>
            </a:r>
            <a:r>
              <a:rPr lang="en-US" dirty="0"/>
              <a:t>in the interrupt handler program, which will service the interrupt. The interrupt</a:t>
            </a:r>
            <a:r>
              <a:rPr lang="tr-TR" dirty="0"/>
              <a:t> </a:t>
            </a:r>
            <a:r>
              <a:rPr lang="en-US" dirty="0"/>
              <a:t>handler program is generally part of the operating system. Typically, this </a:t>
            </a:r>
            <a:r>
              <a:rPr lang="tr-TR" dirty="0"/>
              <a:t>  p</a:t>
            </a:r>
            <a:r>
              <a:rPr lang="en-US" dirty="0" err="1"/>
              <a:t>rogram</a:t>
            </a:r>
            <a:r>
              <a:rPr lang="tr-TR" dirty="0"/>
              <a:t> </a:t>
            </a:r>
            <a:r>
              <a:rPr lang="en-US" dirty="0"/>
              <a:t>determines the nature of the interrupt and performs whatever actions are needed.</a:t>
            </a:r>
          </a:p>
          <a:p>
            <a:r>
              <a:rPr lang="en-US" dirty="0"/>
              <a:t>In the example we have been using, the handler determines which I/O module</a:t>
            </a:r>
            <a:r>
              <a:rPr lang="tr-TR" dirty="0"/>
              <a:t> </a:t>
            </a:r>
            <a:r>
              <a:rPr lang="en-US" dirty="0"/>
              <a:t>generated the interrupt and may branch to a program that will write more data out</a:t>
            </a:r>
            <a:r>
              <a:rPr lang="tr-TR" dirty="0"/>
              <a:t> </a:t>
            </a:r>
            <a:r>
              <a:rPr lang="en-US" dirty="0"/>
              <a:t>to that I/O module. When the interrupt handler routine is completed, the processor</a:t>
            </a:r>
            <a:r>
              <a:rPr lang="tr-TR" dirty="0"/>
              <a:t> </a:t>
            </a:r>
            <a:r>
              <a:rPr lang="en-US" dirty="0"/>
              <a:t>can resume execution of the user program at the point of interruption.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73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695491"/>
          </a:xfrm>
        </p:spPr>
        <p:txBody>
          <a:bodyPr>
            <a:normAutofit/>
          </a:bodyPr>
          <a:lstStyle/>
          <a:p>
            <a:r>
              <a:rPr lang="en-US" dirty="0"/>
              <a:t>It is clear that there is some overhead involved in this process. Extra instructions</a:t>
            </a:r>
            <a:r>
              <a:rPr lang="tr-TR" dirty="0"/>
              <a:t> </a:t>
            </a:r>
            <a:r>
              <a:rPr lang="en-US" dirty="0"/>
              <a:t>must be executed (in the interrupt handler) to determine the nature of the interrupt</a:t>
            </a:r>
            <a:r>
              <a:rPr lang="tr-TR" dirty="0"/>
              <a:t>  </a:t>
            </a:r>
            <a:r>
              <a:rPr lang="en-US" dirty="0"/>
              <a:t>and to decide on the appropriate action. </a:t>
            </a:r>
            <a:endParaRPr lang="tr-TR" dirty="0"/>
          </a:p>
          <a:p>
            <a:r>
              <a:rPr lang="en-US" dirty="0"/>
              <a:t>Nevertheless, because of the relatively large</a:t>
            </a:r>
            <a:r>
              <a:rPr lang="tr-TR" dirty="0"/>
              <a:t> </a:t>
            </a:r>
            <a:r>
              <a:rPr lang="en-US" dirty="0"/>
              <a:t>amount of time that would be wasted by simply waiting on an I/O operation, the</a:t>
            </a:r>
            <a:r>
              <a:rPr lang="tr-TR" dirty="0"/>
              <a:t> </a:t>
            </a:r>
            <a:r>
              <a:rPr lang="en-US" dirty="0"/>
              <a:t>processor can be employed much more efficiently with the use of interrupts.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08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Short I/O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442285" cy="4695491"/>
          </a:xfrm>
        </p:spPr>
        <p:txBody>
          <a:bodyPr>
            <a:normAutofit/>
          </a:bodyPr>
          <a:lstStyle/>
          <a:p>
            <a:r>
              <a:rPr lang="en-US" dirty="0"/>
              <a:t>To appreciate the gain in efficiency, consider </a:t>
            </a:r>
            <a:r>
              <a:rPr lang="tr-TR" dirty="0"/>
              <a:t>the figure on the right</a:t>
            </a:r>
            <a:r>
              <a:rPr lang="en-US" dirty="0"/>
              <a:t>, which is a timing diagram</a:t>
            </a:r>
            <a:r>
              <a:rPr lang="tr-TR" dirty="0"/>
              <a:t> </a:t>
            </a:r>
            <a:r>
              <a:rPr lang="en-US" dirty="0"/>
              <a:t>based on the flow of control in </a:t>
            </a:r>
            <a:r>
              <a:rPr lang="tr-TR" dirty="0"/>
              <a:t>previous figures</a:t>
            </a:r>
            <a:r>
              <a:rPr lang="en-US" dirty="0"/>
              <a:t>. </a:t>
            </a:r>
            <a:endParaRPr lang="tr-TR" dirty="0"/>
          </a:p>
          <a:p>
            <a:r>
              <a:rPr lang="tr-TR" dirty="0"/>
              <a:t>Here</a:t>
            </a:r>
            <a:r>
              <a:rPr lang="en-US" dirty="0"/>
              <a:t>, user program</a:t>
            </a:r>
            <a:r>
              <a:rPr lang="tr-TR" dirty="0"/>
              <a:t> </a:t>
            </a:r>
            <a:r>
              <a:rPr lang="en-US" dirty="0"/>
              <a:t>code segments are shaded green, and I/O program code segments are shaded</a:t>
            </a:r>
            <a:r>
              <a:rPr lang="tr-TR" dirty="0"/>
              <a:t> </a:t>
            </a:r>
            <a:r>
              <a:rPr lang="en-US" dirty="0"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44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29" y="0"/>
            <a:ext cx="6018545" cy="668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408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69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This figure </a:t>
            </a:r>
            <a:r>
              <a:rPr lang="en-US" dirty="0"/>
              <a:t>assume</a:t>
            </a:r>
            <a:r>
              <a:rPr lang="tr-TR" dirty="0"/>
              <a:t>s</a:t>
            </a:r>
            <a:r>
              <a:rPr lang="en-US" dirty="0"/>
              <a:t> that the time required for the I/O operation is</a:t>
            </a:r>
            <a:r>
              <a:rPr lang="tr-TR" dirty="0"/>
              <a:t> </a:t>
            </a:r>
            <a:r>
              <a:rPr lang="en-US" dirty="0"/>
              <a:t>relatively short: less than the time to complete the execution of instructions between write</a:t>
            </a:r>
            <a:r>
              <a:rPr lang="tr-TR" dirty="0"/>
              <a:t> </a:t>
            </a:r>
            <a:r>
              <a:rPr lang="en-US" dirty="0"/>
              <a:t>operations in the user program.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this case, the segment of code labeled code segment</a:t>
            </a:r>
            <a:r>
              <a:rPr lang="tr-TR" dirty="0"/>
              <a:t> </a:t>
            </a:r>
            <a:r>
              <a:rPr lang="en-US" dirty="0"/>
              <a:t>2 is interrupted. A portion of the code (2a) executes (while the I/O operation is performed)</a:t>
            </a:r>
            <a:r>
              <a:rPr lang="tr-TR" dirty="0"/>
              <a:t> </a:t>
            </a:r>
            <a:r>
              <a:rPr lang="en-US" dirty="0"/>
              <a:t>and then the interrupt occurs (upon the completion of the I/O operation). After</a:t>
            </a:r>
            <a:r>
              <a:rPr lang="tr-TR" dirty="0"/>
              <a:t> </a:t>
            </a:r>
            <a:r>
              <a:rPr lang="en-US" dirty="0"/>
              <a:t>the interrupt is serviced, execution resumes with the remainder of code segment 2 (2b).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08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69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more typical case, especially for a slow device such as a printer, is that the</a:t>
            </a:r>
            <a:r>
              <a:rPr lang="tr-TR" dirty="0"/>
              <a:t> </a:t>
            </a:r>
            <a:r>
              <a:rPr lang="en-US" dirty="0"/>
              <a:t>I/O operation will take much more time than executing a sequence of user instructions.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en-US" dirty="0"/>
              <a:t> In this case, the user program reaches</a:t>
            </a:r>
            <a:r>
              <a:rPr lang="tr-TR" dirty="0"/>
              <a:t> </a:t>
            </a:r>
            <a:r>
              <a:rPr lang="en-US" dirty="0"/>
              <a:t>the second WRITE call before the I/O operation spawned by the first call is complete.</a:t>
            </a:r>
            <a:r>
              <a:rPr lang="tr-TR" dirty="0"/>
              <a:t> </a:t>
            </a:r>
            <a:r>
              <a:rPr lang="en-US" dirty="0"/>
              <a:t>The result is that the user program is hung up at that point. When the preceding</a:t>
            </a:r>
            <a:r>
              <a:rPr lang="tr-TR" dirty="0"/>
              <a:t> </a:t>
            </a:r>
            <a:r>
              <a:rPr lang="en-US" dirty="0"/>
              <a:t>I/O operation is completed, this new WRITE call may be processed, and a new</a:t>
            </a:r>
            <a:r>
              <a:rPr lang="tr-TR" dirty="0"/>
              <a:t> </a:t>
            </a:r>
            <a:r>
              <a:rPr lang="en-US" dirty="0"/>
              <a:t>I/O operation may be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08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Long I/O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2895" cy="4351338"/>
          </a:xfrm>
        </p:spPr>
        <p:txBody>
          <a:bodyPr/>
          <a:lstStyle/>
          <a:p>
            <a:r>
              <a:rPr lang="en-US" dirty="0"/>
              <a:t>We can see that there is still a gain in efficiency</a:t>
            </a:r>
            <a:r>
              <a:rPr lang="tr-TR" dirty="0"/>
              <a:t> </a:t>
            </a:r>
            <a:r>
              <a:rPr lang="en-US" dirty="0"/>
              <a:t>because part of the time during which the I/O operation is under way overlaps with</a:t>
            </a:r>
            <a:r>
              <a:rPr lang="tr-TR" dirty="0"/>
              <a:t> </a:t>
            </a:r>
            <a:r>
              <a:rPr lang="en-US" dirty="0"/>
              <a:t>the execution of user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47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95" y="-1"/>
            <a:ext cx="5586412" cy="681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959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Instruction Cycle State Diagram with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48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3" y="1847099"/>
            <a:ext cx="11342771" cy="46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106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839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Multiple Interrupts</a:t>
            </a:r>
          </a:p>
          <a:p>
            <a:pPr marL="0" indent="0">
              <a:buNone/>
            </a:pPr>
            <a:r>
              <a:rPr lang="en-US" dirty="0"/>
              <a:t>The discussion so far has focused only on the occurrence</a:t>
            </a:r>
            <a:r>
              <a:rPr lang="tr-TR" dirty="0"/>
              <a:t> </a:t>
            </a:r>
            <a:r>
              <a:rPr lang="en-US" dirty="0"/>
              <a:t>of a single interrupt. Suppose, however, that multiple interrupts can occur.</a:t>
            </a:r>
            <a:r>
              <a:rPr lang="tr-TR" dirty="0"/>
              <a:t> </a:t>
            </a:r>
            <a:r>
              <a:rPr lang="en-US" dirty="0"/>
              <a:t>For example, a program may be receiving data from a communications line and</a:t>
            </a:r>
            <a:r>
              <a:rPr lang="tr-TR" dirty="0"/>
              <a:t> </a:t>
            </a:r>
            <a:r>
              <a:rPr lang="en-US" dirty="0"/>
              <a:t>printing results. The printer will generate an interrupt every time it completes a</a:t>
            </a:r>
            <a:r>
              <a:rPr lang="tr-TR" dirty="0"/>
              <a:t> </a:t>
            </a:r>
            <a:r>
              <a:rPr lang="en-US" dirty="0"/>
              <a:t>print operation. The communication line controller will generate an interrupt every</a:t>
            </a:r>
            <a:r>
              <a:rPr lang="tr-TR" dirty="0"/>
              <a:t> </a:t>
            </a:r>
            <a:r>
              <a:rPr lang="en-US" dirty="0"/>
              <a:t>time a unit of data arrives.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unit could either be a single character or a block,</a:t>
            </a:r>
            <a:r>
              <a:rPr lang="tr-TR" dirty="0"/>
              <a:t> </a:t>
            </a:r>
            <a:r>
              <a:rPr lang="en-US" dirty="0"/>
              <a:t>depending on the nature of the communications discipline. In any case, it is possible</a:t>
            </a:r>
            <a:r>
              <a:rPr lang="tr-TR" dirty="0"/>
              <a:t> </a:t>
            </a:r>
            <a:r>
              <a:rPr lang="en-US" dirty="0"/>
              <a:t>for a communications interrupt to occur while a printer interrupt is being processed.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3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0874" cy="474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small set of basic logic components that can be</a:t>
            </a:r>
            <a:r>
              <a:rPr lang="tr-TR" dirty="0"/>
              <a:t> </a:t>
            </a:r>
            <a:r>
              <a:rPr lang="en-US" dirty="0"/>
              <a:t>combined in various ways to store binary data and perform arithmetic and logical</a:t>
            </a:r>
            <a:r>
              <a:rPr lang="tr-TR" dirty="0"/>
              <a:t> </a:t>
            </a:r>
            <a:r>
              <a:rPr lang="en-US" dirty="0"/>
              <a:t>operations on that data.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If there is a particular computation to be performed, a</a:t>
            </a:r>
            <a:r>
              <a:rPr lang="tr-TR" dirty="0"/>
              <a:t> </a:t>
            </a:r>
            <a:r>
              <a:rPr lang="en-US" dirty="0"/>
              <a:t>configuration of logic components designed specifically for that computation could</a:t>
            </a:r>
            <a:r>
              <a:rPr lang="tr-TR" dirty="0"/>
              <a:t> </a:t>
            </a:r>
            <a:r>
              <a:rPr lang="en-US" dirty="0"/>
              <a:t>be constructed.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We can think of the process of connecting the various components</a:t>
            </a:r>
            <a:r>
              <a:rPr lang="tr-TR" dirty="0"/>
              <a:t> </a:t>
            </a:r>
            <a:r>
              <a:rPr lang="en-US" dirty="0"/>
              <a:t>in the desired configuration as a form of programming. The resulting “program” is</a:t>
            </a:r>
            <a:r>
              <a:rPr lang="tr-TR" dirty="0"/>
              <a:t> </a:t>
            </a:r>
            <a:r>
              <a:rPr lang="en-US" dirty="0"/>
              <a:t>in the form of hardware and is termed a </a:t>
            </a:r>
            <a:r>
              <a:rPr lang="en-US" i="1" dirty="0"/>
              <a:t>hardwired program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200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52747" cy="486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approaches can be taken to dealing with multiple interrupts. The first is to</a:t>
            </a:r>
            <a:r>
              <a:rPr lang="tr-TR" dirty="0"/>
              <a:t> </a:t>
            </a:r>
            <a:r>
              <a:rPr lang="en-US" dirty="0"/>
              <a:t>disable interrupts while an interrupt is being processed. A </a:t>
            </a:r>
            <a:r>
              <a:rPr lang="en-US" b="1" dirty="0"/>
              <a:t>disabled interrupt </a:t>
            </a:r>
            <a:r>
              <a:rPr lang="en-US" dirty="0"/>
              <a:t>simply</a:t>
            </a:r>
            <a:r>
              <a:rPr lang="tr-TR" dirty="0"/>
              <a:t> </a:t>
            </a:r>
            <a:r>
              <a:rPr lang="en-US" dirty="0"/>
              <a:t>means that the processor can and will ignore that interrupt request signal. If an interrupt</a:t>
            </a:r>
            <a:r>
              <a:rPr lang="tr-TR" dirty="0"/>
              <a:t> </a:t>
            </a:r>
            <a:r>
              <a:rPr lang="en-US" dirty="0"/>
              <a:t>occurs during this time, it generally remains pending and will be checked by</a:t>
            </a:r>
            <a:r>
              <a:rPr lang="tr-TR" dirty="0"/>
              <a:t> </a:t>
            </a:r>
            <a:r>
              <a:rPr lang="en-US" dirty="0"/>
              <a:t>the processor after the processor has enabled interrupts. Thus, when a user program</a:t>
            </a:r>
            <a:r>
              <a:rPr lang="tr-TR" dirty="0"/>
              <a:t> </a:t>
            </a:r>
            <a:r>
              <a:rPr lang="en-US" dirty="0"/>
              <a:t>is executing and an interrupt occurs, interrupts are disabled immediately. After the</a:t>
            </a:r>
            <a:r>
              <a:rPr lang="tr-TR" dirty="0"/>
              <a:t> </a:t>
            </a:r>
            <a:r>
              <a:rPr lang="en-US" dirty="0"/>
              <a:t>interrupt handler routine completes, interrupts are enabled before resuming the</a:t>
            </a:r>
            <a:r>
              <a:rPr lang="tr-TR" dirty="0"/>
              <a:t> </a:t>
            </a:r>
            <a:r>
              <a:rPr lang="en-US" dirty="0"/>
              <a:t>user program, and the processor checks to see if additional interrupts have occurred.</a:t>
            </a:r>
          </a:p>
          <a:p>
            <a:pPr marL="0" indent="0">
              <a:buNone/>
            </a:pPr>
            <a:r>
              <a:rPr lang="en-US" dirty="0"/>
              <a:t>This approach is nice and simple, as interrupts are handled in strict sequential order</a:t>
            </a:r>
            <a:r>
              <a:rPr lang="tr-TR" dirty="0"/>
              <a:t> as in (a) in the figure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278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51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06" y="185721"/>
            <a:ext cx="6459951" cy="640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160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drawback to the preceding approach is that it does not take into account</a:t>
            </a:r>
            <a:r>
              <a:rPr lang="tr-TR" dirty="0"/>
              <a:t> </a:t>
            </a:r>
            <a:r>
              <a:rPr lang="en-US" dirty="0"/>
              <a:t>relative priority or time-critical needs.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example, when input arrives from the</a:t>
            </a:r>
            <a:r>
              <a:rPr lang="tr-TR" dirty="0"/>
              <a:t> </a:t>
            </a:r>
            <a:r>
              <a:rPr lang="en-US" dirty="0"/>
              <a:t>communications line, it may need to be absorbed rapidly to make room for more</a:t>
            </a:r>
            <a:r>
              <a:rPr lang="tr-TR" dirty="0"/>
              <a:t> </a:t>
            </a:r>
            <a:r>
              <a:rPr lang="en-US" dirty="0"/>
              <a:t>input. If the first batch of input has not been processed before the second batch</a:t>
            </a:r>
            <a:r>
              <a:rPr lang="tr-TR" dirty="0"/>
              <a:t> </a:t>
            </a:r>
            <a:r>
              <a:rPr lang="en-US" dirty="0"/>
              <a:t>arrives, data may be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868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second approach is to define priorities for interrupts and to allow an</a:t>
            </a:r>
            <a:r>
              <a:rPr lang="tr-TR" dirty="0"/>
              <a:t> </a:t>
            </a:r>
            <a:r>
              <a:rPr lang="en-US" dirty="0"/>
              <a:t>interrupt of higher priority to cause a lower-priority interrupt handler to be itself</a:t>
            </a:r>
            <a:r>
              <a:rPr lang="tr-TR" dirty="0"/>
              <a:t> </a:t>
            </a:r>
            <a:r>
              <a:rPr lang="en-US" dirty="0"/>
              <a:t>interrupted</a:t>
            </a:r>
            <a:r>
              <a:rPr lang="tr-TR" dirty="0"/>
              <a:t> as in (b) in the figure above.</a:t>
            </a:r>
          </a:p>
          <a:p>
            <a:pPr marL="0" indent="0">
              <a:buNone/>
            </a:pPr>
            <a:r>
              <a:rPr lang="en-US" dirty="0"/>
              <a:t>As an example of this second approach, consider a</a:t>
            </a:r>
            <a:r>
              <a:rPr lang="tr-TR" dirty="0"/>
              <a:t> </a:t>
            </a:r>
            <a:r>
              <a:rPr lang="en-US" dirty="0"/>
              <a:t>system with three I/O devices: a printer, a disk, and a communications line, with</a:t>
            </a:r>
            <a:r>
              <a:rPr lang="tr-TR" dirty="0"/>
              <a:t> </a:t>
            </a:r>
            <a:r>
              <a:rPr lang="en-US" dirty="0"/>
              <a:t>increasing priorities of 2, 4, and 5, respectively. </a:t>
            </a:r>
            <a:r>
              <a:rPr lang="tr-TR" dirty="0"/>
              <a:t>Figure below</a:t>
            </a:r>
            <a:r>
              <a:rPr lang="en-US" dirty="0"/>
              <a:t> illustrates a possible</a:t>
            </a:r>
            <a:r>
              <a:rPr lang="tr-TR" dirty="0"/>
              <a:t> </a:t>
            </a:r>
            <a:r>
              <a:rPr lang="en-US" dirty="0"/>
              <a:t>sequence.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360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2891589" cy="4558753"/>
          </a:xfrm>
        </p:spPr>
        <p:txBody>
          <a:bodyPr/>
          <a:lstStyle/>
          <a:p>
            <a:r>
              <a:rPr lang="tr-TR" dirty="0"/>
              <a:t>Example timing sequence of multiple interrupts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54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24" y="724653"/>
            <a:ext cx="8268954" cy="565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213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0874" cy="47917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user program begins at </a:t>
            </a:r>
            <a:r>
              <a:rPr lang="en-US" i="1" dirty="0"/>
              <a:t>t </a:t>
            </a:r>
            <a:r>
              <a:rPr lang="en-US" dirty="0"/>
              <a:t>= 0. At </a:t>
            </a:r>
            <a:r>
              <a:rPr lang="en-US" i="1" dirty="0"/>
              <a:t>t </a:t>
            </a:r>
            <a:r>
              <a:rPr lang="en-US" dirty="0"/>
              <a:t>= 10, a printer interrupt occurs; user</a:t>
            </a:r>
            <a:r>
              <a:rPr lang="tr-TR" dirty="0"/>
              <a:t> </a:t>
            </a:r>
            <a:r>
              <a:rPr lang="en-US" dirty="0"/>
              <a:t>information is placed on the system stack and execution continues at the printer</a:t>
            </a:r>
            <a:r>
              <a:rPr lang="tr-TR" dirty="0"/>
              <a:t> </a:t>
            </a:r>
            <a:r>
              <a:rPr lang="en-US" b="1" dirty="0"/>
              <a:t>interrupt service routine (ISR)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While this routine is still executing, at </a:t>
            </a:r>
            <a:r>
              <a:rPr lang="en-US" i="1" dirty="0"/>
              <a:t>t </a:t>
            </a:r>
            <a:r>
              <a:rPr lang="en-US" dirty="0"/>
              <a:t>= 15, a</a:t>
            </a:r>
            <a:r>
              <a:rPr lang="tr-TR" dirty="0"/>
              <a:t> </a:t>
            </a:r>
            <a:r>
              <a:rPr lang="en-US" dirty="0"/>
              <a:t>communications interrupt occurs. Because the communications line has higher</a:t>
            </a:r>
            <a:r>
              <a:rPr lang="tr-TR" dirty="0"/>
              <a:t> </a:t>
            </a:r>
            <a:r>
              <a:rPr lang="en-US" dirty="0"/>
              <a:t>priority than the printer, the interrupt is honored. The printer ISR is interrupted,</a:t>
            </a:r>
            <a:r>
              <a:rPr lang="tr-TR" dirty="0"/>
              <a:t> </a:t>
            </a:r>
            <a:r>
              <a:rPr lang="en-US" dirty="0"/>
              <a:t>its state is pushed onto the stack, and execution continues at the communications</a:t>
            </a:r>
            <a:r>
              <a:rPr lang="tr-TR" dirty="0"/>
              <a:t> </a:t>
            </a:r>
            <a:r>
              <a:rPr lang="en-US" dirty="0"/>
              <a:t>ISR. While this routine is executing, a disk interrupt occurs (</a:t>
            </a:r>
            <a:r>
              <a:rPr lang="en-US" i="1" dirty="0"/>
              <a:t>t </a:t>
            </a:r>
            <a:r>
              <a:rPr lang="en-US" dirty="0"/>
              <a:t>= 20). Because this</a:t>
            </a:r>
            <a:r>
              <a:rPr lang="tr-TR" dirty="0"/>
              <a:t> </a:t>
            </a:r>
            <a:r>
              <a:rPr lang="en-US" dirty="0"/>
              <a:t>interrupt is of lower priority, it is simply held, and the communications ISR runs</a:t>
            </a:r>
            <a:r>
              <a:rPr lang="tr-TR" dirty="0"/>
              <a:t> </a:t>
            </a:r>
            <a:r>
              <a:rPr lang="en-US" dirty="0"/>
              <a:t>to completion.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642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68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communications ISR is complete (</a:t>
            </a:r>
            <a:r>
              <a:rPr lang="en-US" i="1" dirty="0"/>
              <a:t>t </a:t>
            </a:r>
            <a:r>
              <a:rPr lang="en-US" dirty="0"/>
              <a:t>= 25), the previous processor</a:t>
            </a:r>
            <a:r>
              <a:rPr lang="tr-TR" dirty="0"/>
              <a:t> </a:t>
            </a:r>
            <a:r>
              <a:rPr lang="en-US" dirty="0"/>
              <a:t>state is restored, which is the execution of the printer ISR. However, before even a</a:t>
            </a:r>
            <a:r>
              <a:rPr lang="tr-TR" dirty="0"/>
              <a:t> </a:t>
            </a:r>
            <a:r>
              <a:rPr lang="en-US" dirty="0"/>
              <a:t>single instruction in that routine can be executed, the processor honors the higher</a:t>
            </a:r>
            <a:r>
              <a:rPr lang="tr-TR" dirty="0"/>
              <a:t> </a:t>
            </a:r>
            <a:r>
              <a:rPr lang="en-US" dirty="0"/>
              <a:t>priority</a:t>
            </a:r>
            <a:r>
              <a:rPr lang="tr-TR" dirty="0"/>
              <a:t> </a:t>
            </a:r>
            <a:r>
              <a:rPr lang="en-US" dirty="0"/>
              <a:t>disk interrupt and control transfers to the disk ISR.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Only when that routine</a:t>
            </a:r>
            <a:r>
              <a:rPr lang="tr-TR" dirty="0"/>
              <a:t> </a:t>
            </a:r>
            <a:r>
              <a:rPr lang="en-US" dirty="0"/>
              <a:t>is complete </a:t>
            </a:r>
            <a:r>
              <a:rPr lang="tr-TR" dirty="0"/>
              <a:t> </a:t>
            </a:r>
            <a:r>
              <a:rPr lang="en-US" dirty="0"/>
              <a:t>(</a:t>
            </a:r>
            <a:r>
              <a:rPr lang="en-US" i="1" dirty="0"/>
              <a:t>t </a:t>
            </a:r>
            <a:r>
              <a:rPr lang="en-US" dirty="0"/>
              <a:t>= 35) is the printer ISR resumed.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When that routine completes (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tr-TR" dirty="0"/>
              <a:t>4</a:t>
            </a:r>
            <a:r>
              <a:rPr lang="en-US" dirty="0"/>
              <a:t>0),</a:t>
            </a:r>
            <a:r>
              <a:rPr lang="tr-TR" dirty="0"/>
              <a:t> </a:t>
            </a:r>
            <a:r>
              <a:rPr lang="en-US" dirty="0"/>
              <a:t>control finally returns to the user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0699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I/O Function</a:t>
            </a:r>
          </a:p>
          <a:p>
            <a:pPr marL="0" indent="0">
              <a:buNone/>
            </a:pPr>
            <a:r>
              <a:rPr lang="en-US" dirty="0"/>
              <a:t>Thus far, we have discussed the operation of the computer as controlled by the</a:t>
            </a:r>
            <a:r>
              <a:rPr lang="tr-TR" dirty="0"/>
              <a:t> </a:t>
            </a:r>
            <a:r>
              <a:rPr lang="en-US" dirty="0"/>
              <a:t>processor, and we have looked primarily at the interaction of processor and</a:t>
            </a:r>
            <a:r>
              <a:rPr lang="tr-TR" dirty="0"/>
              <a:t> </a:t>
            </a:r>
            <a:r>
              <a:rPr lang="en-US" dirty="0"/>
              <a:t>memory. The discussion has only alluded to the role of the I/O component.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An I/O module (e.g., a disk controller) can exchange data directly with the</a:t>
            </a:r>
            <a:r>
              <a:rPr lang="tr-TR" dirty="0"/>
              <a:t> </a:t>
            </a:r>
            <a:r>
              <a:rPr lang="en-US" dirty="0"/>
              <a:t>processor. Just as the processor can initiate a read or write with memory, designating</a:t>
            </a:r>
            <a:r>
              <a:rPr lang="tr-TR" dirty="0"/>
              <a:t> </a:t>
            </a:r>
            <a:r>
              <a:rPr lang="en-US" dirty="0"/>
              <a:t>the address of a specific location, the processor can also read data from or write data</a:t>
            </a:r>
            <a:r>
              <a:rPr lang="tr-TR" dirty="0"/>
              <a:t> </a:t>
            </a:r>
            <a:r>
              <a:rPr lang="en-US" dirty="0"/>
              <a:t>to an I/O module.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this latter case, the processor identifies a specific device that is</a:t>
            </a:r>
            <a:r>
              <a:rPr lang="tr-TR" dirty="0"/>
              <a:t> </a:t>
            </a:r>
            <a:r>
              <a:rPr lang="en-US" dirty="0"/>
              <a:t>controlled by a particular I/O module. Thus, an instruction sequence</a:t>
            </a:r>
            <a:r>
              <a:rPr lang="tr-TR" dirty="0"/>
              <a:t> can </a:t>
            </a:r>
            <a:r>
              <a:rPr lang="en-US" dirty="0"/>
              <a:t>with I/O instructions rather than memory-referencing</a:t>
            </a:r>
            <a:r>
              <a:rPr lang="tr-TR" dirty="0"/>
              <a:t> </a:t>
            </a:r>
            <a:r>
              <a:rPr lang="en-US" dirty="0"/>
              <a:t>instructions.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560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some cases, it is desirable to allow I/O exchanges to occur directly with</a:t>
            </a:r>
            <a:r>
              <a:rPr lang="tr-TR" dirty="0"/>
              <a:t>  </a:t>
            </a:r>
            <a:r>
              <a:rPr lang="en-US" dirty="0"/>
              <a:t>memory. In such a case, the processor grants to an I/O module the authority to read</a:t>
            </a:r>
            <a:r>
              <a:rPr lang="tr-TR" dirty="0"/>
              <a:t> </a:t>
            </a:r>
            <a:r>
              <a:rPr lang="en-US" dirty="0"/>
              <a:t>from or write to memory, so that the I/O-memory transfer can occur without tying up</a:t>
            </a:r>
            <a:r>
              <a:rPr lang="tr-TR" dirty="0"/>
              <a:t> </a:t>
            </a:r>
            <a:r>
              <a:rPr lang="en-US" dirty="0"/>
              <a:t>the processor. During such a transfer, the I/O module issues read or write commands</a:t>
            </a:r>
            <a:r>
              <a:rPr lang="tr-TR" dirty="0"/>
              <a:t> </a:t>
            </a:r>
            <a:r>
              <a:rPr lang="en-US" dirty="0"/>
              <a:t>to memory, relieving the processor of responsibility for the exchange.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This operation</a:t>
            </a:r>
            <a:r>
              <a:rPr lang="tr-TR" dirty="0"/>
              <a:t> </a:t>
            </a:r>
            <a:r>
              <a:rPr lang="en-US" dirty="0"/>
              <a:t>is known as </a:t>
            </a:r>
            <a:r>
              <a:rPr lang="en-US" b="1" dirty="0"/>
              <a:t>direct memory access (DMA) </a:t>
            </a:r>
            <a:r>
              <a:rPr lang="en-US" dirty="0"/>
              <a:t>and is examined</a:t>
            </a:r>
            <a:r>
              <a:rPr lang="tr-TR" dirty="0"/>
              <a:t>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495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Interconnection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computer consists of a set of components or modules of three basic types</a:t>
            </a:r>
            <a:r>
              <a:rPr lang="tr-TR" dirty="0"/>
              <a:t> </a:t>
            </a:r>
            <a:r>
              <a:rPr lang="en-US" dirty="0"/>
              <a:t>(processor, memory, I/O) that communicate with each other. In effect, a computer is</a:t>
            </a:r>
            <a:r>
              <a:rPr lang="tr-TR" dirty="0"/>
              <a:t> </a:t>
            </a:r>
            <a:r>
              <a:rPr lang="en-US" dirty="0"/>
              <a:t>a network of basic modules. Thus, there must be paths for connecting the modules.</a:t>
            </a:r>
          </a:p>
          <a:p>
            <a:r>
              <a:rPr lang="en-US" dirty="0"/>
              <a:t>The collection of paths connecting the various modules is called the </a:t>
            </a:r>
            <a:r>
              <a:rPr lang="en-US" i="1" dirty="0"/>
              <a:t>interconnection</a:t>
            </a:r>
            <a:r>
              <a:rPr lang="tr-TR" i="1" dirty="0"/>
              <a:t> </a:t>
            </a:r>
            <a:r>
              <a:rPr lang="en-US" i="1" dirty="0"/>
              <a:t>structure. </a:t>
            </a:r>
            <a:r>
              <a:rPr lang="en-US" dirty="0"/>
              <a:t>The design of this structure will depend on the exchanges that</a:t>
            </a:r>
            <a:r>
              <a:rPr lang="tr-TR" dirty="0"/>
              <a:t> </a:t>
            </a:r>
            <a:r>
              <a:rPr lang="en-US" dirty="0"/>
              <a:t>must be made among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41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74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Here is an alternative:</a:t>
            </a:r>
          </a:p>
          <a:p>
            <a:pPr marL="0" indent="0">
              <a:buNone/>
            </a:pPr>
            <a:r>
              <a:rPr lang="en-US" dirty="0"/>
              <a:t>Suppose we construct a general-purpose</a:t>
            </a:r>
            <a:r>
              <a:rPr lang="tr-TR" dirty="0"/>
              <a:t> </a:t>
            </a:r>
            <a:r>
              <a:rPr lang="en-US" dirty="0"/>
              <a:t>configuration of arithmetic and logic functions. This set of hardware will perform</a:t>
            </a:r>
            <a:r>
              <a:rPr lang="tr-TR" dirty="0"/>
              <a:t> </a:t>
            </a:r>
            <a:r>
              <a:rPr lang="en-US" dirty="0"/>
              <a:t>various functions on data depending on control signals applied to the hardware.</a:t>
            </a:r>
          </a:p>
          <a:p>
            <a:pPr marL="0" indent="0">
              <a:buNone/>
            </a:pPr>
            <a:r>
              <a:rPr lang="en-US" dirty="0"/>
              <a:t>In the original case of customized hardware, the system accepts data and produces</a:t>
            </a:r>
            <a:r>
              <a:rPr lang="tr-TR" dirty="0"/>
              <a:t> </a:t>
            </a:r>
            <a:r>
              <a:rPr lang="en-US" dirty="0"/>
              <a:t>results 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With general-purpose hardware, the system accepts data and</a:t>
            </a:r>
            <a:r>
              <a:rPr lang="tr-TR" dirty="0"/>
              <a:t> </a:t>
            </a:r>
            <a:r>
              <a:rPr lang="en-US" dirty="0"/>
              <a:t>control signals and produces results. Thus, instead of rewiring the hardware for each</a:t>
            </a:r>
            <a:r>
              <a:rPr lang="tr-TR" dirty="0"/>
              <a:t> </a:t>
            </a:r>
            <a:r>
              <a:rPr lang="en-US" dirty="0"/>
              <a:t>new program, the programmer merely needs to supply a new set of control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731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Computer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138" cy="4351338"/>
          </a:xfrm>
        </p:spPr>
        <p:txBody>
          <a:bodyPr/>
          <a:lstStyle/>
          <a:p>
            <a:r>
              <a:rPr lang="en-US" dirty="0"/>
              <a:t>The wide arrows represent multiple signal lines carrying multiple bits of information in parallel. </a:t>
            </a:r>
            <a:endParaRPr lang="tr-TR" dirty="0"/>
          </a:p>
          <a:p>
            <a:r>
              <a:rPr lang="en-US" dirty="0"/>
              <a:t>Each</a:t>
            </a:r>
            <a:r>
              <a:rPr lang="tr-TR" dirty="0"/>
              <a:t> </a:t>
            </a:r>
            <a:r>
              <a:rPr lang="en-US" dirty="0"/>
              <a:t>narrow arrow represents a single signal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60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23" y="0"/>
            <a:ext cx="4448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981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0874" cy="469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Memory: </a:t>
            </a:r>
            <a:r>
              <a:rPr lang="en-US" dirty="0"/>
              <a:t>Typically, a memory module will consist of </a:t>
            </a:r>
            <a:r>
              <a:rPr lang="en-US" i="1" dirty="0"/>
              <a:t>N </a:t>
            </a:r>
            <a:r>
              <a:rPr lang="en-US" dirty="0"/>
              <a:t>words of equal length.</a:t>
            </a:r>
            <a:r>
              <a:rPr lang="tr-TR" dirty="0"/>
              <a:t> </a:t>
            </a:r>
            <a:r>
              <a:rPr lang="en-US" dirty="0"/>
              <a:t>Each word is assigned a unique numerical address (0, 1, …, </a:t>
            </a:r>
            <a:r>
              <a:rPr lang="en-US" i="1" dirty="0"/>
              <a:t>N </a:t>
            </a:r>
            <a:r>
              <a:rPr lang="en-US" dirty="0"/>
              <a:t>- 1). A word of</a:t>
            </a:r>
            <a:r>
              <a:rPr lang="tr-TR" dirty="0"/>
              <a:t> </a:t>
            </a:r>
            <a:r>
              <a:rPr lang="en-US" dirty="0"/>
              <a:t>data can be read from or written into the memory. The nature of the operation</a:t>
            </a:r>
            <a:r>
              <a:rPr lang="tr-TR" dirty="0"/>
              <a:t> </a:t>
            </a:r>
            <a:r>
              <a:rPr lang="en-US" dirty="0"/>
              <a:t>is indicated by read and write control signals. The location for the operation is</a:t>
            </a:r>
            <a:r>
              <a:rPr lang="tr-TR" dirty="0"/>
              <a:t>  </a:t>
            </a:r>
            <a:r>
              <a:rPr lang="en-US" dirty="0"/>
              <a:t>specified by an address.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025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I/O module: </a:t>
            </a:r>
            <a:r>
              <a:rPr lang="en-US" dirty="0"/>
              <a:t>From an internal (to the computer system) point of view, I/O</a:t>
            </a:r>
            <a:r>
              <a:rPr lang="tr-TR" dirty="0"/>
              <a:t> </a:t>
            </a:r>
            <a:r>
              <a:rPr lang="en-US" dirty="0"/>
              <a:t>is functionally similar to memory. There are two operations, read and write.</a:t>
            </a:r>
            <a:r>
              <a:rPr lang="tr-TR" dirty="0"/>
              <a:t> </a:t>
            </a:r>
            <a:r>
              <a:rPr lang="en-US" dirty="0"/>
              <a:t>Further, an I/O module may control more than one external device.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We can</a:t>
            </a:r>
            <a:r>
              <a:rPr lang="tr-TR" dirty="0"/>
              <a:t> </a:t>
            </a:r>
            <a:r>
              <a:rPr lang="en-US" dirty="0"/>
              <a:t>refer to each of the interfaces to an external device as a </a:t>
            </a:r>
            <a:r>
              <a:rPr lang="en-US" i="1" dirty="0"/>
              <a:t>port </a:t>
            </a:r>
            <a:r>
              <a:rPr lang="en-US" dirty="0"/>
              <a:t>and give each</a:t>
            </a:r>
            <a:r>
              <a:rPr lang="tr-TR" dirty="0"/>
              <a:t> </a:t>
            </a:r>
            <a:r>
              <a:rPr lang="en-US" dirty="0"/>
              <a:t>a unique address (e.g., 0, 1, …, </a:t>
            </a:r>
            <a:r>
              <a:rPr lang="en-US" i="1" dirty="0"/>
              <a:t>M </a:t>
            </a:r>
            <a:r>
              <a:rPr lang="en-US" dirty="0"/>
              <a:t>- 1). In addition, there are external data</a:t>
            </a:r>
            <a:r>
              <a:rPr lang="tr-TR" dirty="0"/>
              <a:t> </a:t>
            </a:r>
            <a:r>
              <a:rPr lang="en-US" dirty="0"/>
              <a:t>paths for the input and output of data with an external device. Finally, an I/O</a:t>
            </a:r>
            <a:r>
              <a:rPr lang="tr-TR" dirty="0"/>
              <a:t> </a:t>
            </a:r>
            <a:r>
              <a:rPr lang="en-US" dirty="0"/>
              <a:t>module may be able to send interrupt signals to the processor.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100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Processor: </a:t>
            </a:r>
            <a:r>
              <a:rPr lang="en-US" dirty="0"/>
              <a:t>The processor reads in instructions and data, writes out data after</a:t>
            </a:r>
            <a:r>
              <a:rPr lang="tr-TR" dirty="0"/>
              <a:t> </a:t>
            </a:r>
            <a:r>
              <a:rPr lang="en-US" dirty="0"/>
              <a:t>processing, and uses control signals to control the overall operation of the</a:t>
            </a:r>
            <a:r>
              <a:rPr lang="tr-TR" dirty="0"/>
              <a:t> </a:t>
            </a:r>
            <a:r>
              <a:rPr lang="en-US" dirty="0"/>
              <a:t>system. It also receives interrupt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1473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639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interconnection</a:t>
            </a:r>
            <a:r>
              <a:rPr lang="tr-TR" dirty="0"/>
              <a:t> </a:t>
            </a:r>
            <a:r>
              <a:rPr lang="en-US" dirty="0"/>
              <a:t>structure must support the following types of transfers:</a:t>
            </a:r>
          </a:p>
          <a:p>
            <a:pPr lvl="1"/>
            <a:r>
              <a:rPr lang="en-US" b="1" dirty="0"/>
              <a:t>Memory to processor: </a:t>
            </a:r>
            <a:r>
              <a:rPr lang="en-US" dirty="0"/>
              <a:t>The processor reads an instruction or a unit of data</a:t>
            </a:r>
            <a:r>
              <a:rPr lang="tr-TR" dirty="0"/>
              <a:t> </a:t>
            </a:r>
            <a:r>
              <a:rPr lang="en-US" dirty="0"/>
              <a:t>from memory.</a:t>
            </a:r>
          </a:p>
          <a:p>
            <a:pPr lvl="1"/>
            <a:r>
              <a:rPr lang="en-US" b="1" dirty="0"/>
              <a:t>Processor to memory: </a:t>
            </a:r>
            <a:r>
              <a:rPr lang="en-US" dirty="0"/>
              <a:t>The processor writes a unit of data to memory.</a:t>
            </a:r>
          </a:p>
          <a:p>
            <a:pPr lvl="1"/>
            <a:r>
              <a:rPr lang="pt-BR" b="1" dirty="0"/>
              <a:t>I/O to processor: </a:t>
            </a:r>
            <a:r>
              <a:rPr lang="pt-BR" dirty="0"/>
              <a:t>The processor reads data from an I/O device via an I/O</a:t>
            </a:r>
            <a:r>
              <a:rPr lang="tr-TR" dirty="0"/>
              <a:t> </a:t>
            </a:r>
            <a:r>
              <a:rPr lang="en-US" dirty="0"/>
              <a:t>module.</a:t>
            </a:r>
          </a:p>
          <a:p>
            <a:pPr lvl="1"/>
            <a:r>
              <a:rPr lang="en-US" b="1" dirty="0"/>
              <a:t>Processor to I/O: </a:t>
            </a:r>
            <a:r>
              <a:rPr lang="en-US" dirty="0"/>
              <a:t>The processor sends data to the I/O device.</a:t>
            </a:r>
          </a:p>
          <a:p>
            <a:pPr lvl="1"/>
            <a:r>
              <a:rPr lang="en-US" b="1" dirty="0"/>
              <a:t>I/O to or from memory: </a:t>
            </a:r>
            <a:r>
              <a:rPr lang="en-US" dirty="0"/>
              <a:t>For these two cases, an I/O module is allowed to exchange</a:t>
            </a:r>
            <a:r>
              <a:rPr lang="tr-TR" dirty="0"/>
              <a:t> </a:t>
            </a:r>
            <a:r>
              <a:rPr lang="en-US" dirty="0"/>
              <a:t>data directly with memory, without going through the processor, using</a:t>
            </a:r>
            <a:r>
              <a:rPr lang="tr-TR" dirty="0"/>
              <a:t> </a:t>
            </a:r>
            <a:r>
              <a:rPr lang="en-US" dirty="0"/>
              <a:t>direct memory access.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Over the years, a number of interconnection structures have been tried. By</a:t>
            </a:r>
            <a:r>
              <a:rPr lang="tr-TR" dirty="0"/>
              <a:t> </a:t>
            </a:r>
            <a:r>
              <a:rPr lang="en-US" dirty="0"/>
              <a:t>far the most common are 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bus and various multiple-bus structures, and </a:t>
            </a:r>
            <a:endParaRPr lang="tr-T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point-to-point interconnection structures with packetized data transfer.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0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Bus Interconnection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bus is a communication pathway connecting two or more devices. A key characteristic</a:t>
            </a:r>
            <a:r>
              <a:rPr lang="tr-TR" dirty="0"/>
              <a:t> </a:t>
            </a:r>
            <a:r>
              <a:rPr lang="en-US" dirty="0"/>
              <a:t>of a bus is that it is a shared transmission medium.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</a:t>
            </a:r>
            <a:r>
              <a:rPr lang="en-US" dirty="0" err="1"/>
              <a:t>ultiple</a:t>
            </a:r>
            <a:r>
              <a:rPr lang="en-US" dirty="0"/>
              <a:t> devices connect</a:t>
            </a:r>
            <a:r>
              <a:rPr lang="tr-TR" dirty="0"/>
              <a:t> </a:t>
            </a:r>
            <a:r>
              <a:rPr lang="en-US" dirty="0"/>
              <a:t>to the bus, and a signal transmitted by any one device is available for reception by</a:t>
            </a:r>
            <a:r>
              <a:rPr lang="tr-TR" dirty="0"/>
              <a:t> </a:t>
            </a:r>
            <a:r>
              <a:rPr lang="en-US" dirty="0"/>
              <a:t>all other devices attached to the bus.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If two devices transmit during the same time</a:t>
            </a:r>
            <a:r>
              <a:rPr lang="tr-TR" dirty="0"/>
              <a:t> </a:t>
            </a:r>
            <a:r>
              <a:rPr lang="en-US" dirty="0"/>
              <a:t>period, their signals will overlap and become garbled. Thus, only one device at a</a:t>
            </a:r>
            <a:r>
              <a:rPr lang="tr-TR" dirty="0"/>
              <a:t> </a:t>
            </a:r>
            <a:r>
              <a:rPr lang="en-US" dirty="0"/>
              <a:t>time can successfully transmit.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127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4621" cy="4863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Typically, a bus consists of multiple communication pathways, or lines. Each</a:t>
            </a:r>
            <a:r>
              <a:rPr lang="tr-TR" dirty="0"/>
              <a:t> </a:t>
            </a:r>
            <a:r>
              <a:rPr lang="en-US" dirty="0"/>
              <a:t>line is capable of transmitting signals representing binary 1 and binary 0. Over time,</a:t>
            </a:r>
            <a:r>
              <a:rPr lang="tr-TR" dirty="0"/>
              <a:t> </a:t>
            </a:r>
            <a:r>
              <a:rPr lang="en-US" dirty="0"/>
              <a:t>a sequence of binary digits can be transmitted across a single line.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Taken together,</a:t>
            </a:r>
            <a:r>
              <a:rPr lang="tr-TR" dirty="0"/>
              <a:t> </a:t>
            </a:r>
            <a:r>
              <a:rPr lang="en-US" dirty="0"/>
              <a:t>several lines of a bus can be used to transmit binary digits simultaneously (in parallel).</a:t>
            </a:r>
            <a:r>
              <a:rPr lang="tr-TR" dirty="0"/>
              <a:t> </a:t>
            </a:r>
            <a:r>
              <a:rPr lang="en-US" dirty="0"/>
              <a:t>For example, an 8-bit unit of data can be transmitted over eight bus lines.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Computer systems contain a number of different buses that provide pathways</a:t>
            </a:r>
            <a:r>
              <a:rPr lang="tr-TR" dirty="0"/>
              <a:t> </a:t>
            </a:r>
            <a:r>
              <a:rPr lang="en-US" dirty="0"/>
              <a:t>between components at various levels of the computer system hierarchy. A bus that</a:t>
            </a:r>
            <a:r>
              <a:rPr lang="tr-TR" dirty="0"/>
              <a:t> </a:t>
            </a:r>
            <a:r>
              <a:rPr lang="en-US" dirty="0"/>
              <a:t>connects major computer components (processor, memory, I/O) is called a </a:t>
            </a:r>
            <a:r>
              <a:rPr lang="en-US" b="1" dirty="0"/>
              <a:t>system</a:t>
            </a:r>
            <a:r>
              <a:rPr lang="tr-TR" b="1" dirty="0"/>
              <a:t> </a:t>
            </a:r>
            <a:r>
              <a:rPr lang="en-US" b="1" dirty="0"/>
              <a:t>bus</a:t>
            </a:r>
            <a:r>
              <a:rPr lang="en-US" dirty="0"/>
              <a:t>. The most common computer interconnection structures are based on the use of</a:t>
            </a:r>
            <a:r>
              <a:rPr lang="tr-TR" dirty="0"/>
              <a:t> </a:t>
            </a:r>
            <a:r>
              <a:rPr lang="en-US" dirty="0"/>
              <a:t>one or more system buses.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6795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Bus Structure</a:t>
            </a:r>
          </a:p>
          <a:p>
            <a:pPr marL="0" indent="0">
              <a:buNone/>
            </a:pPr>
            <a:r>
              <a:rPr lang="en-US" dirty="0"/>
              <a:t>A system bus consists, typically, of from about fifty to hundreds of separate lines.</a:t>
            </a:r>
            <a:r>
              <a:rPr lang="tr-TR" dirty="0"/>
              <a:t> </a:t>
            </a:r>
            <a:r>
              <a:rPr lang="en-US" dirty="0"/>
              <a:t>Each line is assigned a particular meaning or function. Although there are many</a:t>
            </a:r>
            <a:r>
              <a:rPr lang="tr-TR" dirty="0"/>
              <a:t> </a:t>
            </a:r>
            <a:r>
              <a:rPr lang="en-US" dirty="0"/>
              <a:t>different bus designs, on any bus the lines can be classified into three functional</a:t>
            </a:r>
            <a:r>
              <a:rPr lang="tr-TR" dirty="0"/>
              <a:t> </a:t>
            </a:r>
            <a:r>
              <a:rPr lang="en-US" dirty="0"/>
              <a:t>groups : </a:t>
            </a:r>
            <a:endParaRPr lang="tr-TR" dirty="0"/>
          </a:p>
          <a:p>
            <a:pPr lvl="1"/>
            <a:r>
              <a:rPr lang="en-US" dirty="0"/>
              <a:t>data, </a:t>
            </a:r>
            <a:endParaRPr lang="tr-TR" dirty="0"/>
          </a:p>
          <a:p>
            <a:pPr lvl="1"/>
            <a:r>
              <a:rPr lang="en-US" dirty="0"/>
              <a:t>address, </a:t>
            </a:r>
            <a:endParaRPr lang="tr-TR" dirty="0"/>
          </a:p>
          <a:p>
            <a:pPr lvl="1"/>
            <a:r>
              <a:rPr lang="en-US" dirty="0"/>
              <a:t>and control lines.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addition, there may be</a:t>
            </a:r>
            <a:r>
              <a:rPr lang="tr-TR" dirty="0"/>
              <a:t> </a:t>
            </a:r>
            <a:r>
              <a:rPr lang="en-US" dirty="0"/>
              <a:t>power distribution lines that supply power to the attached modules.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306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68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" y="2104262"/>
            <a:ext cx="12004576" cy="33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40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791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data lines </a:t>
            </a:r>
            <a:r>
              <a:rPr lang="en-US" dirty="0"/>
              <a:t>provide a path for moving data among system modules. These</a:t>
            </a:r>
            <a:r>
              <a:rPr lang="tr-TR" dirty="0"/>
              <a:t> </a:t>
            </a:r>
            <a:r>
              <a:rPr lang="en-US" dirty="0"/>
              <a:t>lines, collectively, are called the </a:t>
            </a:r>
            <a:r>
              <a:rPr lang="en-US" b="1" dirty="0"/>
              <a:t>data bus</a:t>
            </a:r>
            <a:r>
              <a:rPr lang="en-US" dirty="0"/>
              <a:t>. The data bus may consist of 32, 64, 128, or</a:t>
            </a:r>
            <a:r>
              <a:rPr lang="tr-TR" dirty="0"/>
              <a:t> </a:t>
            </a:r>
            <a:r>
              <a:rPr lang="en-US" dirty="0"/>
              <a:t>even more separate lines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T</a:t>
            </a:r>
            <a:r>
              <a:rPr lang="en-US" dirty="0"/>
              <a:t>he number of lines being referred to as the </a:t>
            </a:r>
            <a:r>
              <a:rPr lang="en-US" i="1" dirty="0"/>
              <a:t>width </a:t>
            </a:r>
            <a:r>
              <a:rPr lang="en-US" dirty="0"/>
              <a:t>of the</a:t>
            </a:r>
            <a:r>
              <a:rPr lang="tr-TR" dirty="0"/>
              <a:t> </a:t>
            </a:r>
            <a:r>
              <a:rPr lang="en-US" dirty="0"/>
              <a:t>data bus. Because each line can carry only 1 bit at a time, the number of lines determines</a:t>
            </a:r>
            <a:r>
              <a:rPr lang="tr-TR" dirty="0"/>
              <a:t> </a:t>
            </a:r>
            <a:r>
              <a:rPr lang="en-US" dirty="0"/>
              <a:t>how many bits can be transferred at a time.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width of the data bus is a key</a:t>
            </a:r>
            <a:r>
              <a:rPr lang="tr-TR" dirty="0"/>
              <a:t> </a:t>
            </a:r>
            <a:r>
              <a:rPr lang="en-US" dirty="0"/>
              <a:t>factor in determining overall system performance. </a:t>
            </a:r>
            <a:r>
              <a:rPr lang="tr-TR" dirty="0"/>
              <a:t> </a:t>
            </a:r>
            <a:r>
              <a:rPr lang="en-US" dirty="0"/>
              <a:t>For example, if the data bus is</a:t>
            </a:r>
            <a:r>
              <a:rPr lang="tr-TR" dirty="0"/>
              <a:t> </a:t>
            </a:r>
            <a:r>
              <a:rPr lang="en-US" dirty="0"/>
              <a:t>32 bits wide and each instruction is 64 bits long, then the processor must access the</a:t>
            </a:r>
            <a:r>
              <a:rPr lang="tr-TR" dirty="0"/>
              <a:t> </a:t>
            </a:r>
            <a:r>
              <a:rPr lang="en-US" dirty="0"/>
              <a:t>memory module twice during each instruction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29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85" y="216568"/>
            <a:ext cx="6729486" cy="652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5716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83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address lines </a:t>
            </a:r>
            <a:r>
              <a:rPr lang="en-US" dirty="0"/>
              <a:t>are used to designate the source or destination of the data on</a:t>
            </a:r>
            <a:r>
              <a:rPr lang="tr-TR" dirty="0"/>
              <a:t> </a:t>
            </a:r>
            <a:r>
              <a:rPr lang="en-US" dirty="0"/>
              <a:t>the data bus. For example, if the processor wishes to read a word (8, 16, or 32 bits)</a:t>
            </a:r>
            <a:r>
              <a:rPr lang="tr-TR" dirty="0"/>
              <a:t> </a:t>
            </a:r>
            <a:r>
              <a:rPr lang="en-US" dirty="0"/>
              <a:t>of data from memory, it puts the address of the desired word on the address lines.</a:t>
            </a:r>
            <a:r>
              <a:rPr lang="tr-TR" dirty="0"/>
              <a:t> </a:t>
            </a:r>
            <a:r>
              <a:rPr lang="en-US" dirty="0"/>
              <a:t>Clearly, the width of the </a:t>
            </a:r>
            <a:r>
              <a:rPr lang="en-US" b="1" dirty="0"/>
              <a:t>address bus </a:t>
            </a:r>
            <a:r>
              <a:rPr lang="en-US" dirty="0"/>
              <a:t>determines the maximum possible memory</a:t>
            </a:r>
            <a:r>
              <a:rPr lang="tr-TR" dirty="0"/>
              <a:t> </a:t>
            </a:r>
            <a:r>
              <a:rPr lang="en-US" dirty="0"/>
              <a:t>capacity of the system. Furthermore, the address lines are generally also used to</a:t>
            </a:r>
            <a:r>
              <a:rPr lang="tr-TR" dirty="0"/>
              <a:t> </a:t>
            </a:r>
            <a:r>
              <a:rPr lang="en-US" dirty="0"/>
              <a:t>address I/O ports.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Typically, the higher-order bits are used to select a particular</a:t>
            </a:r>
            <a:r>
              <a:rPr lang="tr-TR" dirty="0"/>
              <a:t> </a:t>
            </a:r>
            <a:r>
              <a:rPr lang="en-US" dirty="0"/>
              <a:t>module on the bus, and the lower-order bits select a memory location or I/O port</a:t>
            </a:r>
            <a:r>
              <a:rPr lang="tr-TR" dirty="0"/>
              <a:t> </a:t>
            </a:r>
            <a:r>
              <a:rPr lang="en-US" dirty="0"/>
              <a:t>within the module.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example, on an 8-bit address bus, address 01111111 and</a:t>
            </a:r>
            <a:r>
              <a:rPr lang="tr-TR" dirty="0"/>
              <a:t> </a:t>
            </a:r>
            <a:r>
              <a:rPr lang="en-US" dirty="0"/>
              <a:t>below might reference locations in a memory module (module 0) with 128 words</a:t>
            </a:r>
            <a:r>
              <a:rPr lang="tr-TR" dirty="0"/>
              <a:t> </a:t>
            </a:r>
            <a:r>
              <a:rPr lang="en-US" dirty="0"/>
              <a:t>of memory, and address 10000000 and above refer to devices attached to an I/O</a:t>
            </a:r>
            <a:r>
              <a:rPr lang="tr-TR" dirty="0"/>
              <a:t> </a:t>
            </a:r>
            <a:r>
              <a:rPr lang="en-US" dirty="0"/>
              <a:t>module (module 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597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11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control lines </a:t>
            </a:r>
            <a:r>
              <a:rPr lang="en-US" dirty="0"/>
              <a:t>are used to control the access to and the use of the data and</a:t>
            </a:r>
            <a:r>
              <a:rPr lang="tr-TR" dirty="0"/>
              <a:t> </a:t>
            </a:r>
            <a:r>
              <a:rPr lang="en-US" dirty="0"/>
              <a:t>address lines. Because the data and address lines are shared by all components,</a:t>
            </a:r>
            <a:r>
              <a:rPr lang="tr-TR" dirty="0"/>
              <a:t> </a:t>
            </a:r>
            <a:r>
              <a:rPr lang="en-US" dirty="0"/>
              <a:t>there must be a means of controlling their use. Control signals transmit both command</a:t>
            </a:r>
            <a:r>
              <a:rPr lang="tr-TR" dirty="0"/>
              <a:t> </a:t>
            </a:r>
            <a:r>
              <a:rPr lang="en-US" dirty="0"/>
              <a:t>and timing information among system modules. Timing signals indicate the</a:t>
            </a:r>
            <a:r>
              <a:rPr lang="tr-TR" dirty="0"/>
              <a:t> </a:t>
            </a:r>
            <a:r>
              <a:rPr lang="en-US" dirty="0"/>
              <a:t>validity of data and address information. Command signals specify operations to be</a:t>
            </a:r>
            <a:r>
              <a:rPr lang="tr-TR" dirty="0"/>
              <a:t> </a:t>
            </a:r>
            <a:r>
              <a:rPr lang="en-US" dirty="0"/>
              <a:t>performed.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555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486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 control lines include:</a:t>
            </a:r>
            <a:endParaRPr lang="tr-TR" b="1" dirty="0"/>
          </a:p>
          <a:p>
            <a:pPr lvl="1"/>
            <a:r>
              <a:rPr lang="en-US" b="1" dirty="0"/>
              <a:t>Memory write: </a:t>
            </a:r>
            <a:r>
              <a:rPr lang="en-US" dirty="0"/>
              <a:t>causes data on the bus to be written into the addressed location</a:t>
            </a:r>
          </a:p>
          <a:p>
            <a:pPr lvl="1"/>
            <a:r>
              <a:rPr lang="en-US" b="1" dirty="0"/>
              <a:t>Memory read: </a:t>
            </a:r>
            <a:r>
              <a:rPr lang="en-US" dirty="0"/>
              <a:t>causes data from the addressed location to be placed on the</a:t>
            </a:r>
            <a:r>
              <a:rPr lang="tr-TR" dirty="0"/>
              <a:t> </a:t>
            </a:r>
            <a:r>
              <a:rPr lang="en-US" dirty="0"/>
              <a:t>bus</a:t>
            </a:r>
          </a:p>
          <a:p>
            <a:pPr lvl="1"/>
            <a:r>
              <a:rPr lang="en-US" b="1" dirty="0"/>
              <a:t>I/O write: </a:t>
            </a:r>
            <a:r>
              <a:rPr lang="en-US" dirty="0"/>
              <a:t>causes data on the bus to be output to the addressed I/O port</a:t>
            </a:r>
          </a:p>
          <a:p>
            <a:pPr lvl="1"/>
            <a:r>
              <a:rPr lang="en-US" b="1" dirty="0"/>
              <a:t>I/O read: </a:t>
            </a:r>
            <a:r>
              <a:rPr lang="en-US" dirty="0"/>
              <a:t>causes data from the addressed I/O port to be placed on the bus</a:t>
            </a:r>
          </a:p>
          <a:p>
            <a:pPr lvl="1"/>
            <a:r>
              <a:rPr lang="en-US" b="1" dirty="0"/>
              <a:t>Transfer ACK: </a:t>
            </a:r>
            <a:r>
              <a:rPr lang="en-US" dirty="0"/>
              <a:t>indicates that data have been accepted from or placed on the</a:t>
            </a:r>
            <a:r>
              <a:rPr lang="tr-TR" dirty="0"/>
              <a:t> </a:t>
            </a:r>
            <a:r>
              <a:rPr lang="en-US" dirty="0"/>
              <a:t>bus</a:t>
            </a:r>
          </a:p>
          <a:p>
            <a:pPr lvl="1"/>
            <a:r>
              <a:rPr lang="en-US" b="1" dirty="0"/>
              <a:t>Bus request: </a:t>
            </a:r>
            <a:r>
              <a:rPr lang="en-US" dirty="0"/>
              <a:t>indicates that a module needs to gain control of the bus</a:t>
            </a:r>
          </a:p>
          <a:p>
            <a:pPr lvl="1"/>
            <a:r>
              <a:rPr lang="en-US" b="1" dirty="0"/>
              <a:t>Bus grant: </a:t>
            </a:r>
            <a:r>
              <a:rPr lang="en-US" dirty="0"/>
              <a:t>indicates that a requesting module has been granted control of the</a:t>
            </a:r>
            <a:r>
              <a:rPr lang="tr-TR" dirty="0"/>
              <a:t> </a:t>
            </a:r>
            <a:r>
              <a:rPr lang="en-US" dirty="0"/>
              <a:t>bus</a:t>
            </a:r>
          </a:p>
          <a:p>
            <a:pPr lvl="1"/>
            <a:r>
              <a:rPr lang="en-US" b="1" dirty="0"/>
              <a:t>Interrupt request: </a:t>
            </a:r>
            <a:r>
              <a:rPr lang="en-US" dirty="0"/>
              <a:t>indicates that an interrupt is pending</a:t>
            </a:r>
          </a:p>
          <a:p>
            <a:pPr lvl="1"/>
            <a:r>
              <a:rPr lang="en-US" b="1" dirty="0"/>
              <a:t>Interrupt ACK: </a:t>
            </a:r>
            <a:r>
              <a:rPr lang="en-US" dirty="0"/>
              <a:t>acknowledges that the pending interrupt has been recognized</a:t>
            </a:r>
          </a:p>
          <a:p>
            <a:pPr lvl="1"/>
            <a:r>
              <a:rPr lang="en-US" b="1" dirty="0"/>
              <a:t>Clock: </a:t>
            </a:r>
            <a:r>
              <a:rPr lang="en-US" dirty="0"/>
              <a:t>is used to synchronize operations</a:t>
            </a:r>
          </a:p>
          <a:p>
            <a:pPr lvl="1"/>
            <a:r>
              <a:rPr lang="en-US" b="1" dirty="0"/>
              <a:t>Reset: </a:t>
            </a:r>
            <a:r>
              <a:rPr lang="en-US" dirty="0"/>
              <a:t>initializes all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6077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39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operation of the bus is as follows. If one module wishes to send data to</a:t>
            </a:r>
            <a:r>
              <a:rPr lang="tr-TR" dirty="0"/>
              <a:t> </a:t>
            </a:r>
            <a:r>
              <a:rPr lang="en-US" dirty="0"/>
              <a:t>another, it must do two things: </a:t>
            </a:r>
            <a:endParaRPr lang="tr-TR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the use of the bus, and </a:t>
            </a:r>
            <a:endParaRPr lang="tr-TR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transfer data</a:t>
            </a:r>
            <a:r>
              <a:rPr lang="tr-TR" dirty="0"/>
              <a:t> </a:t>
            </a:r>
            <a:r>
              <a:rPr lang="en-US" dirty="0"/>
              <a:t>via the bus.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If one module wishes to request data from another module, it must </a:t>
            </a:r>
            <a:endParaRPr lang="tr-TR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the use of the bus, and</a:t>
            </a:r>
            <a:r>
              <a:rPr lang="tr-TR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transfer a request to the other module over the</a:t>
            </a:r>
            <a:r>
              <a:rPr lang="tr-TR" dirty="0"/>
              <a:t> </a:t>
            </a:r>
            <a:r>
              <a:rPr lang="en-US" dirty="0"/>
              <a:t>appropriate control and address lines. It must then wait for that second module to</a:t>
            </a:r>
            <a:r>
              <a:rPr lang="tr-TR" dirty="0"/>
              <a:t> </a:t>
            </a:r>
            <a:r>
              <a:rPr lang="en-US" dirty="0"/>
              <a:t>send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877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767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/>
              <a:t>Multiple-Bus Hierarchies</a:t>
            </a:r>
          </a:p>
          <a:p>
            <a:pPr marL="0" indent="0">
              <a:buNone/>
            </a:pPr>
            <a:r>
              <a:rPr lang="en-US" dirty="0"/>
              <a:t>If a great number of devices are connected to the bus, performance will suffer.</a:t>
            </a:r>
            <a:r>
              <a:rPr lang="tr-TR" dirty="0"/>
              <a:t> </a:t>
            </a:r>
            <a:r>
              <a:rPr lang="en-US" dirty="0"/>
              <a:t>There are two main causes:</a:t>
            </a:r>
            <a:r>
              <a:rPr lang="tr-TR" dirty="0"/>
              <a:t> </a:t>
            </a:r>
            <a:endParaRPr lang="tr-TR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general, the more devices attached to the bus, the greater the bus length</a:t>
            </a:r>
            <a:r>
              <a:rPr lang="tr-TR" dirty="0"/>
              <a:t> </a:t>
            </a:r>
            <a:r>
              <a:rPr lang="en-US" dirty="0"/>
              <a:t>and hence the greater the propagation delay. This delay determines the time</a:t>
            </a:r>
            <a:r>
              <a:rPr lang="tr-TR" dirty="0"/>
              <a:t> </a:t>
            </a:r>
            <a:r>
              <a:rPr lang="en-US" dirty="0"/>
              <a:t>it takes for devices to coordinate the use of the bus. When control of the bus</a:t>
            </a:r>
            <a:r>
              <a:rPr lang="tr-TR" dirty="0"/>
              <a:t> </a:t>
            </a:r>
            <a:r>
              <a:rPr lang="en-US" dirty="0"/>
              <a:t>passes from one device to another frequently, these propagation delays can</a:t>
            </a:r>
            <a:r>
              <a:rPr lang="tr-TR" dirty="0"/>
              <a:t> </a:t>
            </a:r>
            <a:r>
              <a:rPr lang="en-US" dirty="0"/>
              <a:t>noticeably affect performance.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bus may become a bottleneck as the aggregate data transfer demand</a:t>
            </a:r>
            <a:r>
              <a:rPr lang="tr-TR" dirty="0"/>
              <a:t> </a:t>
            </a:r>
            <a:r>
              <a:rPr lang="en-US" dirty="0"/>
              <a:t>approaches the capacity of the bus. This problem can be countered to some</a:t>
            </a:r>
            <a:r>
              <a:rPr lang="tr-TR" dirty="0"/>
              <a:t> </a:t>
            </a:r>
            <a:r>
              <a:rPr lang="en-US" dirty="0"/>
              <a:t>extent by increasing the data rate that the bus can carry and by using wider</a:t>
            </a:r>
            <a:r>
              <a:rPr lang="tr-TR" dirty="0"/>
              <a:t> </a:t>
            </a:r>
            <a:r>
              <a:rPr lang="en-US" dirty="0"/>
              <a:t>buses (e.g., increasing the data bus from 32 to 64 bits). However, because the</a:t>
            </a:r>
            <a:r>
              <a:rPr lang="tr-TR" dirty="0"/>
              <a:t> </a:t>
            </a:r>
            <a:r>
              <a:rPr lang="en-US" dirty="0"/>
              <a:t>data rates generated by attached devices (e.g., graphics and video controllers,</a:t>
            </a:r>
            <a:r>
              <a:rPr lang="tr-TR" dirty="0"/>
              <a:t> </a:t>
            </a:r>
            <a:r>
              <a:rPr lang="en-US" dirty="0"/>
              <a:t>network interfaces) are growing rapidly, this is a race that a single bus is</a:t>
            </a:r>
            <a:r>
              <a:rPr lang="tr-TR" dirty="0"/>
              <a:t> </a:t>
            </a:r>
            <a:r>
              <a:rPr lang="en-US" dirty="0"/>
              <a:t>ultimately destined to lose.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2373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971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Accordingly, most bus-based computer systems use multiple buses, generally</a:t>
            </a:r>
            <a:r>
              <a:rPr lang="tr-TR" dirty="0"/>
              <a:t>  </a:t>
            </a:r>
            <a:r>
              <a:rPr lang="en-US" dirty="0"/>
              <a:t>laid out in a hierarchy. A typical traditional structure is shown </a:t>
            </a:r>
            <a:r>
              <a:rPr lang="tr-TR" dirty="0"/>
              <a:t>below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There</a:t>
            </a:r>
            <a:r>
              <a:rPr lang="tr-TR" dirty="0"/>
              <a:t> </a:t>
            </a:r>
            <a:r>
              <a:rPr lang="en-US" dirty="0"/>
              <a:t>is a local bus that connects the processor to a cache memory and that may support</a:t>
            </a:r>
            <a:r>
              <a:rPr lang="tr-TR" dirty="0"/>
              <a:t> </a:t>
            </a:r>
            <a:r>
              <a:rPr lang="en-US" dirty="0"/>
              <a:t>one or more local devices. The cache memory controller connects the cache not only</a:t>
            </a:r>
            <a:r>
              <a:rPr lang="tr-TR" dirty="0"/>
              <a:t> </a:t>
            </a:r>
            <a:r>
              <a:rPr lang="en-US" dirty="0"/>
              <a:t>to this local bus, but to a system bus to which are attached all of the </a:t>
            </a:r>
            <a:r>
              <a:rPr lang="tr-TR" dirty="0"/>
              <a:t>m</a:t>
            </a:r>
            <a:r>
              <a:rPr lang="en-US" dirty="0" err="1"/>
              <a:t>ain</a:t>
            </a:r>
            <a:r>
              <a:rPr lang="en-US" dirty="0"/>
              <a:t> memory</a:t>
            </a:r>
            <a:r>
              <a:rPr lang="tr-TR" dirty="0"/>
              <a:t> </a:t>
            </a:r>
            <a:r>
              <a:rPr lang="en-US" dirty="0"/>
              <a:t>modules. In contemporary systems, the cache is in the same chip as the processor, and</a:t>
            </a:r>
            <a:r>
              <a:rPr lang="tr-TR" dirty="0"/>
              <a:t> </a:t>
            </a:r>
            <a:r>
              <a:rPr lang="en-US" dirty="0"/>
              <a:t>so an external bus or other interconnect scheme is not needed, although there may</a:t>
            </a:r>
            <a:r>
              <a:rPr lang="tr-TR" dirty="0"/>
              <a:t> </a:t>
            </a:r>
            <a:r>
              <a:rPr lang="en-US" dirty="0"/>
              <a:t>also be an external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8379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76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5" y="192507"/>
            <a:ext cx="11478414" cy="657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4151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</a:t>
            </a:r>
            <a:r>
              <a:rPr lang="en-US" dirty="0"/>
              <a:t>he use of a cache structure</a:t>
            </a:r>
            <a:r>
              <a:rPr lang="tr-TR" dirty="0"/>
              <a:t> </a:t>
            </a:r>
            <a:r>
              <a:rPr lang="en-US" dirty="0"/>
              <a:t>insulates the processor from a requirement to access main memory frequently.</a:t>
            </a:r>
            <a:r>
              <a:rPr lang="tr-TR" dirty="0"/>
              <a:t>  </a:t>
            </a:r>
          </a:p>
          <a:p>
            <a:pPr marL="0" indent="0">
              <a:buNone/>
            </a:pPr>
            <a:r>
              <a:rPr lang="en-US" dirty="0"/>
              <a:t>Hence, main memory can be moved off of the local bus onto a system bus. In this way,</a:t>
            </a:r>
            <a:r>
              <a:rPr lang="tr-TR" dirty="0"/>
              <a:t> </a:t>
            </a:r>
            <a:r>
              <a:rPr lang="en-US" dirty="0"/>
              <a:t>I/O transfers to and from the main memory across the system bus do not interfere</a:t>
            </a:r>
            <a:r>
              <a:rPr lang="tr-TR" dirty="0"/>
              <a:t> </a:t>
            </a:r>
            <a:r>
              <a:rPr lang="en-US" dirty="0"/>
              <a:t>with the processor’s activity.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992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6811" cy="4839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possible to connect I/O controllers directly onto the system bus. A more</a:t>
            </a:r>
            <a:r>
              <a:rPr lang="tr-TR" dirty="0"/>
              <a:t> </a:t>
            </a:r>
            <a:r>
              <a:rPr lang="en-US" dirty="0"/>
              <a:t>efficient solution is to make use of one or more expansion buses for this purpose.</a:t>
            </a:r>
            <a:r>
              <a:rPr lang="tr-TR" dirty="0"/>
              <a:t> </a:t>
            </a:r>
            <a:r>
              <a:rPr lang="en-US" dirty="0"/>
              <a:t>An expansion bus interface buffers data transfers between the system bus and the</a:t>
            </a:r>
            <a:r>
              <a:rPr lang="tr-TR" dirty="0"/>
              <a:t> </a:t>
            </a:r>
            <a:r>
              <a:rPr lang="en-US" dirty="0"/>
              <a:t>I/O controllers on the expansion bus. This arrangement allows the system to support</a:t>
            </a:r>
            <a:r>
              <a:rPr lang="tr-TR" dirty="0"/>
              <a:t> </a:t>
            </a:r>
            <a:r>
              <a:rPr lang="en-US" dirty="0"/>
              <a:t>a wide variety of I/O devices and at the same time insulate memory-to-processor</a:t>
            </a:r>
            <a:r>
              <a:rPr lang="tr-TR" dirty="0"/>
              <a:t> </a:t>
            </a:r>
            <a:r>
              <a:rPr lang="en-US" dirty="0"/>
              <a:t>traffic from I/O traffic.</a:t>
            </a:r>
          </a:p>
          <a:p>
            <a:pPr marL="0" indent="0">
              <a:buNone/>
            </a:pPr>
            <a:r>
              <a:rPr lang="en-US" dirty="0"/>
              <a:t>Network connections include local area networks (LANs)</a:t>
            </a:r>
            <a:r>
              <a:rPr lang="tr-TR" dirty="0"/>
              <a:t> </a:t>
            </a:r>
            <a:r>
              <a:rPr lang="en-US" dirty="0"/>
              <a:t>such as a 10-Mbps Ethernet and connections to wide area networks (WANs) such as</a:t>
            </a:r>
            <a:r>
              <a:rPr lang="tr-TR" dirty="0"/>
              <a:t> </a:t>
            </a:r>
            <a:r>
              <a:rPr lang="en-US" dirty="0"/>
              <a:t>a packet-switching network.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SCSI (small computer system interface) is itself a type</a:t>
            </a:r>
            <a:r>
              <a:rPr lang="tr-TR" dirty="0"/>
              <a:t> </a:t>
            </a:r>
            <a:r>
              <a:rPr lang="en-US" dirty="0"/>
              <a:t>of bus used to support local disk drives and other peripherals.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 serial port could be</a:t>
            </a:r>
            <a:r>
              <a:rPr lang="tr-TR" dirty="0"/>
              <a:t> </a:t>
            </a:r>
            <a:r>
              <a:rPr lang="en-US" dirty="0"/>
              <a:t>used to support a printer or scanner.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2095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3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traditional bus architecture is reasonably efficient but begins to break</a:t>
            </a:r>
            <a:r>
              <a:rPr lang="tr-TR" dirty="0"/>
              <a:t> </a:t>
            </a:r>
            <a:r>
              <a:rPr lang="en-US" dirty="0"/>
              <a:t>down as higher and higher performance is seen in the I/O devices.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response to</a:t>
            </a:r>
            <a:r>
              <a:rPr lang="tr-TR" dirty="0"/>
              <a:t> </a:t>
            </a:r>
            <a:r>
              <a:rPr lang="en-US" dirty="0"/>
              <a:t>these growing demands, a common approach taken by industry is to build a high</a:t>
            </a:r>
            <a:r>
              <a:rPr lang="tr-TR" dirty="0"/>
              <a:t> </a:t>
            </a:r>
            <a:r>
              <a:rPr lang="en-US" dirty="0"/>
              <a:t>speed</a:t>
            </a:r>
            <a:r>
              <a:rPr lang="tr-TR" dirty="0"/>
              <a:t> </a:t>
            </a:r>
            <a:r>
              <a:rPr lang="en-US" dirty="0"/>
              <a:t>bus that is closely integrated with the rest of the system, requiring only a</a:t>
            </a:r>
            <a:r>
              <a:rPr lang="tr-TR" dirty="0"/>
              <a:t> </a:t>
            </a:r>
            <a:r>
              <a:rPr lang="en-US" dirty="0"/>
              <a:t>bridge between the processor’s bus and the high-speed bus. This arrangement is</a:t>
            </a:r>
            <a:r>
              <a:rPr lang="tr-TR" dirty="0"/>
              <a:t> </a:t>
            </a:r>
            <a:r>
              <a:rPr lang="en-US" dirty="0"/>
              <a:t>sometimes known as a mezzanine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055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Then the problem is how the control signals will be supplied.</a:t>
            </a:r>
          </a:p>
          <a:p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entire program is actually a sequence of steps. </a:t>
            </a:r>
            <a:endParaRPr lang="tr-TR" dirty="0"/>
          </a:p>
          <a:p>
            <a:r>
              <a:rPr lang="en-US" dirty="0"/>
              <a:t>At each step, some arithmetic or</a:t>
            </a:r>
            <a:r>
              <a:rPr lang="tr-TR" dirty="0"/>
              <a:t> </a:t>
            </a:r>
            <a:r>
              <a:rPr lang="en-US" dirty="0"/>
              <a:t>logical operation is performed on some data. For each step, a new set of control</a:t>
            </a:r>
            <a:r>
              <a:rPr lang="tr-TR" dirty="0"/>
              <a:t> </a:t>
            </a:r>
            <a:r>
              <a:rPr lang="en-US" dirty="0"/>
              <a:t>signals is needed. </a:t>
            </a:r>
            <a:endParaRPr lang="tr-TR" dirty="0"/>
          </a:p>
          <a:p>
            <a:r>
              <a:rPr lang="en-US" dirty="0"/>
              <a:t>Let us provide a unique code for each possible set of control</a:t>
            </a:r>
            <a:r>
              <a:rPr lang="tr-TR" dirty="0"/>
              <a:t> </a:t>
            </a:r>
            <a:r>
              <a:rPr lang="en-US" dirty="0"/>
              <a:t>signals, and let us add to the general-purpose hardware a segment that can accept a</a:t>
            </a:r>
            <a:r>
              <a:rPr lang="tr-TR" dirty="0"/>
              <a:t> </a:t>
            </a:r>
            <a:r>
              <a:rPr lang="en-US" dirty="0"/>
              <a:t>code and generate control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2750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80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79" y="84221"/>
            <a:ext cx="10310812" cy="67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0895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8684" cy="474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Again, there is a local</a:t>
            </a:r>
            <a:r>
              <a:rPr lang="tr-TR" dirty="0"/>
              <a:t> </a:t>
            </a:r>
            <a:r>
              <a:rPr lang="en-US" dirty="0"/>
              <a:t>bus that connects the processor to a cache controller, which is in turn connected to</a:t>
            </a:r>
            <a:r>
              <a:rPr lang="tr-TR" dirty="0"/>
              <a:t> </a:t>
            </a:r>
            <a:r>
              <a:rPr lang="en-US" dirty="0"/>
              <a:t>a system bus that supports main memory. The cache controller is integrated into a</a:t>
            </a:r>
            <a:r>
              <a:rPr lang="tr-TR" dirty="0"/>
              <a:t> </a:t>
            </a:r>
            <a:r>
              <a:rPr lang="en-US" dirty="0"/>
              <a:t>bridge, or buffering device, that connects to the high-speed bus.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This bus supports</a:t>
            </a:r>
            <a:r>
              <a:rPr lang="tr-TR" dirty="0"/>
              <a:t> </a:t>
            </a:r>
            <a:r>
              <a:rPr lang="en-US" dirty="0"/>
              <a:t>connections to high-speed LANs, such as Fast Ethernet at 100 Mbps, video and</a:t>
            </a:r>
            <a:r>
              <a:rPr lang="tr-TR" dirty="0"/>
              <a:t> g</a:t>
            </a:r>
            <a:r>
              <a:rPr lang="en-US" dirty="0" err="1"/>
              <a:t>raphics</a:t>
            </a:r>
            <a:r>
              <a:rPr lang="en-US" dirty="0"/>
              <a:t> workstation controllers, as well as interface controllers to local peripheral</a:t>
            </a:r>
            <a:r>
              <a:rPr lang="tr-TR" dirty="0"/>
              <a:t> </a:t>
            </a:r>
            <a:r>
              <a:rPr lang="en-US" dirty="0"/>
              <a:t>buses, including SCSI and FireWire. The latter is a high-speed bus arrangement</a:t>
            </a:r>
            <a:r>
              <a:rPr lang="tr-TR" dirty="0"/>
              <a:t> </a:t>
            </a:r>
            <a:r>
              <a:rPr lang="en-US" dirty="0"/>
              <a:t>specifically designed to support high-capacity I/O devices. Lower-speed devices are</a:t>
            </a:r>
            <a:r>
              <a:rPr lang="tr-TR" dirty="0"/>
              <a:t> </a:t>
            </a:r>
            <a:r>
              <a:rPr lang="en-US" dirty="0"/>
              <a:t>still supported off an expansion bus, with an interface buffering traffic between the</a:t>
            </a:r>
            <a:r>
              <a:rPr lang="tr-TR" dirty="0"/>
              <a:t> </a:t>
            </a:r>
            <a:r>
              <a:rPr lang="en-US" dirty="0"/>
              <a:t>expansion bus and the high-speed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744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7195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advantage of this arrangement is that the high-speed bus brings high</a:t>
            </a:r>
            <a:r>
              <a:rPr lang="tr-TR" dirty="0"/>
              <a:t> </a:t>
            </a:r>
            <a:r>
              <a:rPr lang="en-US" dirty="0"/>
              <a:t>demand</a:t>
            </a:r>
            <a:r>
              <a:rPr lang="tr-TR" dirty="0"/>
              <a:t> </a:t>
            </a:r>
            <a:r>
              <a:rPr lang="en-US" dirty="0"/>
              <a:t>devices into closer integration with the processor and at the same time is</a:t>
            </a:r>
            <a:r>
              <a:rPr lang="tr-TR" dirty="0"/>
              <a:t> </a:t>
            </a:r>
            <a:r>
              <a:rPr lang="en-US" dirty="0"/>
              <a:t>independent of the processor.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Thus, differences in processor and high-speed bus</a:t>
            </a:r>
            <a:r>
              <a:rPr lang="tr-TR" dirty="0"/>
              <a:t>  </a:t>
            </a:r>
            <a:r>
              <a:rPr lang="en-US" dirty="0"/>
              <a:t>speeds and signal line definitions are tolerated.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Changes in processor architecture</a:t>
            </a:r>
            <a:r>
              <a:rPr lang="tr-TR" dirty="0"/>
              <a:t> </a:t>
            </a:r>
            <a:r>
              <a:rPr lang="en-US" dirty="0"/>
              <a:t>do not affect the high-speed bus, and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8321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Elements of Bus Design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Although a variety of different bus implementations exist, there are a few basic</a:t>
            </a:r>
            <a:r>
              <a:rPr lang="tr-TR" dirty="0"/>
              <a:t> </a:t>
            </a:r>
            <a:r>
              <a:rPr lang="en-US" dirty="0"/>
              <a:t>parameters or design elements that serve to classify and differentiate buses.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83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375" y="3152274"/>
            <a:ext cx="6340878" cy="3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396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1189" cy="4791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Bus Types</a:t>
            </a:r>
          </a:p>
          <a:p>
            <a:pPr marL="0" indent="0">
              <a:buNone/>
            </a:pPr>
            <a:r>
              <a:rPr lang="en-US" dirty="0"/>
              <a:t>Bus lines can be separated into two generic types: dedicated and</a:t>
            </a:r>
            <a:r>
              <a:rPr lang="tr-TR" dirty="0"/>
              <a:t> </a:t>
            </a:r>
            <a:r>
              <a:rPr lang="en-US" dirty="0"/>
              <a:t>multiplexed. A dedicated bus line is permanently assigned either to one function or</a:t>
            </a:r>
            <a:r>
              <a:rPr lang="tr-TR" dirty="0"/>
              <a:t> </a:t>
            </a:r>
            <a:r>
              <a:rPr lang="en-US" dirty="0"/>
              <a:t>to a physical subset of computer components.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An example of functional dedication is the use of separate dedicated address</a:t>
            </a:r>
            <a:r>
              <a:rPr lang="tr-TR" dirty="0"/>
              <a:t> </a:t>
            </a:r>
            <a:r>
              <a:rPr lang="en-US" dirty="0"/>
              <a:t>and data lines, which is common on many buses. However, it is not essential.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658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</a:t>
            </a:r>
            <a:r>
              <a:rPr lang="tr-TR" dirty="0"/>
              <a:t> </a:t>
            </a:r>
            <a:r>
              <a:rPr lang="en-US" dirty="0"/>
              <a:t>example, address and data information may be transmitted over the same set of</a:t>
            </a:r>
            <a:r>
              <a:rPr lang="tr-TR" dirty="0"/>
              <a:t> </a:t>
            </a:r>
            <a:r>
              <a:rPr lang="en-US" dirty="0"/>
              <a:t>lines using an Address Valid control line. At the beginning of a data transfer, the</a:t>
            </a:r>
            <a:r>
              <a:rPr lang="tr-TR" dirty="0"/>
              <a:t> </a:t>
            </a:r>
            <a:r>
              <a:rPr lang="en-US" dirty="0"/>
              <a:t>address is placed on the bus and the Address Valid line is activated. At this</a:t>
            </a:r>
            <a:r>
              <a:rPr lang="tr-TR" dirty="0"/>
              <a:t> point, </a:t>
            </a:r>
            <a:r>
              <a:rPr lang="en-US" dirty="0"/>
              <a:t>each module has a specified period of time to copy the address and determine if</a:t>
            </a:r>
            <a:r>
              <a:rPr lang="tr-TR" dirty="0"/>
              <a:t> </a:t>
            </a:r>
            <a:r>
              <a:rPr lang="en-US" dirty="0"/>
              <a:t>it is the addressed module.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address is then removed from the bus, and the</a:t>
            </a:r>
            <a:r>
              <a:rPr lang="tr-TR" dirty="0"/>
              <a:t> </a:t>
            </a:r>
            <a:r>
              <a:rPr lang="en-US" dirty="0"/>
              <a:t>same bus connections are used for the subsequent read or write data transfer. This</a:t>
            </a:r>
            <a:r>
              <a:rPr lang="tr-TR" dirty="0"/>
              <a:t> </a:t>
            </a:r>
            <a:r>
              <a:rPr lang="en-US" dirty="0"/>
              <a:t>method of using the same lines for multiple purposes is known as </a:t>
            </a:r>
            <a:r>
              <a:rPr lang="en-US" i="1" dirty="0"/>
              <a:t>time multiplexing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5639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76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advantage of time multiplexing is the use of fewer lines, which saves space</a:t>
            </a:r>
            <a:r>
              <a:rPr lang="tr-TR" dirty="0"/>
              <a:t> </a:t>
            </a:r>
            <a:r>
              <a:rPr lang="en-US" dirty="0"/>
              <a:t>and, usually, cost. The disadvantage is that more complex circuitry is needed within</a:t>
            </a:r>
            <a:r>
              <a:rPr lang="tr-TR" dirty="0"/>
              <a:t> </a:t>
            </a:r>
            <a:r>
              <a:rPr lang="en-US" dirty="0"/>
              <a:t>each module. Also, there is a potential reduction in performance because certain</a:t>
            </a:r>
            <a:r>
              <a:rPr lang="tr-TR" dirty="0"/>
              <a:t> </a:t>
            </a:r>
            <a:r>
              <a:rPr lang="en-US" dirty="0"/>
              <a:t>events that share the same lines cannot take place in parallel.</a:t>
            </a:r>
            <a:endParaRPr lang="tr-TR" dirty="0"/>
          </a:p>
          <a:p>
            <a:pPr marL="0" indent="0">
              <a:buNone/>
            </a:pPr>
            <a:r>
              <a:rPr lang="en-US" i="1" dirty="0"/>
              <a:t>Physical dedication </a:t>
            </a:r>
            <a:r>
              <a:rPr lang="en-US" dirty="0"/>
              <a:t>refers to the use of multiple buses, each of which connects</a:t>
            </a:r>
            <a:r>
              <a:rPr lang="tr-TR" dirty="0"/>
              <a:t> </a:t>
            </a:r>
            <a:r>
              <a:rPr lang="en-US" dirty="0"/>
              <a:t>only a subset of modules. A typical example is the use of an I/O bus to interconnect</a:t>
            </a:r>
            <a:r>
              <a:rPr lang="tr-TR" dirty="0"/>
              <a:t> </a:t>
            </a:r>
            <a:r>
              <a:rPr lang="en-US" dirty="0"/>
              <a:t>all I/O modules; this bus is then connected to the main bus through some type of I/O</a:t>
            </a:r>
            <a:r>
              <a:rPr lang="tr-TR" dirty="0"/>
              <a:t> </a:t>
            </a:r>
            <a:r>
              <a:rPr lang="en-US" dirty="0"/>
              <a:t>adapter module. The potential advantage of physical dedication is high throughput,</a:t>
            </a:r>
            <a:r>
              <a:rPr lang="tr-TR" dirty="0"/>
              <a:t> </a:t>
            </a:r>
            <a:r>
              <a:rPr lang="en-US" dirty="0"/>
              <a:t>because there is less bus contention. A disadvantage is the increased size and cost of</a:t>
            </a:r>
            <a:r>
              <a:rPr lang="tr-TR" dirty="0"/>
              <a:t> </a:t>
            </a:r>
            <a:r>
              <a:rPr lang="en-US" dirty="0"/>
              <a:t>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4007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Method of Arbitration</a:t>
            </a:r>
          </a:p>
          <a:p>
            <a:pPr marL="0" indent="0">
              <a:buNone/>
            </a:pPr>
            <a:r>
              <a:rPr lang="en-US" dirty="0"/>
              <a:t>In all but the simplest systems, more than one module</a:t>
            </a:r>
            <a:r>
              <a:rPr lang="tr-TR" dirty="0"/>
              <a:t> </a:t>
            </a:r>
            <a:r>
              <a:rPr lang="en-US" dirty="0"/>
              <a:t>may need control of the bus. For example, an I/O module may need to read or write</a:t>
            </a:r>
            <a:r>
              <a:rPr lang="tr-TR" dirty="0"/>
              <a:t> </a:t>
            </a:r>
            <a:r>
              <a:rPr lang="en-US" dirty="0"/>
              <a:t>directly to memory, without sending the data to the processor. Because only one unit</a:t>
            </a:r>
            <a:r>
              <a:rPr lang="tr-TR" dirty="0"/>
              <a:t> </a:t>
            </a:r>
            <a:r>
              <a:rPr lang="en-US" dirty="0"/>
              <a:t>at a time can successfully transmit over the bus, some method of </a:t>
            </a:r>
            <a:r>
              <a:rPr lang="en-US" b="1" dirty="0"/>
              <a:t>arbitration </a:t>
            </a:r>
            <a:r>
              <a:rPr lang="en-US" dirty="0"/>
              <a:t>is needed.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various methods can be roughly classified as being either </a:t>
            </a:r>
            <a:r>
              <a:rPr lang="en-US" b="1" dirty="0"/>
              <a:t>centralized arbitration</a:t>
            </a:r>
            <a:r>
              <a:rPr lang="tr-TR" b="1" dirty="0"/>
              <a:t> </a:t>
            </a:r>
            <a:r>
              <a:rPr lang="en-US" dirty="0"/>
              <a:t>or </a:t>
            </a:r>
            <a:r>
              <a:rPr lang="en-US" b="1" dirty="0"/>
              <a:t>distributed arbitration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8703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8684" cy="4815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centralized scheme, a single hardware device, referred</a:t>
            </a:r>
            <a:r>
              <a:rPr lang="tr-TR" dirty="0"/>
              <a:t> </a:t>
            </a:r>
            <a:r>
              <a:rPr lang="en-US" dirty="0"/>
              <a:t>to as a </a:t>
            </a:r>
            <a:r>
              <a:rPr lang="en-US" i="1" dirty="0"/>
              <a:t>bus controller </a:t>
            </a:r>
            <a:r>
              <a:rPr lang="en-US" dirty="0"/>
              <a:t>or </a:t>
            </a:r>
            <a:r>
              <a:rPr lang="en-US" i="1" dirty="0"/>
              <a:t>arbiter</a:t>
            </a:r>
            <a:r>
              <a:rPr lang="en-US" dirty="0"/>
              <a:t>, is responsible for allocating time on the bus. The</a:t>
            </a:r>
            <a:r>
              <a:rPr lang="tr-TR" dirty="0"/>
              <a:t> </a:t>
            </a:r>
            <a:r>
              <a:rPr lang="en-US" dirty="0"/>
              <a:t>device may be a separate module or part of the processor.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In a distributed scheme,</a:t>
            </a:r>
            <a:r>
              <a:rPr lang="tr-TR" dirty="0"/>
              <a:t> </a:t>
            </a:r>
            <a:r>
              <a:rPr lang="en-US" dirty="0"/>
              <a:t>there is no central controller. Rather, each module contains access control logic and</a:t>
            </a:r>
            <a:r>
              <a:rPr lang="tr-TR" dirty="0"/>
              <a:t> </a:t>
            </a:r>
            <a:r>
              <a:rPr lang="en-US" dirty="0"/>
              <a:t>the modules act together to share the bus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With both methods of arbitration, the</a:t>
            </a:r>
            <a:r>
              <a:rPr lang="tr-TR" dirty="0"/>
              <a:t> </a:t>
            </a:r>
            <a:r>
              <a:rPr lang="en-US" dirty="0"/>
              <a:t>purpose is to designate one device, either the processor or an I/O module, as master.</a:t>
            </a:r>
            <a:r>
              <a:rPr lang="tr-TR" dirty="0"/>
              <a:t> </a:t>
            </a:r>
            <a:r>
              <a:rPr lang="en-US" dirty="0"/>
              <a:t>The master may then initiate a data transfer (e.g., read or write) with some other</a:t>
            </a:r>
            <a:r>
              <a:rPr lang="tr-TR" dirty="0"/>
              <a:t> </a:t>
            </a:r>
            <a:r>
              <a:rPr lang="en-US" dirty="0"/>
              <a:t>device, which acts as slave for this particular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953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Timing</a:t>
            </a:r>
          </a:p>
          <a:p>
            <a:pPr marL="0" indent="0">
              <a:buNone/>
            </a:pPr>
            <a:r>
              <a:rPr lang="en-US" dirty="0"/>
              <a:t>Timing refers to the way in which events are coordinated on the bus. Buses</a:t>
            </a:r>
            <a:r>
              <a:rPr lang="tr-TR" dirty="0"/>
              <a:t> </a:t>
            </a:r>
            <a:r>
              <a:rPr lang="en-US" dirty="0"/>
              <a:t>use either synchronous timing or asynchronous timing.</a:t>
            </a:r>
            <a:endParaRPr lang="tr-TR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b="1" dirty="0"/>
              <a:t>synchronous timing</a:t>
            </a:r>
            <a:r>
              <a:rPr lang="en-US" dirty="0"/>
              <a:t>, the occurrence of events on the bus is determined</a:t>
            </a:r>
            <a:r>
              <a:rPr lang="tr-TR" dirty="0"/>
              <a:t> </a:t>
            </a:r>
            <a:r>
              <a:rPr lang="en-US" dirty="0"/>
              <a:t>by a clock. The bus includes a clock line upon which a clock transmits a regular</a:t>
            </a:r>
            <a:r>
              <a:rPr lang="tr-TR" dirty="0"/>
              <a:t> </a:t>
            </a:r>
            <a:r>
              <a:rPr lang="en-US" dirty="0"/>
              <a:t>sequence of alternating 1s and 0s of equal duration.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 single 1–0 transmission is</a:t>
            </a:r>
            <a:r>
              <a:rPr lang="tr-TR" dirty="0"/>
              <a:t> </a:t>
            </a:r>
            <a:r>
              <a:rPr lang="en-US" dirty="0"/>
              <a:t>referred to as a </a:t>
            </a:r>
            <a:r>
              <a:rPr lang="en-US" i="1" dirty="0"/>
              <a:t>clock cycle </a:t>
            </a:r>
            <a:r>
              <a:rPr lang="en-US" dirty="0"/>
              <a:t>or </a:t>
            </a:r>
            <a:r>
              <a:rPr lang="en-US" i="1" dirty="0"/>
              <a:t>bus cycle </a:t>
            </a:r>
            <a:r>
              <a:rPr lang="en-US" dirty="0"/>
              <a:t>and defines a time slot. All other devices on</a:t>
            </a:r>
            <a:r>
              <a:rPr lang="tr-TR" dirty="0"/>
              <a:t> </a:t>
            </a:r>
            <a:r>
              <a:rPr lang="en-US" dirty="0"/>
              <a:t>the bus can read the clock line, and all events start at the beginning of a clock cycle.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89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23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now much easier. Instead of rewiring the hardware for each</a:t>
            </a:r>
            <a:r>
              <a:rPr lang="tr-TR" dirty="0"/>
              <a:t> </a:t>
            </a:r>
            <a:r>
              <a:rPr lang="en-US" dirty="0"/>
              <a:t>new program, all we need to do is provide a new sequence of codes. </a:t>
            </a:r>
            <a:endParaRPr lang="tr-TR" dirty="0"/>
          </a:p>
          <a:p>
            <a:r>
              <a:rPr lang="en-US" dirty="0"/>
              <a:t>Each code</a:t>
            </a:r>
            <a:r>
              <a:rPr lang="tr-TR" dirty="0"/>
              <a:t> </a:t>
            </a:r>
            <a:r>
              <a:rPr lang="en-US" dirty="0"/>
              <a:t>is, in effect, an instruction, and part of the hardware interprets each instruction</a:t>
            </a:r>
            <a:r>
              <a:rPr lang="tr-TR" dirty="0"/>
              <a:t> </a:t>
            </a:r>
            <a:r>
              <a:rPr lang="en-US" dirty="0"/>
              <a:t>and generates control signals. To distinguish this new method of programming, a</a:t>
            </a:r>
            <a:r>
              <a:rPr lang="tr-TR" dirty="0"/>
              <a:t>  </a:t>
            </a:r>
            <a:r>
              <a:rPr lang="en-US" dirty="0"/>
              <a:t>sequence of codes or instructions is called </a:t>
            </a:r>
            <a:r>
              <a:rPr lang="en-US" i="1" dirty="0"/>
              <a:t>software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38251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90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17" y="0"/>
            <a:ext cx="8497804" cy="680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821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791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simple example, the processor</a:t>
            </a:r>
            <a:r>
              <a:rPr lang="tr-TR" dirty="0"/>
              <a:t> </a:t>
            </a:r>
            <a:r>
              <a:rPr lang="en-US" dirty="0"/>
              <a:t>places a memory address on the address lines during the first clock cycle and</a:t>
            </a:r>
            <a:r>
              <a:rPr lang="tr-TR" dirty="0"/>
              <a:t> </a:t>
            </a:r>
            <a:r>
              <a:rPr lang="en-US" dirty="0"/>
              <a:t>may assert various status lines. Once the address lines have stabilized, the processor</a:t>
            </a:r>
            <a:r>
              <a:rPr lang="tr-TR" dirty="0"/>
              <a:t> </a:t>
            </a:r>
            <a:r>
              <a:rPr lang="en-US" dirty="0"/>
              <a:t>issues an address enable signal.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a read operation, the processor issues a read</a:t>
            </a:r>
            <a:r>
              <a:rPr lang="tr-TR" dirty="0"/>
              <a:t> </a:t>
            </a:r>
            <a:r>
              <a:rPr lang="en-US" dirty="0"/>
              <a:t>command at the start of the second cycle. A memory module recognizes the add</a:t>
            </a:r>
            <a:r>
              <a:rPr lang="tr-TR" dirty="0"/>
              <a:t>r</a:t>
            </a:r>
            <a:r>
              <a:rPr lang="en-US" dirty="0" err="1"/>
              <a:t>ess</a:t>
            </a:r>
            <a:r>
              <a:rPr lang="tr-TR" dirty="0"/>
              <a:t> </a:t>
            </a:r>
            <a:r>
              <a:rPr lang="en-US" dirty="0"/>
              <a:t>and, after a delay of one cycle, places the data on the data lines. The processor reads</a:t>
            </a:r>
            <a:r>
              <a:rPr lang="tr-TR" dirty="0"/>
              <a:t> </a:t>
            </a:r>
            <a:r>
              <a:rPr lang="en-US" dirty="0"/>
              <a:t>the data from the data lines and drops the read signal.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For a write operation, the</a:t>
            </a:r>
            <a:r>
              <a:rPr lang="tr-TR" dirty="0"/>
              <a:t> </a:t>
            </a:r>
            <a:r>
              <a:rPr lang="en-US" dirty="0"/>
              <a:t>processor puts the data on the data lines at the start of the second cycle and issues a</a:t>
            </a:r>
            <a:r>
              <a:rPr lang="tr-TR" dirty="0"/>
              <a:t> </a:t>
            </a:r>
            <a:r>
              <a:rPr lang="en-US" dirty="0"/>
              <a:t>write command after the data lines have stabilized. The memory module copies the</a:t>
            </a:r>
            <a:r>
              <a:rPr lang="tr-TR" dirty="0"/>
              <a:t> </a:t>
            </a:r>
            <a:r>
              <a:rPr lang="en-US" dirty="0"/>
              <a:t>information from the data lines during the third clock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2015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b="1" dirty="0"/>
              <a:t>asynchronous timing</a:t>
            </a:r>
            <a:r>
              <a:rPr lang="en-US" dirty="0"/>
              <a:t>, the occurrence of one event on a bus follows</a:t>
            </a:r>
            <a:r>
              <a:rPr lang="tr-TR" dirty="0"/>
              <a:t> </a:t>
            </a:r>
            <a:r>
              <a:rPr lang="en-US" dirty="0"/>
              <a:t>and depends on the occurrence of a previous event. In the simple read example of</a:t>
            </a:r>
            <a:r>
              <a:rPr lang="tr-TR" dirty="0"/>
              <a:t> f</a:t>
            </a:r>
            <a:r>
              <a:rPr lang="en-US" dirty="0" err="1"/>
              <a:t>igure</a:t>
            </a:r>
            <a:r>
              <a:rPr lang="en-US" dirty="0"/>
              <a:t> </a:t>
            </a:r>
            <a:r>
              <a:rPr lang="tr-TR" dirty="0"/>
              <a:t> below</a:t>
            </a:r>
            <a:r>
              <a:rPr lang="en-US" dirty="0"/>
              <a:t>, the processor places address and status signals on the bus.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After pausing</a:t>
            </a:r>
            <a:r>
              <a:rPr lang="tr-TR" dirty="0"/>
              <a:t> </a:t>
            </a:r>
            <a:r>
              <a:rPr lang="en-US" dirty="0"/>
              <a:t>for these signals to stabilize, it issues a read command, indicating the presence of</a:t>
            </a:r>
            <a:r>
              <a:rPr lang="tr-TR" dirty="0"/>
              <a:t> </a:t>
            </a:r>
            <a:r>
              <a:rPr lang="en-US" dirty="0"/>
              <a:t>valid address and control signals. The appropriate memory decodes the address and</a:t>
            </a:r>
            <a:r>
              <a:rPr lang="tr-TR" dirty="0"/>
              <a:t> </a:t>
            </a:r>
            <a:r>
              <a:rPr lang="en-US" dirty="0"/>
              <a:t>responds by placing the data on the data line.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Once the data lines have stabilized,</a:t>
            </a:r>
            <a:r>
              <a:rPr lang="tr-TR" dirty="0"/>
              <a:t> </a:t>
            </a:r>
            <a:r>
              <a:rPr lang="en-US" dirty="0"/>
              <a:t>the memory module asserts the acknowledged line to signal the processor that the</a:t>
            </a:r>
            <a:r>
              <a:rPr lang="tr-TR" dirty="0"/>
              <a:t> </a:t>
            </a:r>
            <a:r>
              <a:rPr lang="en-US" dirty="0"/>
              <a:t>data are available. Once the master has read the data from the data lines, it </a:t>
            </a:r>
            <a:r>
              <a:rPr lang="en-US" dirty="0" err="1"/>
              <a:t>deasserts</a:t>
            </a:r>
            <a:r>
              <a:rPr lang="tr-TR" dirty="0"/>
              <a:t> </a:t>
            </a:r>
            <a:r>
              <a:rPr lang="en-US" dirty="0"/>
              <a:t>the read signal. This causes the memory module to drop the data and acknowledge</a:t>
            </a:r>
            <a:r>
              <a:rPr lang="tr-TR" dirty="0"/>
              <a:t> </a:t>
            </a:r>
            <a:r>
              <a:rPr lang="en-US" dirty="0"/>
              <a:t>lines. Finally, once the acknowledge line is dropped, the master removes the</a:t>
            </a:r>
            <a:r>
              <a:rPr lang="tr-TR" dirty="0"/>
              <a:t> </a:t>
            </a:r>
            <a:r>
              <a:rPr lang="en-US" dirty="0"/>
              <a:t>address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6793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93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51" y="863011"/>
            <a:ext cx="10229560" cy="539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94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</a:t>
            </a:r>
            <a:r>
              <a:rPr lang="tr-TR" dirty="0"/>
              <a:t>below</a:t>
            </a:r>
            <a:r>
              <a:rPr lang="en-US" dirty="0"/>
              <a:t> shows a simple asynchronous write operation. In this case, </a:t>
            </a:r>
            <a:r>
              <a:rPr lang="tr-TR" dirty="0"/>
              <a:t> t</a:t>
            </a:r>
            <a:r>
              <a:rPr lang="en-US" dirty="0"/>
              <a:t>he</a:t>
            </a:r>
            <a:r>
              <a:rPr lang="tr-TR" dirty="0"/>
              <a:t> </a:t>
            </a:r>
            <a:r>
              <a:rPr lang="en-US" dirty="0"/>
              <a:t>master places the data on the data line at the same time that it puts signals on the</a:t>
            </a:r>
            <a:r>
              <a:rPr lang="tr-TR" dirty="0"/>
              <a:t> </a:t>
            </a:r>
            <a:r>
              <a:rPr lang="en-US" dirty="0"/>
              <a:t>status and address lines.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memory module responds to the write command by</a:t>
            </a:r>
            <a:r>
              <a:rPr lang="tr-TR" dirty="0"/>
              <a:t> </a:t>
            </a:r>
            <a:r>
              <a:rPr lang="en-US" dirty="0"/>
              <a:t>copying the data from the data lines and then asserting the acknowledge line.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</a:t>
            </a:r>
            <a:r>
              <a:rPr lang="tr-TR" dirty="0"/>
              <a:t> </a:t>
            </a:r>
            <a:r>
              <a:rPr lang="en-US" dirty="0"/>
              <a:t>master then drops the write signal and the memory module drops the </a:t>
            </a:r>
            <a:r>
              <a:rPr lang="tr-TR" dirty="0"/>
              <a:t> </a:t>
            </a:r>
            <a:r>
              <a:rPr lang="en-US" dirty="0"/>
              <a:t>acknowledge</a:t>
            </a:r>
            <a:r>
              <a:rPr lang="tr-TR" dirty="0"/>
              <a:t> </a:t>
            </a:r>
            <a:r>
              <a:rPr lang="en-US" dirty="0"/>
              <a:t>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7937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95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4" y="838450"/>
            <a:ext cx="10592802" cy="54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5385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Synchronous timing is simpler to implement and test. However, it is less</a:t>
            </a:r>
            <a:r>
              <a:rPr lang="tr-TR" dirty="0"/>
              <a:t> </a:t>
            </a:r>
            <a:r>
              <a:rPr lang="en-US" dirty="0"/>
              <a:t>flexible than asynchronous timing. Because all devices on a synchronous bus are</a:t>
            </a:r>
            <a:r>
              <a:rPr lang="tr-TR" dirty="0"/>
              <a:t> </a:t>
            </a:r>
            <a:r>
              <a:rPr lang="en-US" dirty="0"/>
              <a:t>tied to a fixed clock rate, the system cannot take advantage of advances in device</a:t>
            </a:r>
            <a:r>
              <a:rPr lang="tr-TR" dirty="0"/>
              <a:t> </a:t>
            </a:r>
            <a:r>
              <a:rPr lang="en-US" dirty="0"/>
              <a:t>performance.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With asynchronous timing, a mixture of slow and fast devices, using</a:t>
            </a:r>
            <a:r>
              <a:rPr lang="tr-TR" dirty="0"/>
              <a:t> </a:t>
            </a:r>
            <a:r>
              <a:rPr lang="en-US" dirty="0"/>
              <a:t>older and newer technology, can share a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61680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Point-to-Point Interconnect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0874" cy="4695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shared bus architecture was the standard approach to</a:t>
            </a:r>
            <a:r>
              <a:rPr lang="tr-TR" dirty="0"/>
              <a:t> </a:t>
            </a:r>
            <a:r>
              <a:rPr lang="en-US" dirty="0"/>
              <a:t>interconnection between</a:t>
            </a:r>
            <a:r>
              <a:rPr lang="tr-TR" dirty="0"/>
              <a:t> </a:t>
            </a:r>
            <a:r>
              <a:rPr lang="en-US" dirty="0"/>
              <a:t>the processor and other components (memory, I/O, and so on) for decades. But</a:t>
            </a:r>
            <a:r>
              <a:rPr lang="tr-TR" dirty="0"/>
              <a:t> </a:t>
            </a:r>
            <a:r>
              <a:rPr lang="en-US" dirty="0"/>
              <a:t>contemporary systems increasingly rely on point-to-point interconnection rather</a:t>
            </a:r>
            <a:r>
              <a:rPr lang="tr-TR" dirty="0"/>
              <a:t> </a:t>
            </a:r>
            <a:r>
              <a:rPr lang="en-US" dirty="0"/>
              <a:t>than shared buses.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principal reason driving the change from bus to point-to-point interconnect</a:t>
            </a:r>
            <a:r>
              <a:rPr lang="tr-TR" dirty="0"/>
              <a:t> </a:t>
            </a:r>
            <a:r>
              <a:rPr lang="en-US" dirty="0"/>
              <a:t>was the electrical constraints encountered with increasing the frequency of wide</a:t>
            </a:r>
            <a:r>
              <a:rPr lang="tr-TR" dirty="0"/>
              <a:t> </a:t>
            </a:r>
            <a:r>
              <a:rPr lang="en-US" dirty="0"/>
              <a:t>synchronous buses. At higher and higher data rates, it becomes increasingly difficult</a:t>
            </a:r>
            <a:r>
              <a:rPr lang="tr-TR" dirty="0"/>
              <a:t> </a:t>
            </a:r>
            <a:r>
              <a:rPr lang="en-US" dirty="0"/>
              <a:t>to perform the synchronization and arbitration functions in a timely fashion.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Further,</a:t>
            </a:r>
            <a:r>
              <a:rPr lang="tr-TR" dirty="0"/>
              <a:t> </a:t>
            </a:r>
            <a:r>
              <a:rPr lang="en-US" dirty="0"/>
              <a:t>with the advent of multicore chips, with multiple processors and significant memory</a:t>
            </a:r>
            <a:r>
              <a:rPr lang="tr-TR" dirty="0"/>
              <a:t> </a:t>
            </a:r>
            <a:r>
              <a:rPr lang="en-US" dirty="0"/>
              <a:t>on a single chip, it was found that the use of a conventional shared bus on the same</a:t>
            </a:r>
            <a:r>
              <a:rPr lang="tr-TR" dirty="0"/>
              <a:t> </a:t>
            </a:r>
            <a:r>
              <a:rPr lang="en-US" dirty="0"/>
              <a:t>chip magnified the difficulties of increasing bus data rate and reducing bus latency</a:t>
            </a:r>
            <a:r>
              <a:rPr lang="tr-TR" dirty="0"/>
              <a:t> </a:t>
            </a:r>
            <a:r>
              <a:rPr lang="en-US" dirty="0"/>
              <a:t>to keep up with the processors. Compared to the shared bus, the point-to-point</a:t>
            </a:r>
            <a:r>
              <a:rPr lang="tr-TR" dirty="0"/>
              <a:t> </a:t>
            </a:r>
            <a:r>
              <a:rPr lang="en-US" dirty="0"/>
              <a:t>interconnect has lower latency, higher data rate, and better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4027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158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Here, </a:t>
            </a:r>
            <a:r>
              <a:rPr lang="en-US" dirty="0"/>
              <a:t>we look at an important and representative example of the</a:t>
            </a:r>
            <a:r>
              <a:rPr lang="tr-TR" dirty="0"/>
              <a:t> </a:t>
            </a:r>
            <a:r>
              <a:rPr lang="en-US" dirty="0"/>
              <a:t>point-to-point interconnect approach: Intel’s </a:t>
            </a:r>
            <a:r>
              <a:rPr lang="en-US" b="1" dirty="0" err="1"/>
              <a:t>QuickPath</a:t>
            </a:r>
            <a:r>
              <a:rPr lang="en-US" b="1" dirty="0"/>
              <a:t> Interconnect (QPI)</a:t>
            </a:r>
            <a:r>
              <a:rPr lang="en-US" dirty="0"/>
              <a:t>, which</a:t>
            </a:r>
            <a:r>
              <a:rPr lang="tr-TR" dirty="0"/>
              <a:t> </a:t>
            </a:r>
            <a:r>
              <a:rPr lang="en-US" dirty="0"/>
              <a:t>was introduced in 2008.</a:t>
            </a:r>
          </a:p>
          <a:p>
            <a:pPr marL="0" indent="0">
              <a:buNone/>
            </a:pPr>
            <a:r>
              <a:rPr lang="en-US" dirty="0"/>
              <a:t>The following are significant characteristics of QPI and other point-to-point</a:t>
            </a:r>
            <a:r>
              <a:rPr lang="tr-TR" dirty="0"/>
              <a:t> </a:t>
            </a:r>
            <a:r>
              <a:rPr lang="en-US" dirty="0"/>
              <a:t>interconnect schemes:</a:t>
            </a:r>
          </a:p>
          <a:p>
            <a:pPr lvl="1"/>
            <a:r>
              <a:rPr lang="en-US" b="1" dirty="0"/>
              <a:t>Multiple direct connections: </a:t>
            </a:r>
            <a:r>
              <a:rPr lang="en-US" dirty="0"/>
              <a:t>Multiple components within the system enjoy</a:t>
            </a:r>
            <a:r>
              <a:rPr lang="tr-TR" dirty="0"/>
              <a:t> </a:t>
            </a:r>
            <a:r>
              <a:rPr lang="en-US" dirty="0"/>
              <a:t>direct pairwise connections to other components. This eliminates the need for</a:t>
            </a:r>
            <a:r>
              <a:rPr lang="tr-TR" dirty="0"/>
              <a:t> </a:t>
            </a:r>
            <a:r>
              <a:rPr lang="en-US" dirty="0"/>
              <a:t>arbitration found in shared transmission systems.</a:t>
            </a:r>
          </a:p>
          <a:p>
            <a:pPr lvl="1"/>
            <a:r>
              <a:rPr lang="en-US" b="1" dirty="0"/>
              <a:t>Layered protocol architecture: </a:t>
            </a:r>
            <a:r>
              <a:rPr lang="en-US" dirty="0"/>
              <a:t>As found in network environments, such as</a:t>
            </a:r>
            <a:r>
              <a:rPr lang="tr-TR" dirty="0"/>
              <a:t> </a:t>
            </a:r>
            <a:r>
              <a:rPr lang="en-US" dirty="0"/>
              <a:t>TCP/IP-based data networks, these processor-level interconnects use a layered</a:t>
            </a:r>
            <a:r>
              <a:rPr lang="tr-TR" dirty="0"/>
              <a:t> </a:t>
            </a:r>
            <a:r>
              <a:rPr lang="en-US" dirty="0"/>
              <a:t>protocol architecture, rather than the simple use of control signals found in</a:t>
            </a:r>
            <a:r>
              <a:rPr lang="tr-TR" dirty="0"/>
              <a:t> </a:t>
            </a:r>
            <a:r>
              <a:rPr lang="en-US" dirty="0"/>
              <a:t>shared bus arrangements.</a:t>
            </a:r>
          </a:p>
          <a:p>
            <a:pPr lvl="1"/>
            <a:r>
              <a:rPr lang="en-US" b="1" dirty="0"/>
              <a:t>Packetized data transfer: </a:t>
            </a:r>
            <a:r>
              <a:rPr lang="en-US" dirty="0"/>
              <a:t>Data are not sent as a raw bit stream. Rather, data</a:t>
            </a:r>
            <a:r>
              <a:rPr lang="tr-TR" dirty="0"/>
              <a:t> </a:t>
            </a:r>
            <a:r>
              <a:rPr lang="en-US" dirty="0"/>
              <a:t>are sent as a sequence of packets, each of which includes control headers and</a:t>
            </a:r>
            <a:r>
              <a:rPr lang="tr-TR" dirty="0"/>
              <a:t> </a:t>
            </a:r>
            <a:r>
              <a:rPr lang="en-US" dirty="0"/>
              <a:t>error control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pPr/>
              <a:t>98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8379</Words>
  <Application>Microsoft Office PowerPoint</Application>
  <PresentationFormat>Geniş ekran</PresentationFormat>
  <Paragraphs>382</Paragraphs>
  <Slides>98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98</vt:i4>
      </vt:variant>
    </vt:vector>
  </HeadingPairs>
  <TitlesOfParts>
    <vt:vector size="102" baseType="lpstr">
      <vt:lpstr>Arial</vt:lpstr>
      <vt:lpstr>Calibri</vt:lpstr>
      <vt:lpstr>Calibri Light</vt:lpstr>
      <vt:lpstr>Office Theme</vt:lpstr>
      <vt:lpstr>COM/BLM 376  Computer Architecture  Chapter 3 A Top-down View of Computer Function and Interconnection</vt:lpstr>
      <vt:lpstr>Outline</vt:lpstr>
      <vt:lpstr>PowerPoint Sunusu</vt:lpstr>
      <vt:lpstr>Computer Components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Computer Function</vt:lpstr>
      <vt:lpstr>Basic Instruction Cycle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Transfer of Control via Interrupts</vt:lpstr>
      <vt:lpstr>PowerPoint Sunusu</vt:lpstr>
      <vt:lpstr>PowerPoint Sunusu</vt:lpstr>
      <vt:lpstr>PowerPoint Sunusu</vt:lpstr>
      <vt:lpstr>PowerPoint Sunusu</vt:lpstr>
      <vt:lpstr>PowerPoint Sunusu</vt:lpstr>
      <vt:lpstr>Short I/O Wait</vt:lpstr>
      <vt:lpstr>PowerPoint Sunusu</vt:lpstr>
      <vt:lpstr>PowerPoint Sunusu</vt:lpstr>
      <vt:lpstr>Long I/O Wait</vt:lpstr>
      <vt:lpstr>Instruction Cycle State Diagram with Interrupts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Interconnection Structures</vt:lpstr>
      <vt:lpstr>Computer Modules</vt:lpstr>
      <vt:lpstr>PowerPoint Sunusu</vt:lpstr>
      <vt:lpstr>PowerPoint Sunusu</vt:lpstr>
      <vt:lpstr>PowerPoint Sunusu</vt:lpstr>
      <vt:lpstr>PowerPoint Sunusu</vt:lpstr>
      <vt:lpstr>Bus Interconnection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Point-to-Point Interconnect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Metehan Ünal</cp:lastModifiedBy>
  <cp:revision>166</cp:revision>
  <dcterms:created xsi:type="dcterms:W3CDTF">2017-02-20T05:55:41Z</dcterms:created>
  <dcterms:modified xsi:type="dcterms:W3CDTF">2020-02-12T21:07:42Z</dcterms:modified>
</cp:coreProperties>
</file>