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2593" autoAdjust="0"/>
  </p:normalViewPr>
  <p:slideViewPr>
    <p:cSldViewPr snapToGrid="0">
      <p:cViewPr varScale="1">
        <p:scale>
          <a:sx n="49" d="100"/>
          <a:sy n="49" d="100"/>
        </p:scale>
        <p:origin x="62" y="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19.04.2020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19.04.2020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 smtClean="0"/>
              <a:t>COM/BLM 376 </a:t>
            </a:r>
            <a:br>
              <a:rPr lang="tr-TR" b="1" dirty="0" smtClean="0"/>
            </a:br>
            <a:r>
              <a:rPr lang="tr-TR" b="1" dirty="0" smtClean="0"/>
              <a:t>Computer Architecture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4000" dirty="0" smtClean="0"/>
              <a:t>Chapter 5 </a:t>
            </a:r>
            <a:r>
              <a:rPr lang="tr-TR" sz="4000" dirty="0" err="1" smtClean="0"/>
              <a:t>Internal</a:t>
            </a:r>
            <a:r>
              <a:rPr lang="tr-TR" sz="4000" smtClean="0"/>
              <a:t> Memory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 smtClean="0"/>
          </a:p>
          <a:p>
            <a:endParaRPr lang="tr-TR" sz="3400" dirty="0" smtClean="0"/>
          </a:p>
          <a:p>
            <a:r>
              <a:rPr lang="tr-TR" sz="2000" dirty="0" err="1" smtClean="0"/>
              <a:t>Asst</a:t>
            </a:r>
            <a:r>
              <a:rPr lang="tr-TR" sz="2000" dirty="0" smtClean="0"/>
              <a:t>. Prof. Dr. Gazi Erkan BOSTANCI</a:t>
            </a:r>
          </a:p>
          <a:p>
            <a:r>
              <a:rPr lang="tr-TR" sz="2000" dirty="0" smtClean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 smtClean="0"/>
              <a:t>Slides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mainly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</a:p>
          <a:p>
            <a:r>
              <a:rPr lang="tr-TR" sz="2000" dirty="0" err="1" smtClean="0"/>
              <a:t>Computer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Architecture: </a:t>
            </a:r>
            <a:r>
              <a:rPr lang="tr-TR" sz="2000" dirty="0" err="1" smtClean="0"/>
              <a:t>Designing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William </a:t>
            </a:r>
            <a:r>
              <a:rPr lang="tr-TR" sz="2000" dirty="0" err="1" smtClean="0"/>
              <a:t>Stallings</a:t>
            </a:r>
            <a:r>
              <a:rPr lang="tr-TR" sz="2000" dirty="0" smtClean="0"/>
              <a:t>, 9th Edition, </a:t>
            </a:r>
            <a:r>
              <a:rPr lang="tr-TR" sz="2000" dirty="0" err="1" smtClean="0"/>
              <a:t>Prentice</a:t>
            </a:r>
            <a:r>
              <a:rPr lang="tr-TR" sz="2000" dirty="0" smtClean="0"/>
              <a:t> </a:t>
            </a:r>
            <a:r>
              <a:rPr lang="tr-TR" sz="2000" dirty="0" err="1" smtClean="0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60513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smtClean="0"/>
              <a:t>shows</a:t>
            </a:r>
            <a:r>
              <a:rPr lang="en-US" dirty="0" smtClean="0"/>
              <a:t> </a:t>
            </a:r>
            <a:r>
              <a:rPr lang="en-US" dirty="0"/>
              <a:t>a typical DRAM structure for an individual cell that stores 1 </a:t>
            </a:r>
            <a:r>
              <a:rPr lang="en-US" dirty="0" smtClean="0"/>
              <a:t>bit.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address line is activated when the bit value from this cell is to be read or </a:t>
            </a:r>
            <a:r>
              <a:rPr lang="en-US" dirty="0" smtClean="0"/>
              <a:t>written.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transistor acts as a switch that is closed (allowing current to flow) if a voltage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applied </a:t>
            </a:r>
            <a:r>
              <a:rPr lang="en-US" dirty="0"/>
              <a:t>to the address line and open (no current flows) if no voltage is present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address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73" y="1083635"/>
            <a:ext cx="5616095" cy="550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7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6591" cy="483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write operation, a voltage signal is applied to the bit line; a high </a:t>
            </a:r>
            <a:r>
              <a:rPr lang="en-US" dirty="0" smtClean="0"/>
              <a:t>voltage</a:t>
            </a:r>
            <a:r>
              <a:rPr lang="tr-TR" dirty="0" smtClean="0"/>
              <a:t> </a:t>
            </a:r>
            <a:r>
              <a:rPr lang="en-US" dirty="0" smtClean="0"/>
              <a:t>represents </a:t>
            </a:r>
            <a:r>
              <a:rPr lang="en-US" dirty="0"/>
              <a:t>1, and a low voltage represents 0. A signal is then applied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line, allowing a charge to be transferred to the capacitor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For the read operation, when the address line is selected, the transistor </a:t>
            </a:r>
            <a:r>
              <a:rPr lang="en-US" dirty="0" smtClean="0"/>
              <a:t>turns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and the charge stored on the capacitor is fed out onto a bit line and to a </a:t>
            </a:r>
            <a:r>
              <a:rPr lang="en-US" dirty="0" smtClean="0"/>
              <a:t>sense</a:t>
            </a:r>
            <a:r>
              <a:rPr lang="tr-TR" dirty="0" smtClean="0"/>
              <a:t> </a:t>
            </a:r>
            <a:r>
              <a:rPr lang="en-US" dirty="0" smtClean="0"/>
              <a:t>amplifier</a:t>
            </a:r>
            <a:r>
              <a:rPr lang="en-US" dirty="0"/>
              <a:t>. The sense amplifier compares the capacitor voltage to a reference </a:t>
            </a:r>
            <a:r>
              <a:rPr lang="en-US" dirty="0" smtClean="0"/>
              <a:t>value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determines if the cell contains a logic 1 or a logic 0. The readout from the </a:t>
            </a:r>
            <a:r>
              <a:rPr lang="en-US" dirty="0" smtClean="0"/>
              <a:t>cell</a:t>
            </a:r>
            <a:r>
              <a:rPr lang="tr-TR" dirty="0" smtClean="0"/>
              <a:t> </a:t>
            </a:r>
            <a:r>
              <a:rPr lang="en-US" dirty="0" smtClean="0"/>
              <a:t>discharges </a:t>
            </a:r>
            <a:r>
              <a:rPr lang="en-US" dirty="0"/>
              <a:t>the capacitor, which must be restored to complete the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6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Although the DRAM cell is used to store a single bit (0 or 1), it is </a:t>
            </a:r>
            <a:r>
              <a:rPr lang="en-US" dirty="0" smtClean="0"/>
              <a:t>essentially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analog device. The capacitor can store any charge value within a range; a </a:t>
            </a:r>
            <a:r>
              <a:rPr lang="en-US" dirty="0" smtClean="0"/>
              <a:t>threshold</a:t>
            </a:r>
            <a:r>
              <a:rPr lang="tr-TR" dirty="0" smtClean="0"/>
              <a:t> </a:t>
            </a:r>
            <a:r>
              <a:rPr lang="en-US" dirty="0" smtClean="0"/>
              <a:t>value </a:t>
            </a:r>
            <a:r>
              <a:rPr lang="en-US" dirty="0"/>
              <a:t>determines whether the charge is interpreted as 1 or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88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406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STATIC </a:t>
            </a:r>
            <a:r>
              <a:rPr lang="en-US" b="1" i="1" dirty="0" smtClean="0"/>
              <a:t>RAM</a:t>
            </a:r>
            <a:endParaRPr lang="tr-TR" b="1" i="1" dirty="0" smtClean="0"/>
          </a:p>
          <a:p>
            <a:pPr marL="0" indent="0">
              <a:buNone/>
            </a:pPr>
            <a:r>
              <a:rPr lang="en-US" dirty="0"/>
              <a:t>In contrast, a </a:t>
            </a:r>
            <a:r>
              <a:rPr lang="en-US" b="1" dirty="0"/>
              <a:t>static RAM (SRAM) </a:t>
            </a:r>
            <a:r>
              <a:rPr lang="en-US" dirty="0"/>
              <a:t>is a digital device that uses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logic elements used in the processor. In a SRAM, binary values are </a:t>
            </a:r>
            <a:r>
              <a:rPr lang="en-US" dirty="0" smtClean="0"/>
              <a:t>stored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traditional flip-flop logic-gate </a:t>
            </a:r>
            <a:r>
              <a:rPr lang="en-US" dirty="0" smtClean="0"/>
              <a:t>configurations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 static RAM will hold its data as long as power is supplied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73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60" y="0"/>
            <a:ext cx="5179826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smtClean="0"/>
              <a:t>show</a:t>
            </a:r>
            <a:r>
              <a:rPr lang="en-US" dirty="0" smtClean="0"/>
              <a:t>s </a:t>
            </a:r>
            <a:r>
              <a:rPr lang="en-US" dirty="0"/>
              <a:t>a typical SRAM structure for an individual cell. Four </a:t>
            </a:r>
            <a:r>
              <a:rPr lang="en-US" dirty="0" smtClean="0"/>
              <a:t>transistors</a:t>
            </a:r>
            <a:r>
              <a:rPr lang="tr-TR" dirty="0" smtClean="0"/>
              <a:t> </a:t>
            </a:r>
            <a:r>
              <a:rPr lang="en-US" dirty="0" smtClean="0"/>
              <a:t>(T1</a:t>
            </a:r>
            <a:r>
              <a:rPr lang="en-US" dirty="0"/>
              <a:t>, T2, T3, T4) are cross connected in an arrangement that produces a stable </a:t>
            </a:r>
            <a:r>
              <a:rPr lang="en-US" dirty="0" smtClean="0"/>
              <a:t>logic</a:t>
            </a:r>
            <a:r>
              <a:rPr lang="tr-TR" dirty="0" smtClean="0"/>
              <a:t> </a:t>
            </a:r>
            <a:r>
              <a:rPr lang="en-US" dirty="0" smtClean="0"/>
              <a:t>state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logic state 1, point C1 is high and point C2 is low; in this state, T1 and T4 are </a:t>
            </a:r>
            <a:r>
              <a:rPr lang="en-US" dirty="0" smtClean="0"/>
              <a:t>off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T2 and T3 are 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logic state 0, point C1 is low and point C2 is high; in this </a:t>
            </a:r>
            <a:r>
              <a:rPr lang="en-US" dirty="0" smtClean="0"/>
              <a:t>state,</a:t>
            </a:r>
            <a:r>
              <a:rPr lang="tr-TR" dirty="0" smtClean="0"/>
              <a:t> </a:t>
            </a:r>
            <a:r>
              <a:rPr lang="en-US" dirty="0" smtClean="0"/>
              <a:t>T1 </a:t>
            </a:r>
            <a:r>
              <a:rPr lang="en-US" dirty="0"/>
              <a:t>and T4 are on and T2 and T3 are off. Both states are stable as long as the </a:t>
            </a:r>
            <a:r>
              <a:rPr lang="en-US" dirty="0" smtClean="0"/>
              <a:t>direct</a:t>
            </a:r>
            <a:r>
              <a:rPr lang="tr-TR" dirty="0" smtClean="0"/>
              <a:t> </a:t>
            </a:r>
            <a:r>
              <a:rPr lang="en-US" dirty="0" smtClean="0"/>
              <a:t>current </a:t>
            </a:r>
            <a:r>
              <a:rPr lang="en-US" dirty="0"/>
              <a:t>(dc) voltage is applied.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Unlike </a:t>
            </a:r>
            <a:r>
              <a:rPr lang="en-US" dirty="0"/>
              <a:t>the DRAM, no refresh is needed to retain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"/>
          <a:stretch/>
        </p:blipFill>
        <p:spPr bwMode="auto">
          <a:xfrm>
            <a:off x="5720315" y="133349"/>
            <a:ext cx="6450419" cy="643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58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326" cy="476656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 in the DRAM, the SRAM address line is used to open or close a switch.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address line controls two transistors (T5 and T6). When a signal is applied </a:t>
                </a:r>
                <a:r>
                  <a:rPr lang="en-US" dirty="0" smtClean="0"/>
                  <a:t>to</a:t>
                </a:r>
                <a:r>
                  <a:rPr lang="tr-TR" dirty="0" smtClean="0"/>
                  <a:t> </a:t>
                </a:r>
                <a:r>
                  <a:rPr lang="en-US" dirty="0" smtClean="0"/>
                  <a:t>this </a:t>
                </a:r>
                <a:r>
                  <a:rPr lang="en-US" dirty="0"/>
                  <a:t>line, the two transistors are switched on, allowing a read or write operation. </a:t>
                </a: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en-US" dirty="0" smtClean="0"/>
                  <a:t>For</a:t>
                </a:r>
                <a:r>
                  <a:rPr lang="tr-TR" dirty="0" smtClean="0"/>
                  <a:t> </a:t>
                </a:r>
                <a:r>
                  <a:rPr lang="en-US" dirty="0" smtClean="0"/>
                  <a:t>a </a:t>
                </a:r>
                <a:r>
                  <a:rPr lang="en-US" dirty="0"/>
                  <a:t>write operation, the desired bit value is applied to line B, while its </a:t>
                </a:r>
                <a:r>
                  <a:rPr lang="en-US" dirty="0" smtClean="0"/>
                  <a:t>complement</a:t>
                </a:r>
                <a:r>
                  <a:rPr lang="tr-TR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applied to line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. This forces the four transistors (T1, T2, T3, T4) into the </a:t>
                </a:r>
                <a:r>
                  <a:rPr lang="en-US" dirty="0" smtClean="0"/>
                  <a:t>proper</a:t>
                </a:r>
                <a:r>
                  <a:rPr lang="tr-TR" dirty="0" smtClean="0"/>
                  <a:t> </a:t>
                </a:r>
                <a:r>
                  <a:rPr lang="en-US" dirty="0" smtClean="0"/>
                  <a:t>state</a:t>
                </a:r>
                <a:r>
                  <a:rPr lang="en-US" dirty="0"/>
                  <a:t>. </a:t>
                </a: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a read operation, the bit value is read from line B.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326" cy="4766561"/>
              </a:xfrm>
              <a:blipFill rotWithShape="0">
                <a:blip r:embed="rId2"/>
                <a:stretch>
                  <a:fillRect l="-1148" t="-2813" r="-437" b="-51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25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3406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/>
              <a:t>SRAM VERSUS </a:t>
            </a:r>
            <a:r>
              <a:rPr lang="en-US" b="1" i="1" dirty="0" smtClean="0"/>
              <a:t>DRAM</a:t>
            </a:r>
            <a:endParaRPr lang="tr-TR" b="1" i="1" dirty="0" smtClean="0"/>
          </a:p>
          <a:p>
            <a:pPr marL="0" indent="0">
              <a:buNone/>
            </a:pPr>
            <a:r>
              <a:rPr lang="en-US" dirty="0"/>
              <a:t>Both static and dynamic RAMs are volatile; that </a:t>
            </a:r>
            <a:r>
              <a:rPr lang="en-US" dirty="0" smtClean="0"/>
              <a:t>is,</a:t>
            </a:r>
            <a:r>
              <a:rPr lang="tr-TR" dirty="0" smtClean="0"/>
              <a:t> </a:t>
            </a:r>
            <a:r>
              <a:rPr lang="en-US" dirty="0" smtClean="0"/>
              <a:t>power </a:t>
            </a:r>
            <a:r>
              <a:rPr lang="en-US" dirty="0"/>
              <a:t>must be continuously supplied to the memory to preserve the bit values.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dynamic memory cell is simpler and smaller than a static memory cell. Thus,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DRAM </a:t>
            </a:r>
            <a:r>
              <a:rPr lang="en-US" dirty="0"/>
              <a:t>is more dense (smaller cells = more cells per unit area) and less </a:t>
            </a:r>
            <a:r>
              <a:rPr lang="en-US" dirty="0" smtClean="0"/>
              <a:t>expensive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a corresponding SRAM.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other hand, a DRAM requires the </a:t>
            </a:r>
            <a:r>
              <a:rPr lang="en-US" dirty="0" smtClean="0"/>
              <a:t>supporting</a:t>
            </a:r>
            <a:r>
              <a:rPr lang="tr-TR" dirty="0" smtClean="0"/>
              <a:t> </a:t>
            </a:r>
            <a:r>
              <a:rPr lang="en-US" dirty="0" smtClean="0"/>
              <a:t>refresh </a:t>
            </a:r>
            <a:r>
              <a:rPr lang="en-US" dirty="0"/>
              <a:t>circuitry. For </a:t>
            </a:r>
            <a:r>
              <a:rPr lang="tr-TR" dirty="0" err="1" smtClean="0"/>
              <a:t>larger</a:t>
            </a:r>
            <a:r>
              <a:rPr lang="en-US" dirty="0" smtClean="0"/>
              <a:t> </a:t>
            </a:r>
            <a:r>
              <a:rPr lang="en-US" dirty="0"/>
              <a:t>memories, the fixed cost of the refresh circuitry is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compensated for by the smaller variable cost of DRAM cells. Thus, </a:t>
            </a:r>
            <a:r>
              <a:rPr lang="en-US" dirty="0" smtClean="0"/>
              <a:t>DRAMs</a:t>
            </a:r>
            <a:r>
              <a:rPr lang="tr-TR" dirty="0" smtClean="0"/>
              <a:t> </a:t>
            </a:r>
            <a:r>
              <a:rPr lang="en-US" dirty="0" smtClean="0"/>
              <a:t>tend </a:t>
            </a:r>
            <a:r>
              <a:rPr lang="en-US" dirty="0"/>
              <a:t>to be favored for large memory requirements.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final point is that SRAMs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somewhat </a:t>
            </a:r>
            <a:r>
              <a:rPr lang="en-US" dirty="0"/>
              <a:t>faster than DRAMs. Because of these relative characteristics, SRAM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for cache memory (both on and off chip), and DRAM is used for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73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Types of ROM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As the name suggests, a </a:t>
            </a:r>
            <a:r>
              <a:rPr lang="en-US" b="1" dirty="0"/>
              <a:t>read-only memory </a:t>
            </a:r>
            <a:r>
              <a:rPr lang="en-US" dirty="0"/>
              <a:t>(ROM) contains a permanent </a:t>
            </a:r>
            <a:r>
              <a:rPr lang="en-US" dirty="0" smtClean="0"/>
              <a:t>pattern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data that cannot be changed. A ROM is nonvolatile; that is, no power source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required </a:t>
            </a:r>
            <a:r>
              <a:rPr lang="en-US" dirty="0"/>
              <a:t>to maintain the bit values in memory.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it is possible to read a </a:t>
            </a:r>
            <a:r>
              <a:rPr lang="en-US" dirty="0" smtClean="0"/>
              <a:t>ROM,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not possible to write new data into it. An important application of ROMs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microprogramming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Other </a:t>
            </a:r>
            <a:r>
              <a:rPr lang="en-US" dirty="0"/>
              <a:t>potential applications </a:t>
            </a:r>
            <a:r>
              <a:rPr lang="en-US" dirty="0" smtClean="0"/>
              <a:t>include</a:t>
            </a:r>
            <a:r>
              <a:rPr lang="tr-TR" dirty="0" smtClean="0"/>
              <a:t>:</a:t>
            </a:r>
          </a:p>
          <a:p>
            <a:pPr lvl="1"/>
            <a:r>
              <a:rPr lang="en-US" dirty="0"/>
              <a:t>Library subroutines for frequently wanted functions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programs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48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3406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modest-sized requirement, the advantage of ROM is that the data or </a:t>
            </a:r>
            <a:r>
              <a:rPr lang="en-US" dirty="0" smtClean="0"/>
              <a:t>program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permanently in main memory and need never be loaded from a secondary </a:t>
            </a:r>
            <a:r>
              <a:rPr lang="en-US" dirty="0" smtClean="0"/>
              <a:t>storage</a:t>
            </a:r>
            <a:r>
              <a:rPr lang="tr-TR" dirty="0" smtClean="0"/>
              <a:t> </a:t>
            </a:r>
            <a:r>
              <a:rPr lang="en-US" dirty="0" smtClean="0"/>
              <a:t>device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ROM is created like any other integrated circuit chip, with the data </a:t>
            </a:r>
            <a:r>
              <a:rPr lang="en-US" dirty="0" smtClean="0"/>
              <a:t>actually</a:t>
            </a:r>
            <a:r>
              <a:rPr lang="tr-TR" dirty="0" smtClean="0"/>
              <a:t> </a:t>
            </a:r>
            <a:r>
              <a:rPr lang="en-US" dirty="0" smtClean="0"/>
              <a:t>wired </a:t>
            </a:r>
            <a:r>
              <a:rPr lang="en-US" dirty="0"/>
              <a:t>into the chip as part of the fabrication process. This presents two problems: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insertion step includes a relatively large fixed cost, whether one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thousands </a:t>
            </a:r>
            <a:r>
              <a:rPr lang="en-US" dirty="0"/>
              <a:t>of copies of a particular ROM are fabricated.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room for error. If one bit is wrong, the whole batch of ROMs </a:t>
            </a:r>
            <a:r>
              <a:rPr lang="en-US" dirty="0" smtClean="0"/>
              <a:t>must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thrown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96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31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only a small number of ROMs with a particular memory content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needed</a:t>
            </a:r>
            <a:r>
              <a:rPr lang="en-US" dirty="0"/>
              <a:t>, a less expensive alternative is the </a:t>
            </a:r>
            <a:r>
              <a:rPr lang="en-US" b="1" dirty="0"/>
              <a:t>programmable ROM (PROM)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Like the</a:t>
            </a:r>
            <a:r>
              <a:rPr lang="tr-TR" dirty="0" smtClean="0"/>
              <a:t> </a:t>
            </a:r>
            <a:r>
              <a:rPr lang="en-US" dirty="0" smtClean="0"/>
              <a:t>ROM</a:t>
            </a:r>
            <a:r>
              <a:rPr lang="en-US" dirty="0"/>
              <a:t>, the PROM is </a:t>
            </a:r>
            <a:r>
              <a:rPr lang="en-US" b="1" dirty="0"/>
              <a:t>nonvolatile </a:t>
            </a:r>
            <a:r>
              <a:rPr lang="en-US" dirty="0"/>
              <a:t>and may be written into only once. For the </a:t>
            </a:r>
            <a:r>
              <a:rPr lang="en-US" dirty="0" smtClean="0"/>
              <a:t>PROM,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writing process is performed electrically and may be performed by a </a:t>
            </a:r>
            <a:r>
              <a:rPr lang="en-US" dirty="0" smtClean="0"/>
              <a:t>supplier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customer at a time later than the original chip fabrication.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Special </a:t>
            </a:r>
            <a:r>
              <a:rPr lang="en-US" dirty="0"/>
              <a:t>equipment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required </a:t>
            </a:r>
            <a:r>
              <a:rPr lang="en-US" dirty="0"/>
              <a:t>for the writing or “programming” process. PROMs provide flexibility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convenience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9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Outline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Internal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Semiconductor Main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dirty="0" smtClean="0"/>
              <a:t>Error Correction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optically </a:t>
            </a:r>
            <a:r>
              <a:rPr lang="en-US" b="1" dirty="0"/>
              <a:t>erasable programmable read-only memory (EPROM) </a:t>
            </a:r>
            <a:r>
              <a:rPr lang="en-US" dirty="0"/>
              <a:t>is </a:t>
            </a:r>
            <a:r>
              <a:rPr lang="en-US" dirty="0" smtClean="0"/>
              <a:t>read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written electrically, as with PROM. However, before a write operation, all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storage </a:t>
            </a:r>
            <a:r>
              <a:rPr lang="en-US" dirty="0"/>
              <a:t>cells must be erased to the same initial state by exposure of the </a:t>
            </a:r>
            <a:r>
              <a:rPr lang="en-US" dirty="0" smtClean="0"/>
              <a:t>packaged</a:t>
            </a:r>
            <a:r>
              <a:rPr lang="tr-TR" dirty="0" smtClean="0"/>
              <a:t> </a:t>
            </a:r>
            <a:r>
              <a:rPr lang="en-US" dirty="0" smtClean="0"/>
              <a:t>chip </a:t>
            </a:r>
            <a:r>
              <a:rPr lang="en-US" dirty="0"/>
              <a:t>to ultraviolet radiation.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Erasure </a:t>
            </a:r>
            <a:r>
              <a:rPr lang="en-US" dirty="0"/>
              <a:t>is performed by shining an intense </a:t>
            </a:r>
            <a:r>
              <a:rPr lang="en-US" dirty="0" smtClean="0"/>
              <a:t>ultraviolet</a:t>
            </a:r>
            <a:r>
              <a:rPr lang="tr-TR" dirty="0" smtClean="0"/>
              <a:t> </a:t>
            </a:r>
            <a:r>
              <a:rPr lang="en-US" dirty="0" smtClean="0"/>
              <a:t>light </a:t>
            </a:r>
            <a:r>
              <a:rPr lang="en-US" dirty="0"/>
              <a:t>through a window that is designed into the memory chip. This erasure </a:t>
            </a:r>
            <a:r>
              <a:rPr lang="en-US" dirty="0" smtClean="0"/>
              <a:t>process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performed repeatedly; each erasure can take as much as 20 minutes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perform</a:t>
            </a:r>
            <a:r>
              <a:rPr lang="en-US" dirty="0"/>
              <a:t>. Thus, the EPROM can be altered multiple times and, like the ROM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PROM</a:t>
            </a:r>
            <a:r>
              <a:rPr lang="en-US" dirty="0"/>
              <a:t>, holds its data virtually indefinitely.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comparable amounts of storage,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EPROM </a:t>
            </a:r>
            <a:r>
              <a:rPr lang="en-US" dirty="0"/>
              <a:t>is more expensive than PROM, but it has the advantage of the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/>
              <a:t>capability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51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796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more attractive form of read-mostly memory is </a:t>
            </a:r>
            <a:r>
              <a:rPr lang="en-US" b="1" dirty="0"/>
              <a:t>electrically erasable </a:t>
            </a:r>
            <a:r>
              <a:rPr lang="en-US" b="1" dirty="0" smtClean="0"/>
              <a:t>programmable</a:t>
            </a:r>
            <a:r>
              <a:rPr lang="tr-TR" b="1" dirty="0" smtClean="0"/>
              <a:t> </a:t>
            </a:r>
            <a:r>
              <a:rPr lang="en-US" b="1" dirty="0" smtClean="0"/>
              <a:t>read-only </a:t>
            </a:r>
            <a:r>
              <a:rPr lang="en-US" b="1" dirty="0"/>
              <a:t>memory (EEPROM)</a:t>
            </a:r>
            <a:r>
              <a:rPr lang="en-US" dirty="0"/>
              <a:t>. This is a read-mostly memory that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written into at any time without erasing prior contents; only the byte or </a:t>
            </a:r>
            <a:r>
              <a:rPr lang="en-US" dirty="0" smtClean="0"/>
              <a:t>bytes</a:t>
            </a:r>
            <a:r>
              <a:rPr lang="tr-TR" dirty="0" smtClean="0"/>
              <a:t> </a:t>
            </a:r>
            <a:r>
              <a:rPr lang="en-US" dirty="0" smtClean="0"/>
              <a:t>addressed </a:t>
            </a:r>
            <a:r>
              <a:rPr lang="en-US" dirty="0"/>
              <a:t>are updated.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write operation takes considerably longer than the </a:t>
            </a:r>
            <a:r>
              <a:rPr lang="en-US" dirty="0" smtClean="0"/>
              <a:t>read</a:t>
            </a:r>
            <a:r>
              <a:rPr lang="tr-TR" dirty="0" smtClean="0"/>
              <a:t> </a:t>
            </a:r>
            <a:r>
              <a:rPr lang="en-US" dirty="0" smtClean="0"/>
              <a:t>operation</a:t>
            </a:r>
            <a:r>
              <a:rPr lang="en-US" dirty="0"/>
              <a:t>, on the order of several hundred microseconds per byte.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EEPROM</a:t>
            </a:r>
            <a:r>
              <a:rPr lang="tr-TR" dirty="0" smtClean="0"/>
              <a:t> </a:t>
            </a:r>
            <a:r>
              <a:rPr lang="en-US" dirty="0" smtClean="0"/>
              <a:t>combines </a:t>
            </a:r>
            <a:r>
              <a:rPr lang="en-US" dirty="0"/>
              <a:t>the advantage of </a:t>
            </a:r>
            <a:r>
              <a:rPr lang="en-US" dirty="0" err="1"/>
              <a:t>nonvolatility</a:t>
            </a:r>
            <a:r>
              <a:rPr lang="en-US" dirty="0"/>
              <a:t> with the flexibility of being updatable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place</a:t>
            </a:r>
            <a:r>
              <a:rPr lang="en-US" dirty="0"/>
              <a:t>, using ordinary bus control, address, and data lines. EEPROM is more </a:t>
            </a:r>
            <a:r>
              <a:rPr lang="en-US" dirty="0" smtClean="0"/>
              <a:t>expensive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EPROM and also is less dense, supporting fewer bits per chip.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5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522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form of semiconductor memory is </a:t>
            </a:r>
            <a:r>
              <a:rPr lang="en-US" b="1" dirty="0"/>
              <a:t>flash memory </a:t>
            </a:r>
            <a:r>
              <a:rPr lang="en-US" dirty="0"/>
              <a:t>(so named </a:t>
            </a:r>
            <a:r>
              <a:rPr lang="en-US" dirty="0" smtClean="0"/>
              <a:t>because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speed with which it can be reprogrammed). First introduced in the </a:t>
            </a:r>
            <a:r>
              <a:rPr lang="en-US" dirty="0" smtClean="0"/>
              <a:t>mid-1980s,</a:t>
            </a:r>
            <a:r>
              <a:rPr lang="tr-TR" dirty="0" smtClean="0"/>
              <a:t> </a:t>
            </a:r>
            <a:r>
              <a:rPr lang="en-US" dirty="0" smtClean="0"/>
              <a:t>flash </a:t>
            </a:r>
            <a:r>
              <a:rPr lang="en-US" dirty="0"/>
              <a:t>memory is intermediate between EPROM and EEPROM in both cost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functionality</a:t>
            </a:r>
            <a:r>
              <a:rPr lang="en-US" dirty="0"/>
              <a:t>. Like EEPROM, flash memory uses an electrical erasing technology.</a:t>
            </a:r>
          </a:p>
          <a:p>
            <a:pPr marL="0" indent="0">
              <a:buNone/>
            </a:pPr>
            <a:r>
              <a:rPr lang="en-US" dirty="0"/>
              <a:t>An entire flash memory can be erased in one or a few seconds, which is much </a:t>
            </a:r>
            <a:r>
              <a:rPr lang="en-US" dirty="0" smtClean="0"/>
              <a:t>faster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EPROM. In addition, it is possible to erase just blocks of memory rather </a:t>
            </a:r>
            <a:r>
              <a:rPr lang="en-US" dirty="0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entire chip.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Flash </a:t>
            </a:r>
            <a:r>
              <a:rPr lang="en-US" dirty="0"/>
              <a:t>memory gets its name because the microchip is organized </a:t>
            </a:r>
            <a:r>
              <a:rPr lang="en-US" dirty="0" smtClean="0"/>
              <a:t>so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 section of memory cells are erased in a single action or “flash.”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82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8657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 smtClean="0"/>
              <a:t>Chip</a:t>
            </a:r>
            <a:r>
              <a:rPr lang="tr-TR" b="1" dirty="0" smtClean="0"/>
              <a:t> </a:t>
            </a:r>
            <a:r>
              <a:rPr lang="tr-TR" b="1" dirty="0" err="1" smtClean="0"/>
              <a:t>Logic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In the memory hierarchy as a whole, we saw that there are trade-offs </a:t>
            </a:r>
            <a:r>
              <a:rPr lang="en-US" dirty="0" smtClean="0"/>
              <a:t>among</a:t>
            </a:r>
            <a:r>
              <a:rPr lang="tr-TR" dirty="0" smtClean="0"/>
              <a:t> </a:t>
            </a:r>
            <a:r>
              <a:rPr lang="en-US" dirty="0" smtClean="0"/>
              <a:t>speed</a:t>
            </a:r>
            <a:r>
              <a:rPr lang="en-US" dirty="0"/>
              <a:t>, capacity, and cost. These trade-offs also exist when we consider the </a:t>
            </a:r>
            <a:r>
              <a:rPr lang="en-US" dirty="0" smtClean="0"/>
              <a:t>organization</a:t>
            </a:r>
            <a:r>
              <a:rPr lang="tr-TR" dirty="0" smtClean="0"/>
              <a:t> </a:t>
            </a:r>
            <a:r>
              <a:rPr lang="en-US" dirty="0"/>
              <a:t>of memory cells and functional logic on a chip.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semiconductor memories, one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key </a:t>
            </a:r>
            <a:r>
              <a:rPr lang="en-US" dirty="0"/>
              <a:t>design issues is the number of bits of data that may be read/written at a time. At </a:t>
            </a:r>
            <a:r>
              <a:rPr lang="en-US" dirty="0" smtClean="0"/>
              <a:t>one</a:t>
            </a:r>
            <a:r>
              <a:rPr lang="tr-TR" dirty="0" smtClean="0"/>
              <a:t> </a:t>
            </a:r>
            <a:r>
              <a:rPr lang="en-US" dirty="0" smtClean="0"/>
              <a:t>extreme </a:t>
            </a:r>
            <a:r>
              <a:rPr lang="en-US" dirty="0"/>
              <a:t>is an organization in which the physical arrangement of cells in the array 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as the logical arrangement (as perceived by the processor) of words in memory.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28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array is organized into </a:t>
            </a:r>
            <a:r>
              <a:rPr lang="en-US" i="1" dirty="0"/>
              <a:t>W </a:t>
            </a:r>
            <a:r>
              <a:rPr lang="en-US" dirty="0"/>
              <a:t>words of </a:t>
            </a:r>
            <a:r>
              <a:rPr lang="en-US" i="1" dirty="0"/>
              <a:t>B </a:t>
            </a:r>
            <a:r>
              <a:rPr lang="en-US" dirty="0"/>
              <a:t>bits each. For example, a 16-Mbit chip </a:t>
            </a:r>
            <a:r>
              <a:rPr lang="en-US" dirty="0" smtClean="0"/>
              <a:t>could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organized as 1M 16-bit words. At the other extreme is the so-called </a:t>
            </a:r>
            <a:r>
              <a:rPr lang="en-US" dirty="0" smtClean="0"/>
              <a:t>1-bit-per-chip</a:t>
            </a:r>
            <a:r>
              <a:rPr lang="tr-TR" dirty="0" smtClean="0"/>
              <a:t> </a:t>
            </a:r>
            <a:r>
              <a:rPr lang="en-US" dirty="0" smtClean="0"/>
              <a:t>organization</a:t>
            </a:r>
            <a:r>
              <a:rPr lang="en-US" dirty="0"/>
              <a:t>, in which data are read/written 1 bit at a time.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illustrate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chip </a:t>
            </a:r>
            <a:r>
              <a:rPr lang="en-US" dirty="0"/>
              <a:t>organization with a DRAM; ROM organization is similar, though simpler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err="1" smtClean="0"/>
              <a:t>below</a:t>
            </a:r>
            <a:r>
              <a:rPr lang="en-US" dirty="0" smtClean="0"/>
              <a:t> </a:t>
            </a:r>
            <a:r>
              <a:rPr lang="en-US" dirty="0"/>
              <a:t>also indicates the inclusion of refresh circuitry. All DRAMs </a:t>
            </a:r>
            <a:r>
              <a:rPr lang="en-US" dirty="0" smtClean="0"/>
              <a:t>require</a:t>
            </a:r>
            <a:r>
              <a:rPr lang="tr-TR" dirty="0" smtClean="0"/>
              <a:t> a </a:t>
            </a:r>
            <a:r>
              <a:rPr lang="tr-TR" dirty="0" err="1"/>
              <a:t>refresh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204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" y="433641"/>
            <a:ext cx="10205777" cy="624840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893168" y="647114"/>
            <a:ext cx="305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RAS: </a:t>
            </a:r>
            <a:r>
              <a:rPr lang="tr-TR" b="1" dirty="0" err="1" smtClean="0"/>
              <a:t>Row</a:t>
            </a:r>
            <a:r>
              <a:rPr lang="tr-TR" b="1" dirty="0" smtClean="0"/>
              <a:t> </a:t>
            </a:r>
            <a:r>
              <a:rPr lang="tr-TR" b="1" dirty="0" err="1" smtClean="0"/>
              <a:t>Address</a:t>
            </a:r>
            <a:r>
              <a:rPr lang="tr-TR" b="1" dirty="0" smtClean="0"/>
              <a:t> Select</a:t>
            </a:r>
          </a:p>
          <a:p>
            <a:r>
              <a:rPr lang="tr-TR" b="1" dirty="0" smtClean="0"/>
              <a:t>CAS: </a:t>
            </a:r>
            <a:r>
              <a:rPr lang="tr-TR" b="1" dirty="0" err="1" smtClean="0"/>
              <a:t>Column</a:t>
            </a:r>
            <a:r>
              <a:rPr lang="tr-TR" b="1" dirty="0" smtClean="0"/>
              <a:t> </a:t>
            </a:r>
            <a:r>
              <a:rPr lang="tr-TR" b="1" dirty="0" err="1" smtClean="0"/>
              <a:t>Address</a:t>
            </a:r>
            <a:r>
              <a:rPr lang="tr-TR" b="1" dirty="0" smtClean="0"/>
              <a:t> Select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5491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simple technique for refreshing is, in effect, to disable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DRAM </a:t>
            </a:r>
            <a:r>
              <a:rPr lang="en-US" dirty="0"/>
              <a:t>chip while all data cells are refreshed. The refresh counter steps through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row values.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each row, the output lines from the refresh counter are </a:t>
            </a:r>
            <a:r>
              <a:rPr lang="en-US" dirty="0" smtClean="0"/>
              <a:t>supplied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row decoder and the RAS line is activated. The data are read out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written </a:t>
            </a:r>
            <a:r>
              <a:rPr lang="en-US" dirty="0"/>
              <a:t>back into the same location. This causes each cell in the row to be refreshed.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108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2742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err="1"/>
              <a:t>Chip</a:t>
            </a:r>
            <a:r>
              <a:rPr lang="tr-TR" b="1" dirty="0"/>
              <a:t> </a:t>
            </a:r>
            <a:r>
              <a:rPr lang="tr-TR" b="1" dirty="0" err="1"/>
              <a:t>Packaging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As mentioned </a:t>
            </a:r>
            <a:r>
              <a:rPr lang="tr-TR" dirty="0" err="1" smtClean="0"/>
              <a:t>earlier</a:t>
            </a:r>
            <a:r>
              <a:rPr lang="en-US" dirty="0" smtClean="0"/>
              <a:t>, </a:t>
            </a:r>
            <a:r>
              <a:rPr lang="en-US" dirty="0"/>
              <a:t>an integrated circuit is mounted on a package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contains </a:t>
            </a:r>
            <a:r>
              <a:rPr lang="en-US" dirty="0"/>
              <a:t>pins for connection to the outside world.</a:t>
            </a:r>
          </a:p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err="1" smtClean="0"/>
              <a:t>below</a:t>
            </a:r>
            <a:r>
              <a:rPr lang="tr-TR" dirty="0" smtClean="0"/>
              <a:t> </a:t>
            </a:r>
            <a:r>
              <a:rPr lang="en-US" dirty="0" smtClean="0"/>
              <a:t>shows </a:t>
            </a:r>
            <a:r>
              <a:rPr lang="en-US" dirty="0"/>
              <a:t>an example EPROM package, which is an 8-Mbit </a:t>
            </a:r>
            <a:r>
              <a:rPr lang="en-US" dirty="0" smtClean="0"/>
              <a:t>chip</a:t>
            </a:r>
            <a:r>
              <a:rPr lang="tr-TR" dirty="0" smtClean="0"/>
              <a:t> </a:t>
            </a:r>
            <a:r>
              <a:rPr lang="en-US" dirty="0" smtClean="0"/>
              <a:t>organized </a:t>
            </a:r>
            <a:r>
              <a:rPr lang="en-US" dirty="0"/>
              <a:t>as 1M </a:t>
            </a:r>
            <a:r>
              <a:rPr lang="tr-TR" dirty="0" smtClean="0"/>
              <a:t>x</a:t>
            </a:r>
            <a:r>
              <a:rPr lang="en-US" dirty="0" smtClean="0"/>
              <a:t> </a:t>
            </a:r>
            <a:r>
              <a:rPr lang="en-US" dirty="0"/>
              <a:t>8. In this case, the organization is treated as a </a:t>
            </a:r>
            <a:r>
              <a:rPr lang="en-US" dirty="0" smtClean="0"/>
              <a:t>one-word-per-chip</a:t>
            </a:r>
            <a:r>
              <a:rPr lang="tr-TR" dirty="0" smtClean="0"/>
              <a:t> </a:t>
            </a:r>
            <a:r>
              <a:rPr lang="en-US" dirty="0" smtClean="0"/>
              <a:t>package</a:t>
            </a:r>
            <a:r>
              <a:rPr lang="en-US" dirty="0"/>
              <a:t>. The package includes 32 pins, which is one of the standard chip </a:t>
            </a:r>
            <a:r>
              <a:rPr lang="en-US" dirty="0" smtClean="0"/>
              <a:t>package</a:t>
            </a:r>
            <a:r>
              <a:rPr lang="tr-TR" dirty="0" smtClean="0"/>
              <a:t> </a:t>
            </a:r>
            <a:r>
              <a:rPr lang="en-US" dirty="0" smtClean="0"/>
              <a:t>sizes</a:t>
            </a:r>
            <a:r>
              <a:rPr lang="en-US" dirty="0"/>
              <a:t>. The pins support the following signal lines: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address of the word being accessed. For 1M words, a total of 20 (220 = </a:t>
            </a:r>
            <a:r>
              <a:rPr lang="en-US" dirty="0" smtClean="0"/>
              <a:t>1M)</a:t>
            </a:r>
            <a:r>
              <a:rPr lang="tr-TR" dirty="0" smtClean="0"/>
              <a:t> </a:t>
            </a:r>
            <a:r>
              <a:rPr lang="tr-TR" dirty="0" err="1" smtClean="0"/>
              <a:t>pins</a:t>
            </a:r>
            <a:r>
              <a:rPr lang="tr-TR" dirty="0" smtClean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/>
              <a:t> (A0–A19).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to be read out, consisting of 8 lines (D0–D7).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power supply to the chip (</a:t>
            </a:r>
            <a:r>
              <a:rPr lang="en-US" dirty="0" err="1"/>
              <a:t>Vcc</a:t>
            </a:r>
            <a:r>
              <a:rPr lang="en-US" dirty="0"/>
              <a:t>).</a:t>
            </a:r>
          </a:p>
          <a:p>
            <a:pPr lvl="1"/>
            <a:r>
              <a:rPr lang="tr-TR" dirty="0" smtClean="0"/>
              <a:t>A </a:t>
            </a:r>
            <a:r>
              <a:rPr lang="tr-TR" dirty="0" err="1"/>
              <a:t>ground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(</a:t>
            </a:r>
            <a:r>
              <a:rPr lang="tr-TR" dirty="0" err="1"/>
              <a:t>Vss</a:t>
            </a:r>
            <a:r>
              <a:rPr lang="tr-TR" dirty="0"/>
              <a:t>).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chip enable (CE) pin. Because there may be more than one memory </a:t>
            </a:r>
            <a:r>
              <a:rPr lang="en-US" dirty="0" smtClean="0"/>
              <a:t>chip,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of which is connected to the same address bus, the CE pin is used to </a:t>
            </a:r>
            <a:r>
              <a:rPr lang="en-US" dirty="0" smtClean="0"/>
              <a:t>indicate</a:t>
            </a:r>
            <a:r>
              <a:rPr lang="tr-TR" dirty="0" smtClean="0"/>
              <a:t> </a:t>
            </a:r>
            <a:r>
              <a:rPr lang="en-US" dirty="0" smtClean="0"/>
              <a:t>whether </a:t>
            </a:r>
            <a:r>
              <a:rPr lang="en-US" dirty="0"/>
              <a:t>or not the address is valid for this chip. The CE pin is </a:t>
            </a:r>
            <a:r>
              <a:rPr lang="en-US" dirty="0" smtClean="0"/>
              <a:t>activated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logic connected to the higher-order bits of the address bus (i.e., address </a:t>
            </a:r>
            <a:r>
              <a:rPr lang="en-US" dirty="0" smtClean="0"/>
              <a:t>bits</a:t>
            </a:r>
            <a:r>
              <a:rPr lang="tr-TR" dirty="0" smtClean="0"/>
              <a:t> </a:t>
            </a:r>
            <a:r>
              <a:rPr lang="en-US" dirty="0" smtClean="0"/>
              <a:t>above </a:t>
            </a:r>
            <a:r>
              <a:rPr lang="en-US" dirty="0"/>
              <a:t>A19). The use of this signal is illustrated presently.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voltage (</a:t>
            </a:r>
            <a:r>
              <a:rPr lang="en-US" dirty="0" err="1"/>
              <a:t>Vpp</a:t>
            </a:r>
            <a:r>
              <a:rPr lang="en-US" dirty="0"/>
              <a:t>) that is supplied during programming (write operations).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66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453"/>
          <a:stretch/>
        </p:blipFill>
        <p:spPr>
          <a:xfrm>
            <a:off x="3646021" y="667339"/>
            <a:ext cx="3978895" cy="58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6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8355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typical DRAM pin configuration is shown in </a:t>
            </a:r>
            <a:r>
              <a:rPr lang="en-US" dirty="0" smtClean="0"/>
              <a:t>Figure, </a:t>
            </a:r>
            <a:r>
              <a:rPr lang="en-US" dirty="0"/>
              <a:t>for a 16-Mbit </a:t>
            </a:r>
            <a:r>
              <a:rPr lang="en-US" dirty="0" smtClean="0"/>
              <a:t>chip</a:t>
            </a:r>
            <a:r>
              <a:rPr lang="tr-TR" dirty="0" smtClean="0"/>
              <a:t> </a:t>
            </a:r>
            <a:r>
              <a:rPr lang="en-US" dirty="0" smtClean="0"/>
              <a:t>organized </a:t>
            </a:r>
            <a:r>
              <a:rPr lang="en-US" dirty="0"/>
              <a:t>as 4M </a:t>
            </a:r>
            <a:r>
              <a:rPr lang="tr-TR" dirty="0" smtClean="0"/>
              <a:t>x</a:t>
            </a:r>
            <a:r>
              <a:rPr lang="en-US" dirty="0" smtClean="0"/>
              <a:t> </a:t>
            </a:r>
            <a:r>
              <a:rPr lang="en-US" dirty="0"/>
              <a:t>4.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several differences from a ROM chip. </a:t>
            </a:r>
            <a:r>
              <a:rPr lang="en-US" dirty="0" smtClean="0"/>
              <a:t>Because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RAM can be updated, the data pins are input/output.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write enable (</a:t>
            </a:r>
            <a:r>
              <a:rPr lang="en-US" dirty="0" smtClean="0"/>
              <a:t>WE)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output enable (OE) pins indicate whether this is a write or read operation.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244" y="469490"/>
            <a:ext cx="5287523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Semiconductor Main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76591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earlier computers, the most common form of random-access storage for </a:t>
            </a:r>
            <a:r>
              <a:rPr lang="en-US" dirty="0" smtClean="0"/>
              <a:t>computer</a:t>
            </a:r>
            <a:r>
              <a:rPr lang="tr-TR" dirty="0" smtClean="0"/>
              <a:t> </a:t>
            </a:r>
            <a:r>
              <a:rPr lang="en-US" dirty="0" smtClean="0"/>
              <a:t>main </a:t>
            </a:r>
            <a:r>
              <a:rPr lang="en-US" dirty="0"/>
              <a:t>memory employed an array of doughnut-shaped ferromagnetic </a:t>
            </a:r>
            <a:r>
              <a:rPr lang="en-US" dirty="0" smtClean="0"/>
              <a:t>loops</a:t>
            </a:r>
            <a:r>
              <a:rPr lang="tr-TR" dirty="0" smtClean="0"/>
              <a:t> </a:t>
            </a:r>
            <a:r>
              <a:rPr lang="en-US" dirty="0" smtClean="0"/>
              <a:t>referred </a:t>
            </a:r>
            <a:r>
              <a:rPr lang="en-US" dirty="0"/>
              <a:t>to as </a:t>
            </a:r>
            <a:r>
              <a:rPr lang="en-US" i="1" dirty="0"/>
              <a:t>cores. </a:t>
            </a:r>
            <a:endParaRPr lang="tr-TR" i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advent of, and advantages of, microelectronics has </a:t>
            </a:r>
            <a:r>
              <a:rPr lang="en-US" dirty="0" smtClean="0"/>
              <a:t>long</a:t>
            </a:r>
            <a:r>
              <a:rPr lang="tr-TR" dirty="0" smtClean="0"/>
              <a:t> </a:t>
            </a:r>
            <a:r>
              <a:rPr lang="en-US" dirty="0" smtClean="0"/>
              <a:t>since </a:t>
            </a:r>
            <a:r>
              <a:rPr lang="en-US" dirty="0"/>
              <a:t>vanquished the magnetic core memory.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Today</a:t>
            </a:r>
            <a:r>
              <a:rPr lang="en-US" dirty="0"/>
              <a:t>, the use of </a:t>
            </a:r>
            <a:r>
              <a:rPr lang="tr-TR" dirty="0" smtClean="0"/>
              <a:t>s</a:t>
            </a:r>
            <a:r>
              <a:rPr lang="en-US" dirty="0" err="1" smtClean="0"/>
              <a:t>emiconductor</a:t>
            </a:r>
            <a:r>
              <a:rPr lang="en-US" dirty="0" smtClean="0"/>
              <a:t> chips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main memory is almost universal.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aspects of this technology are </a:t>
            </a:r>
            <a:r>
              <a:rPr lang="en-US" dirty="0" smtClean="0"/>
              <a:t>explored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tr-TR" dirty="0" err="1" smtClean="0"/>
              <a:t>chapter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4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12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Because the DRAM is accessed by row and column, and the address is </a:t>
            </a:r>
            <a:r>
              <a:rPr lang="en-US" dirty="0" smtClean="0"/>
              <a:t>multiplexed,</a:t>
            </a:r>
            <a:r>
              <a:rPr lang="tr-TR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11 address pins are needed to specify the 4M row/column </a:t>
            </a:r>
            <a:r>
              <a:rPr lang="en-US" dirty="0" smtClean="0"/>
              <a:t>combinations</a:t>
            </a:r>
            <a:r>
              <a:rPr lang="tr-TR" dirty="0" smtClean="0"/>
              <a:t> </a:t>
            </a:r>
            <a:r>
              <a:rPr lang="en-US" dirty="0" smtClean="0"/>
              <a:t>(2</a:t>
            </a:r>
            <a:r>
              <a:rPr lang="en-US" baseline="30000" dirty="0" smtClean="0"/>
              <a:t>11</a:t>
            </a:r>
            <a:r>
              <a:rPr lang="en-US" dirty="0" smtClean="0"/>
              <a:t> </a:t>
            </a:r>
            <a:r>
              <a:rPr lang="tr-TR" dirty="0" smtClean="0"/>
              <a:t>x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baseline="30000" dirty="0"/>
              <a:t>11</a:t>
            </a:r>
            <a:r>
              <a:rPr lang="en-US" dirty="0"/>
              <a:t> = 2</a:t>
            </a:r>
            <a:r>
              <a:rPr lang="en-US" baseline="30000" dirty="0"/>
              <a:t>22</a:t>
            </a:r>
            <a:r>
              <a:rPr lang="en-US" dirty="0"/>
              <a:t> = 4M).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functions of the row address select (RAS) and </a:t>
            </a:r>
            <a:r>
              <a:rPr lang="en-US" dirty="0" smtClean="0"/>
              <a:t>column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select (CAS) pins were discussed previously.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Finally</a:t>
            </a:r>
            <a:r>
              <a:rPr lang="en-US" dirty="0"/>
              <a:t>, the no connect (</a:t>
            </a:r>
            <a:r>
              <a:rPr lang="en-US" dirty="0" smtClean="0"/>
              <a:t>NC)</a:t>
            </a:r>
            <a:r>
              <a:rPr lang="tr-TR" dirty="0" smtClean="0"/>
              <a:t> </a:t>
            </a:r>
            <a:r>
              <a:rPr lang="en-US" dirty="0" smtClean="0"/>
              <a:t>pin </a:t>
            </a:r>
            <a:r>
              <a:rPr lang="en-US" dirty="0"/>
              <a:t>is provided so that there are an even number of pins.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343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49"/>
            <a:ext cx="11152239" cy="4873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Module</a:t>
            </a:r>
            <a:r>
              <a:rPr lang="tr-TR" b="1" dirty="0"/>
              <a:t> </a:t>
            </a:r>
            <a:r>
              <a:rPr lang="tr-TR" b="1" dirty="0" err="1" smtClean="0"/>
              <a:t>Organization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If a RAM chip contains only 1 bit per word, then clearly we will need at least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chips equal to the number of bits per word.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an example, Figure </a:t>
            </a:r>
            <a:r>
              <a:rPr lang="tr-TR" dirty="0" err="1" smtClean="0"/>
              <a:t>below</a:t>
            </a:r>
            <a:r>
              <a:rPr lang="tr-TR" dirty="0" smtClean="0"/>
              <a:t> </a:t>
            </a:r>
            <a:r>
              <a:rPr lang="en-US" dirty="0" smtClean="0"/>
              <a:t>shows </a:t>
            </a:r>
            <a:r>
              <a:rPr lang="en-US" dirty="0"/>
              <a:t>how a memory module consisting of 256K 8-bit words could be organized.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256K </a:t>
            </a:r>
            <a:r>
              <a:rPr lang="en-US" dirty="0"/>
              <a:t>words, an 18-bit address is needed and is supplied to the module from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external </a:t>
            </a:r>
            <a:r>
              <a:rPr lang="en-US" dirty="0"/>
              <a:t>source (e.g., the address lines of a bus to which the module is attached</a:t>
            </a:r>
            <a:r>
              <a:rPr lang="en-US" dirty="0" smtClean="0"/>
              <a:t>).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address is presented to 8 256K </a:t>
            </a:r>
            <a:r>
              <a:rPr lang="tr-TR" dirty="0" smtClean="0"/>
              <a:t>x</a:t>
            </a:r>
            <a:r>
              <a:rPr lang="en-US" dirty="0" smtClean="0"/>
              <a:t> </a:t>
            </a:r>
            <a:r>
              <a:rPr lang="en-US" dirty="0"/>
              <a:t>1-bit chips, each of which provides the </a:t>
            </a:r>
            <a:r>
              <a:rPr lang="en-US" dirty="0" smtClean="0"/>
              <a:t>input/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/>
              <a:t>of 1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314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7761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256-KByte Memory </a:t>
            </a:r>
            <a:r>
              <a:rPr lang="tr-TR" dirty="0" err="1"/>
              <a:t>Organization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32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45" y="88899"/>
            <a:ext cx="6922831" cy="66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12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organization works as long as the size of memory equals the number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bits </a:t>
            </a:r>
            <a:r>
              <a:rPr lang="en-US" dirty="0"/>
              <a:t>per chip.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case in which larger memory is required, an array of chips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needed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57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4261545" cy="6492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shows </a:t>
            </a:r>
            <a:r>
              <a:rPr lang="en-US" dirty="0"/>
              <a:t>the possible organization of a memory consisting of 1M</a:t>
            </a:r>
            <a:r>
              <a:rPr lang="tr-TR" dirty="0"/>
              <a:t> </a:t>
            </a:r>
            <a:r>
              <a:rPr lang="en-US" dirty="0"/>
              <a:t>word by 8 bits per word. In this case, we have four columns of chips, each column</a:t>
            </a:r>
            <a:r>
              <a:rPr lang="tr-TR" dirty="0"/>
              <a:t> </a:t>
            </a:r>
            <a:r>
              <a:rPr lang="en-US" dirty="0"/>
              <a:t>containing 256K words arranged as in Figure </a:t>
            </a:r>
            <a:r>
              <a:rPr lang="tr-TR" dirty="0" err="1" smtClean="0"/>
              <a:t>above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1M word, 20 address lines are</a:t>
            </a:r>
            <a:r>
              <a:rPr lang="tr-TR" dirty="0"/>
              <a:t> </a:t>
            </a:r>
            <a:r>
              <a:rPr lang="en-US" dirty="0"/>
              <a:t>needed. The 18 least significant bits are routed to all 32 modules.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high-order</a:t>
            </a:r>
            <a:r>
              <a:rPr lang="tr-TR" dirty="0"/>
              <a:t> </a:t>
            </a:r>
            <a:r>
              <a:rPr lang="en-US" dirty="0"/>
              <a:t>2 bits are input to a group select logic module that sends a chip enable signal to one</a:t>
            </a:r>
            <a:r>
              <a:rPr lang="tr-TR" dirty="0"/>
              <a:t> </a:t>
            </a:r>
            <a:r>
              <a:rPr lang="en-US" dirty="0"/>
              <a:t>of the four columns of modules.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34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745" y="1368424"/>
            <a:ext cx="7006951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2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96484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Interleaved</a:t>
            </a:r>
            <a:r>
              <a:rPr lang="tr-TR" b="1" dirty="0"/>
              <a:t> </a:t>
            </a:r>
            <a:r>
              <a:rPr lang="tr-TR" b="1" dirty="0" smtClean="0"/>
              <a:t>Memory</a:t>
            </a:r>
          </a:p>
          <a:p>
            <a:pPr marL="0" indent="0">
              <a:buNone/>
            </a:pPr>
            <a:r>
              <a:rPr lang="en-US" dirty="0"/>
              <a:t>Main memory is composed of a collection of DRAM memory chips. A number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chips </a:t>
            </a:r>
            <a:r>
              <a:rPr lang="en-US" dirty="0"/>
              <a:t>can be grouped together to form a </a:t>
            </a:r>
            <a:r>
              <a:rPr lang="en-US" i="1" dirty="0"/>
              <a:t>memory bank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possible to </a:t>
            </a:r>
            <a:r>
              <a:rPr lang="en-US" dirty="0" smtClean="0"/>
              <a:t>organize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memory banks in a way known as interleaved memory. Each bank is </a:t>
            </a:r>
            <a:r>
              <a:rPr lang="en-US" dirty="0" smtClean="0"/>
              <a:t>independently</a:t>
            </a:r>
            <a:r>
              <a:rPr lang="tr-TR" dirty="0" smtClean="0"/>
              <a:t> </a:t>
            </a:r>
            <a:r>
              <a:rPr lang="en-US" dirty="0" smtClean="0"/>
              <a:t>able </a:t>
            </a:r>
            <a:r>
              <a:rPr lang="en-US" dirty="0"/>
              <a:t>to service a memory read or write request, so that a system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i="1" dirty="0" smtClean="0"/>
              <a:t>K </a:t>
            </a:r>
            <a:r>
              <a:rPr lang="en-US" dirty="0"/>
              <a:t>banks can service </a:t>
            </a:r>
            <a:r>
              <a:rPr lang="en-US" i="1" dirty="0"/>
              <a:t>K </a:t>
            </a:r>
            <a:r>
              <a:rPr lang="en-US" dirty="0"/>
              <a:t>requests simultaneously, increasing memory read or </a:t>
            </a:r>
            <a:r>
              <a:rPr lang="en-US" dirty="0" smtClean="0"/>
              <a:t>write</a:t>
            </a:r>
            <a:r>
              <a:rPr lang="tr-TR" dirty="0" smtClean="0"/>
              <a:t> </a:t>
            </a:r>
            <a:r>
              <a:rPr lang="en-US" dirty="0" smtClean="0"/>
              <a:t>rates </a:t>
            </a:r>
            <a:r>
              <a:rPr lang="en-US" dirty="0"/>
              <a:t>by a factor of </a:t>
            </a:r>
            <a:r>
              <a:rPr lang="en-US" i="1" dirty="0"/>
              <a:t>K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consecutive words of memory are stored in </a:t>
            </a:r>
            <a:r>
              <a:rPr lang="en-US" dirty="0" smtClean="0"/>
              <a:t>differ</a:t>
            </a:r>
            <a:r>
              <a:rPr lang="tr-TR" dirty="0" smtClean="0"/>
              <a:t>e</a:t>
            </a:r>
            <a:r>
              <a:rPr lang="en-US" dirty="0" err="1" smtClean="0"/>
              <a:t>nt</a:t>
            </a:r>
            <a:r>
              <a:rPr lang="tr-TR" dirty="0" smtClean="0"/>
              <a:t> </a:t>
            </a:r>
            <a:r>
              <a:rPr lang="en-US" dirty="0" smtClean="0"/>
              <a:t>banks</a:t>
            </a:r>
            <a:r>
              <a:rPr lang="en-US" dirty="0"/>
              <a:t>, then the transfer of a block of memory is speeded up.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4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ERROR CORRECTION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1232" cy="489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semiconductor memory system is subject to errors. These can be categorized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hard </a:t>
            </a:r>
            <a:r>
              <a:rPr lang="en-US" dirty="0"/>
              <a:t>failures and soft errors.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hard failure </a:t>
            </a:r>
            <a:r>
              <a:rPr lang="en-US" dirty="0"/>
              <a:t>is a permanent physical defect so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memory cell or cells affected cannot reliably store data but become stuck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0 </a:t>
            </a:r>
            <a:r>
              <a:rPr lang="en-US" dirty="0"/>
              <a:t>or 1 or switch erratically between 0 and 1. Hard errors can be caused by </a:t>
            </a:r>
            <a:r>
              <a:rPr lang="en-US" dirty="0" smtClean="0"/>
              <a:t>harsh</a:t>
            </a:r>
            <a:r>
              <a:rPr lang="tr-TR" dirty="0" smtClean="0"/>
              <a:t> </a:t>
            </a:r>
            <a:r>
              <a:rPr lang="en-US" dirty="0" smtClean="0"/>
              <a:t>environmental </a:t>
            </a:r>
            <a:r>
              <a:rPr lang="en-US" dirty="0"/>
              <a:t>abuse, manufacturing defects, and wear.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soft error </a:t>
            </a:r>
            <a:r>
              <a:rPr lang="en-US" dirty="0"/>
              <a:t>is a </a:t>
            </a:r>
            <a:r>
              <a:rPr lang="en-US" dirty="0" smtClean="0"/>
              <a:t>random,</a:t>
            </a:r>
            <a:r>
              <a:rPr lang="tr-TR" dirty="0" smtClean="0"/>
              <a:t> </a:t>
            </a:r>
            <a:r>
              <a:rPr lang="en-US" dirty="0" smtClean="0"/>
              <a:t>nondestructive </a:t>
            </a:r>
            <a:r>
              <a:rPr lang="en-US" dirty="0"/>
              <a:t>event that alters the contents of one or more memory cells </a:t>
            </a:r>
            <a:r>
              <a:rPr lang="en-US" dirty="0" smtClean="0"/>
              <a:t>without</a:t>
            </a:r>
            <a:r>
              <a:rPr lang="tr-TR" dirty="0" smtClean="0"/>
              <a:t> </a:t>
            </a:r>
            <a:r>
              <a:rPr lang="en-US" dirty="0" smtClean="0"/>
              <a:t>damaging </a:t>
            </a:r>
            <a:r>
              <a:rPr lang="en-US" dirty="0"/>
              <a:t>the memory. Soft errors can be caused by power supply </a:t>
            </a:r>
            <a:r>
              <a:rPr lang="en-US" dirty="0" smtClean="0"/>
              <a:t>problems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alpha particles. These particles result from radioactive decay and are </a:t>
            </a:r>
            <a:r>
              <a:rPr lang="en-US" dirty="0" smtClean="0"/>
              <a:t>distressingly</a:t>
            </a:r>
            <a:r>
              <a:rPr lang="tr-TR" dirty="0" smtClean="0"/>
              <a:t> </a:t>
            </a:r>
            <a:r>
              <a:rPr lang="en-US" dirty="0" smtClean="0"/>
              <a:t>common </a:t>
            </a:r>
            <a:r>
              <a:rPr lang="en-US" dirty="0"/>
              <a:t>because radioactive nuclei are found in small quantities in nearly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materials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Both </a:t>
            </a:r>
            <a:r>
              <a:rPr lang="en-US" dirty="0"/>
              <a:t>hard and soft errors are clearly undesirable, and most modern </a:t>
            </a:r>
            <a:r>
              <a:rPr lang="en-US" dirty="0" smtClean="0"/>
              <a:t>main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systems include logic for both detecting and correcting errors.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5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3735358" cy="6356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 smtClean="0"/>
              <a:t>i</a:t>
            </a:r>
            <a:r>
              <a:rPr lang="en-US" dirty="0" err="1" smtClean="0"/>
              <a:t>llustrates</a:t>
            </a:r>
            <a:r>
              <a:rPr lang="en-US" dirty="0" smtClean="0"/>
              <a:t> </a:t>
            </a:r>
            <a:r>
              <a:rPr lang="en-US" dirty="0"/>
              <a:t>in general terms how the process is carried out.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are to be written into memory, a calculation, depicted as a function </a:t>
            </a:r>
            <a:r>
              <a:rPr lang="en-US" i="1" dirty="0"/>
              <a:t>f</a:t>
            </a:r>
            <a:r>
              <a:rPr lang="en-US" dirty="0"/>
              <a:t>, is </a:t>
            </a:r>
            <a:r>
              <a:rPr lang="en-US" dirty="0" smtClean="0"/>
              <a:t>performed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data to produce a code.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Both </a:t>
            </a:r>
            <a:r>
              <a:rPr lang="en-US" dirty="0"/>
              <a:t>the code and the data are stored. </a:t>
            </a:r>
            <a:r>
              <a:rPr lang="en-US" dirty="0" smtClean="0"/>
              <a:t>Thus,</a:t>
            </a:r>
            <a:r>
              <a:rPr lang="tr-TR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an </a:t>
            </a:r>
            <a:r>
              <a:rPr lang="en-US" i="1" dirty="0"/>
              <a:t>M</a:t>
            </a:r>
            <a:r>
              <a:rPr lang="en-US" dirty="0"/>
              <a:t>-bit word of data is to be stored and the code is of length </a:t>
            </a:r>
            <a:r>
              <a:rPr lang="en-US" i="1" dirty="0"/>
              <a:t>K </a:t>
            </a:r>
            <a:r>
              <a:rPr lang="en-US" dirty="0"/>
              <a:t>bits, then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actual </a:t>
            </a:r>
            <a:r>
              <a:rPr lang="en-US" dirty="0"/>
              <a:t>size of the stored word is </a:t>
            </a:r>
            <a:r>
              <a:rPr lang="en-US" i="1" dirty="0"/>
              <a:t>M </a:t>
            </a:r>
            <a:r>
              <a:rPr lang="en-US" dirty="0"/>
              <a:t>+ </a:t>
            </a:r>
            <a:r>
              <a:rPr lang="en-US" i="1" dirty="0"/>
              <a:t>K </a:t>
            </a:r>
            <a:r>
              <a:rPr lang="en-US" dirty="0"/>
              <a:t>bits.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18" y="1727611"/>
            <a:ext cx="7550422" cy="38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96484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the previously stored word is read out, the code is used to detect and </a:t>
            </a:r>
            <a:r>
              <a:rPr lang="en-US" dirty="0" smtClean="0"/>
              <a:t>possibly</a:t>
            </a:r>
            <a:r>
              <a:rPr lang="tr-TR" dirty="0" smtClean="0"/>
              <a:t> </a:t>
            </a:r>
            <a:r>
              <a:rPr lang="en-US" dirty="0" smtClean="0"/>
              <a:t>correct </a:t>
            </a:r>
            <a:r>
              <a:rPr lang="en-US" dirty="0"/>
              <a:t>errors. A new set of </a:t>
            </a:r>
            <a:r>
              <a:rPr lang="en-US" i="1" dirty="0"/>
              <a:t>K </a:t>
            </a:r>
            <a:r>
              <a:rPr lang="en-US" dirty="0"/>
              <a:t>code bits is generated from the </a:t>
            </a:r>
            <a:r>
              <a:rPr lang="en-US" i="1" dirty="0"/>
              <a:t>M </a:t>
            </a:r>
            <a:r>
              <a:rPr lang="en-US" dirty="0"/>
              <a:t>data bits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compared </a:t>
            </a:r>
            <a:r>
              <a:rPr lang="en-US" dirty="0"/>
              <a:t>with the fetched code bits. The comparison yields one of three results: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errors are detected. The fetched data bits are sent out.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error is detected, and it is possible to correct the error. The data bits </a:t>
            </a:r>
            <a:r>
              <a:rPr lang="en-US" dirty="0" smtClean="0"/>
              <a:t>plus</a:t>
            </a:r>
            <a:r>
              <a:rPr lang="tr-TR" dirty="0" smtClean="0"/>
              <a:t> </a:t>
            </a:r>
            <a:r>
              <a:rPr lang="en-US" b="1" dirty="0" smtClean="0"/>
              <a:t>error </a:t>
            </a:r>
            <a:r>
              <a:rPr lang="en-US" b="1" dirty="0"/>
              <a:t>correction </a:t>
            </a:r>
            <a:r>
              <a:rPr lang="en-US" dirty="0"/>
              <a:t>bits are fed into a corrector, which produces a corrected set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i="1" dirty="0" smtClean="0"/>
              <a:t>M </a:t>
            </a:r>
            <a:r>
              <a:rPr lang="en-US" dirty="0"/>
              <a:t>bits to be sent out.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error is detected, but it is not possible to correct it. This condition is reported.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4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59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Codes that operate in this fashion are referred to as </a:t>
            </a:r>
            <a:r>
              <a:rPr lang="en-US" b="1" dirty="0"/>
              <a:t>error-correcting codes</a:t>
            </a:r>
            <a:r>
              <a:rPr lang="en-US" dirty="0"/>
              <a:t>.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code </a:t>
            </a:r>
            <a:r>
              <a:rPr lang="en-US" dirty="0"/>
              <a:t>is characterized by the number of bit errors in a word that it can </a:t>
            </a:r>
            <a:r>
              <a:rPr lang="en-US" dirty="0" smtClean="0"/>
              <a:t>correct </a:t>
            </a:r>
            <a:r>
              <a:rPr lang="en-US" dirty="0"/>
              <a:t>and detect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simplest of the error-correcting codes is the </a:t>
            </a:r>
            <a:r>
              <a:rPr lang="en-US" b="1" dirty="0"/>
              <a:t>Hamming code </a:t>
            </a:r>
            <a:r>
              <a:rPr lang="en-US" dirty="0"/>
              <a:t>devised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Richard </a:t>
            </a:r>
            <a:r>
              <a:rPr lang="en-US" dirty="0"/>
              <a:t>Hamming at Bell Laboratories.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8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27735" cy="5032375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/>
              <a:t>Organization</a:t>
            </a:r>
          </a:p>
          <a:p>
            <a:pPr marL="0" indent="0">
              <a:buNone/>
            </a:pPr>
            <a:r>
              <a:rPr lang="en-US" dirty="0"/>
              <a:t>The basic element of a </a:t>
            </a:r>
            <a:r>
              <a:rPr lang="en-US" b="1" dirty="0"/>
              <a:t>semiconductor memory </a:t>
            </a:r>
            <a:r>
              <a:rPr lang="en-US" dirty="0"/>
              <a:t>is the memory cell. Although a </a:t>
            </a:r>
            <a:r>
              <a:rPr lang="en-US" dirty="0" smtClean="0"/>
              <a:t>variety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electronic technologies are used, all semiconductor memory cells share </a:t>
            </a:r>
            <a:r>
              <a:rPr lang="en-US" dirty="0" smtClean="0"/>
              <a:t>certain</a:t>
            </a:r>
            <a:r>
              <a:rPr lang="tr-TR" dirty="0" smtClean="0"/>
              <a:t> </a:t>
            </a:r>
            <a:r>
              <a:rPr lang="en-US" dirty="0" smtClean="0"/>
              <a:t>properties:</a:t>
            </a:r>
            <a:endParaRPr lang="tr-TR" dirty="0" smtClean="0"/>
          </a:p>
          <a:p>
            <a:pPr lvl="1"/>
            <a:r>
              <a:rPr lang="en-US" dirty="0"/>
              <a:t>They exhibit two stable (or </a:t>
            </a:r>
            <a:r>
              <a:rPr lang="en-US" dirty="0" err="1"/>
              <a:t>semistable</a:t>
            </a:r>
            <a:r>
              <a:rPr lang="en-US" dirty="0"/>
              <a:t>) states, which can be used to </a:t>
            </a:r>
            <a:r>
              <a:rPr lang="en-US" dirty="0" smtClean="0"/>
              <a:t>represent</a:t>
            </a:r>
            <a:r>
              <a:rPr lang="tr-TR" dirty="0" smtClean="0"/>
              <a:t> </a:t>
            </a:r>
            <a:r>
              <a:rPr lang="en-US" dirty="0" smtClean="0"/>
              <a:t>binary </a:t>
            </a:r>
            <a:r>
              <a:rPr lang="en-US" dirty="0"/>
              <a:t>1 and 0.</a:t>
            </a:r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hey </a:t>
            </a:r>
            <a:r>
              <a:rPr lang="en-US" dirty="0"/>
              <a:t>are capable of being written into (at least once), to set the state.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capable of being read to sense the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8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 smtClean="0"/>
              <a:t>Error-Correcting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r>
              <a:rPr lang="tr-TR" dirty="0" err="1"/>
              <a:t>Code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005052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uses </a:t>
            </a:r>
            <a:r>
              <a:rPr lang="en-US" dirty="0"/>
              <a:t>Venn diagrams to </a:t>
            </a:r>
            <a:r>
              <a:rPr lang="en-US" dirty="0" smtClean="0"/>
              <a:t>illustrate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use of this code on 4-bit words (</a:t>
            </a:r>
            <a:r>
              <a:rPr lang="en-US" i="1" dirty="0"/>
              <a:t>M </a:t>
            </a:r>
            <a:r>
              <a:rPr lang="en-US" dirty="0"/>
              <a:t>= 4). With three intersecting </a:t>
            </a:r>
            <a:r>
              <a:rPr lang="en-US" dirty="0" smtClean="0"/>
              <a:t>circles,</a:t>
            </a:r>
            <a:r>
              <a:rPr lang="tr-T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are seven compartments.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assign the 4 data bits to the inner </a:t>
            </a:r>
            <a:r>
              <a:rPr lang="en-US" dirty="0" smtClean="0"/>
              <a:t>compartments</a:t>
            </a:r>
            <a:r>
              <a:rPr lang="tr-TR" dirty="0" smtClean="0"/>
              <a:t> </a:t>
            </a:r>
            <a:r>
              <a:rPr lang="en-US" dirty="0" smtClean="0"/>
              <a:t>(a</a:t>
            </a:r>
            <a:r>
              <a:rPr lang="en-US" dirty="0"/>
              <a:t>). The remaining compartments are filled with what are called </a:t>
            </a:r>
            <a:r>
              <a:rPr lang="en-US" i="1" dirty="0" smtClean="0"/>
              <a:t>parity</a:t>
            </a:r>
            <a:r>
              <a:rPr lang="tr-TR" i="1" dirty="0" smtClean="0"/>
              <a:t> </a:t>
            </a:r>
            <a:r>
              <a:rPr lang="en-US" i="1" dirty="0" smtClean="0"/>
              <a:t>bits</a:t>
            </a:r>
            <a:r>
              <a:rPr lang="en-US" i="1" dirty="0"/>
              <a:t>. </a:t>
            </a:r>
            <a:r>
              <a:rPr lang="en-US" dirty="0"/>
              <a:t>Each parity bit is chosen so that the total number of 1s in its circle is </a:t>
            </a:r>
            <a:r>
              <a:rPr lang="en-US" dirty="0" smtClean="0"/>
              <a:t>even</a:t>
            </a:r>
            <a:r>
              <a:rPr lang="tr-TR" dirty="0" smtClean="0"/>
              <a:t> </a:t>
            </a:r>
            <a:r>
              <a:rPr lang="en-US" dirty="0" smtClean="0"/>
              <a:t>(b</a:t>
            </a:r>
            <a:r>
              <a:rPr lang="en-US" dirty="0"/>
              <a:t>). Thus, because circle A includes three data 1s, the parity bit in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circle </a:t>
            </a:r>
            <a:r>
              <a:rPr lang="en-US" dirty="0"/>
              <a:t>is set to 1.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Now</a:t>
            </a:r>
            <a:r>
              <a:rPr lang="en-US" dirty="0"/>
              <a:t>, if an error changes one of the data bits </a:t>
            </a:r>
            <a:r>
              <a:rPr lang="en-US" dirty="0" smtClean="0"/>
              <a:t>(</a:t>
            </a:r>
            <a:r>
              <a:rPr lang="tr-TR" dirty="0" smtClean="0"/>
              <a:t>c</a:t>
            </a:r>
            <a:r>
              <a:rPr lang="en-US" dirty="0" smtClean="0"/>
              <a:t>), </a:t>
            </a:r>
            <a:r>
              <a:rPr lang="en-US" dirty="0"/>
              <a:t>it is </a:t>
            </a:r>
            <a:r>
              <a:rPr lang="en-US" dirty="0" smtClean="0"/>
              <a:t>easily</a:t>
            </a:r>
            <a:r>
              <a:rPr lang="tr-TR" dirty="0" smtClean="0"/>
              <a:t> </a:t>
            </a:r>
            <a:r>
              <a:rPr lang="en-US" dirty="0" smtClean="0"/>
              <a:t>found</a:t>
            </a:r>
            <a:r>
              <a:rPr lang="en-US" dirty="0"/>
              <a:t>. By checking the parity bits, discrepancies are found in circle A and </a:t>
            </a:r>
            <a:r>
              <a:rPr lang="en-US" dirty="0" smtClean="0"/>
              <a:t>circle</a:t>
            </a:r>
            <a:r>
              <a:rPr lang="tr-TR" dirty="0" smtClean="0"/>
              <a:t> </a:t>
            </a:r>
            <a:r>
              <a:rPr lang="en-US" dirty="0" smtClean="0"/>
              <a:t>C </a:t>
            </a:r>
            <a:r>
              <a:rPr lang="en-US" dirty="0"/>
              <a:t>but not in circle B. Only one of the seven compartments is in A and C but not B.</a:t>
            </a:r>
          </a:p>
          <a:p>
            <a:pPr marL="0" indent="0">
              <a:buNone/>
            </a:pPr>
            <a:r>
              <a:rPr lang="en-US" dirty="0"/>
              <a:t>The error can therefore be corrected by changing that bit.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40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49" y="1235279"/>
            <a:ext cx="5158312" cy="510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2742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clarify the concepts involved, we will develop a code that can detect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correct </a:t>
            </a:r>
            <a:r>
              <a:rPr lang="en-US" dirty="0"/>
              <a:t>single-bit errors in 8-bit words.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start, let us determine how long the code must be.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Referring </a:t>
            </a:r>
            <a:r>
              <a:rPr lang="en-US" dirty="0"/>
              <a:t>to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error-correcting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</a:t>
            </a:r>
            <a:r>
              <a:rPr lang="tr-TR" dirty="0" err="1" smtClean="0"/>
              <a:t>above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comparison logic receives as input two </a:t>
            </a:r>
            <a:r>
              <a:rPr lang="en-US" i="1" dirty="0"/>
              <a:t>K</a:t>
            </a:r>
            <a:r>
              <a:rPr lang="en-US" dirty="0"/>
              <a:t>-bit values. A bit-by-bit comparison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done </a:t>
            </a:r>
            <a:r>
              <a:rPr lang="en-US" dirty="0"/>
              <a:t>by taking the exclusive-OR of the two inputs.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result is called the </a:t>
            </a:r>
            <a:r>
              <a:rPr lang="en-US" i="1" dirty="0" smtClean="0"/>
              <a:t>syndrome</a:t>
            </a:r>
            <a:r>
              <a:rPr lang="tr-TR" i="1" dirty="0" smtClean="0"/>
              <a:t> </a:t>
            </a:r>
            <a:r>
              <a:rPr lang="en-US" i="1" dirty="0" smtClean="0"/>
              <a:t>word</a:t>
            </a:r>
            <a:r>
              <a:rPr lang="en-US" i="1" dirty="0"/>
              <a:t>. </a:t>
            </a:r>
            <a:r>
              <a:rPr lang="en-US" dirty="0"/>
              <a:t>Thus, each bit of the </a:t>
            </a:r>
            <a:r>
              <a:rPr lang="en-US" b="1" dirty="0"/>
              <a:t>syndrome </a:t>
            </a:r>
            <a:r>
              <a:rPr lang="en-US" dirty="0"/>
              <a:t>is 0 or 1 according to if there is or is not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match </a:t>
            </a:r>
            <a:r>
              <a:rPr lang="en-US" dirty="0"/>
              <a:t>in that bit position for the two inputs.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2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766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syndrome word is therefore </a:t>
            </a:r>
            <a:r>
              <a:rPr lang="en-US" i="1" dirty="0"/>
              <a:t>K </a:t>
            </a:r>
            <a:r>
              <a:rPr lang="en-US" dirty="0"/>
              <a:t>bits wide and has a range between 0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2</a:t>
            </a:r>
            <a:r>
              <a:rPr lang="en-US" i="1" baseline="30000" dirty="0" smtClean="0"/>
              <a:t>K</a:t>
            </a:r>
            <a:r>
              <a:rPr lang="en-US" i="1" dirty="0" smtClean="0"/>
              <a:t> </a:t>
            </a:r>
            <a:r>
              <a:rPr lang="en-US" dirty="0"/>
              <a:t>- 1. The value 0 indicates that no error was detected, leaving 2</a:t>
            </a:r>
            <a:r>
              <a:rPr lang="en-US" i="1" baseline="30000" dirty="0"/>
              <a:t>K</a:t>
            </a:r>
            <a:r>
              <a:rPr lang="en-US" i="1" dirty="0"/>
              <a:t> </a:t>
            </a:r>
            <a:r>
              <a:rPr lang="en-US" dirty="0"/>
              <a:t>- 1 values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indicate</a:t>
            </a:r>
            <a:r>
              <a:rPr lang="en-US" dirty="0"/>
              <a:t>, if there is an error, which bit was in error.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Now</a:t>
            </a:r>
            <a:r>
              <a:rPr lang="en-US" dirty="0"/>
              <a:t>, because an error </a:t>
            </a:r>
            <a:r>
              <a:rPr lang="en-US" dirty="0" smtClean="0"/>
              <a:t>could</a:t>
            </a:r>
            <a:r>
              <a:rPr lang="tr-TR" dirty="0" smtClean="0"/>
              <a:t> </a:t>
            </a:r>
            <a:r>
              <a:rPr lang="en-US" dirty="0" smtClean="0"/>
              <a:t>occur </a:t>
            </a:r>
            <a:r>
              <a:rPr lang="en-US" dirty="0"/>
              <a:t>on any of the </a:t>
            </a:r>
            <a:r>
              <a:rPr lang="en-US" i="1" dirty="0"/>
              <a:t>M </a:t>
            </a:r>
            <a:r>
              <a:rPr lang="en-US" dirty="0"/>
              <a:t>data bits or </a:t>
            </a:r>
            <a:r>
              <a:rPr lang="en-US" i="1" dirty="0"/>
              <a:t>K </a:t>
            </a:r>
            <a:r>
              <a:rPr lang="en-US" dirty="0"/>
              <a:t>check bits, we must </a:t>
            </a:r>
            <a:r>
              <a:rPr lang="en-US" dirty="0" smtClean="0"/>
              <a:t>have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en-US" dirty="0"/>
              <a:t>This inequality gives the number of bits needed to correct a single bit error in a </a:t>
            </a:r>
            <a:r>
              <a:rPr lang="en-US" dirty="0" smtClean="0"/>
              <a:t>word</a:t>
            </a:r>
            <a:r>
              <a:rPr lang="tr-TR" dirty="0" smtClean="0"/>
              <a:t> </a:t>
            </a:r>
            <a:r>
              <a:rPr lang="en-US" dirty="0" smtClean="0"/>
              <a:t>containing </a:t>
            </a:r>
            <a:r>
              <a:rPr lang="en-US" i="1" dirty="0"/>
              <a:t>M </a:t>
            </a:r>
            <a:r>
              <a:rPr lang="en-US" dirty="0"/>
              <a:t>data bits. For example, for a word of 8 data bits (</a:t>
            </a:r>
            <a:r>
              <a:rPr lang="en-US" i="1" dirty="0"/>
              <a:t>M </a:t>
            </a:r>
            <a:r>
              <a:rPr lang="en-US" dirty="0"/>
              <a:t>= 8), we have</a:t>
            </a:r>
          </a:p>
          <a:p>
            <a:pPr lvl="1"/>
            <a:r>
              <a:rPr lang="tr-TR" i="1" dirty="0" smtClean="0"/>
              <a:t>K </a:t>
            </a:r>
            <a:r>
              <a:rPr lang="tr-TR" dirty="0"/>
              <a:t>= 3: 2</a:t>
            </a:r>
            <a:r>
              <a:rPr lang="tr-TR" baseline="30000" dirty="0"/>
              <a:t>3</a:t>
            </a:r>
            <a:r>
              <a:rPr lang="tr-TR" dirty="0"/>
              <a:t> - 1 </a:t>
            </a:r>
            <a:r>
              <a:rPr lang="tr-TR" dirty="0" smtClean="0"/>
              <a:t>&lt; </a:t>
            </a:r>
            <a:r>
              <a:rPr lang="tr-TR" dirty="0"/>
              <a:t>8 + 3</a:t>
            </a:r>
          </a:p>
          <a:p>
            <a:pPr lvl="1"/>
            <a:r>
              <a:rPr lang="tr-TR" i="1" dirty="0" smtClean="0"/>
              <a:t>K </a:t>
            </a:r>
            <a:r>
              <a:rPr lang="tr-TR" dirty="0"/>
              <a:t>= 4: 2</a:t>
            </a:r>
            <a:r>
              <a:rPr lang="tr-TR" baseline="30000" dirty="0"/>
              <a:t>4</a:t>
            </a:r>
            <a:r>
              <a:rPr lang="tr-TR" dirty="0"/>
              <a:t> - 1 &gt;</a:t>
            </a:r>
            <a:r>
              <a:rPr lang="tr-TR" dirty="0" smtClean="0"/>
              <a:t> </a:t>
            </a:r>
            <a:r>
              <a:rPr lang="tr-TR" dirty="0"/>
              <a:t>8 + 4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42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82064" y="3514599"/>
                <a:ext cx="39083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tr-TR" sz="320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tr-T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tr-T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tr-T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64" y="3514599"/>
                <a:ext cx="390832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6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Thus, eight data bits require four check bits. The first three columns of Table </a:t>
            </a:r>
            <a:r>
              <a:rPr lang="en-US" dirty="0" smtClean="0"/>
              <a:t>lists </a:t>
            </a:r>
            <a:r>
              <a:rPr lang="en-US" dirty="0"/>
              <a:t>the number of check bits required for various data word lengths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43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55" y="3053938"/>
            <a:ext cx="8937142" cy="34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convenience, we would like to generate a 4-bit syndrome for an 8-bit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word </a:t>
            </a:r>
            <a:r>
              <a:rPr lang="en-US" dirty="0"/>
              <a:t>with the following characteristics: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syndrome contains all 0s, no error has been detected.</a:t>
            </a:r>
          </a:p>
          <a:p>
            <a:pPr lvl="1"/>
            <a:r>
              <a:rPr lang="en-US" dirty="0" smtClean="0"/>
              <a:t>If the syndrome contains one and only one bit set to 1, then an error has</a:t>
            </a:r>
            <a:r>
              <a:rPr lang="tr-TR" dirty="0" smtClean="0"/>
              <a:t> </a:t>
            </a:r>
            <a:r>
              <a:rPr lang="en-US" dirty="0" smtClean="0"/>
              <a:t>occurred in one of the 4 check bits. No correction is needed.</a:t>
            </a:r>
          </a:p>
          <a:p>
            <a:pPr lvl="1"/>
            <a:r>
              <a:rPr lang="en-US" dirty="0" smtClean="0"/>
              <a:t>If the syndrome contains more than one bit set to 1, then the numerical value</a:t>
            </a:r>
            <a:r>
              <a:rPr lang="tr-TR" dirty="0" smtClean="0"/>
              <a:t> </a:t>
            </a:r>
            <a:r>
              <a:rPr lang="en-US" dirty="0" smtClean="0"/>
              <a:t>of the syndrome indicates the position of the data bit in error. This data bit is</a:t>
            </a:r>
            <a:r>
              <a:rPr lang="tr-TR" dirty="0" smtClean="0"/>
              <a:t> </a:t>
            </a:r>
            <a:r>
              <a:rPr lang="tr-TR" dirty="0" err="1" smtClean="0"/>
              <a:t>inverted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correction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2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79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achieve these characteristics, the data and check bits are arranged into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12-bit </a:t>
            </a:r>
            <a:r>
              <a:rPr lang="en-US" dirty="0"/>
              <a:t>word as depicted in Figure </a:t>
            </a:r>
            <a:r>
              <a:rPr lang="tr-TR" dirty="0" err="1" smtClean="0"/>
              <a:t>below</a:t>
            </a:r>
            <a:r>
              <a:rPr lang="en-US" dirty="0" smtClean="0"/>
              <a:t>. </a:t>
            </a:r>
            <a:r>
              <a:rPr lang="en-US" dirty="0"/>
              <a:t>The bit positions are numbered from 1 to </a:t>
            </a:r>
            <a:r>
              <a:rPr lang="en-US" dirty="0" smtClean="0"/>
              <a:t>12.</a:t>
            </a:r>
            <a:r>
              <a:rPr lang="tr-TR" dirty="0" smtClean="0"/>
              <a:t> </a:t>
            </a:r>
            <a:r>
              <a:rPr lang="en-US" dirty="0" smtClean="0"/>
              <a:t>Those </a:t>
            </a:r>
            <a:r>
              <a:rPr lang="en-US" dirty="0"/>
              <a:t>bit positions whose position numbers are powers of 2 are designated as </a:t>
            </a:r>
            <a:r>
              <a:rPr lang="en-US" dirty="0" smtClean="0"/>
              <a:t>check</a:t>
            </a:r>
            <a:r>
              <a:rPr lang="tr-TR" dirty="0" smtClean="0"/>
              <a:t> </a:t>
            </a:r>
            <a:r>
              <a:rPr lang="en-US" dirty="0" smtClean="0"/>
              <a:t>bits</a:t>
            </a:r>
            <a:r>
              <a:rPr lang="en-US" dirty="0"/>
              <a:t>. The check bits are calculated as follows, where the symbol </a:t>
            </a:r>
            <a:r>
              <a:rPr lang="tr-TR" dirty="0" smtClean="0"/>
              <a:t>⊕ </a:t>
            </a:r>
            <a:r>
              <a:rPr lang="en-US" dirty="0" smtClean="0"/>
              <a:t>designates the</a:t>
            </a:r>
            <a:r>
              <a:rPr lang="tr-TR" dirty="0" smtClean="0"/>
              <a:t> </a:t>
            </a:r>
            <a:r>
              <a:rPr lang="tr-TR" dirty="0" err="1" smtClean="0"/>
              <a:t>exclusive</a:t>
            </a:r>
            <a:r>
              <a:rPr lang="tr-TR" dirty="0" smtClean="0"/>
              <a:t>-OR </a:t>
            </a:r>
            <a:r>
              <a:rPr lang="tr-TR" dirty="0" err="1"/>
              <a:t>operation</a:t>
            </a:r>
            <a:r>
              <a:rPr lang="tr-TR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45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58" y="3960811"/>
            <a:ext cx="8209951" cy="27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91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2742" cy="47669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Each check bit operates on every data bit whose position number contains a 1</a:t>
                </a:r>
                <a:r>
                  <a:rPr lang="tr-TR" dirty="0" smtClean="0"/>
                  <a:t> </a:t>
                </a:r>
                <a:r>
                  <a:rPr lang="en-US" dirty="0" smtClean="0"/>
                  <a:t>in </a:t>
                </a:r>
                <a:r>
                  <a:rPr lang="en-US" dirty="0"/>
                  <a:t>the same bit position as the position number of that check bit. </a:t>
                </a: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en-US" dirty="0" smtClean="0"/>
                  <a:t>Thus</a:t>
                </a:r>
                <a:r>
                  <a:rPr lang="en-US" dirty="0"/>
                  <a:t>, data bit </a:t>
                </a:r>
                <a:r>
                  <a:rPr lang="en-US" dirty="0" smtClean="0"/>
                  <a:t>positions</a:t>
                </a:r>
                <a:r>
                  <a:rPr lang="tr-TR" dirty="0" smtClean="0"/>
                  <a:t> </a:t>
                </a:r>
                <a:r>
                  <a:rPr lang="en-US" dirty="0" smtClean="0"/>
                  <a:t>3</a:t>
                </a:r>
                <a:r>
                  <a:rPr lang="en-US" dirty="0"/>
                  <a:t>, 5, 7, 9, and 11 (D1, D2, D4, D5, D7) all contain a 1 in the least significant </a:t>
                </a:r>
                <a:r>
                  <a:rPr lang="en-US" dirty="0" smtClean="0"/>
                  <a:t>bit</a:t>
                </a:r>
                <a:r>
                  <a:rPr lang="tr-TR" dirty="0" smtClean="0"/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their position number as does C1; bit positions 3, 6, 7, 10, and 11 all contain a 1 </a:t>
                </a:r>
                <a:r>
                  <a:rPr lang="en-US" dirty="0" smtClean="0"/>
                  <a:t>in</a:t>
                </a:r>
                <a:r>
                  <a:rPr lang="tr-TR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second bit position, as does C2; and so on. Looked at another way, bit position </a:t>
                </a:r>
                <a:r>
                  <a:rPr lang="en-US" i="1" dirty="0" smtClean="0"/>
                  <a:t>n</a:t>
                </a:r>
                <a:r>
                  <a:rPr lang="tr-TR" i="1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checked by those bits C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such </a:t>
                </a:r>
                <a:r>
                  <a:rPr lang="en-US" dirty="0" smtClean="0"/>
                  <a:t>that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dirty="0" smtClean="0"/>
                  <a:t>. </a:t>
                </a:r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example, position 7 is checked </a:t>
                </a:r>
                <a:r>
                  <a:rPr lang="en-US" dirty="0" smtClean="0"/>
                  <a:t>by</a:t>
                </a:r>
                <a:r>
                  <a:rPr lang="tr-TR" dirty="0" smtClean="0"/>
                  <a:t> </a:t>
                </a:r>
                <a:r>
                  <a:rPr lang="en-US" dirty="0" smtClean="0"/>
                  <a:t>bits </a:t>
                </a:r>
                <a:r>
                  <a:rPr lang="en-US" dirty="0"/>
                  <a:t>in position 4, 2, and 1; and 7 = 4 + 2 + 1.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2742" cy="4766904"/>
              </a:xfrm>
              <a:blipFill rotWithShape="0">
                <a:blip r:embed="rId2"/>
                <a:stretch>
                  <a:fillRect l="-1151" t="-2813" r="-164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4400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Assume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smtClean="0"/>
              <a:t>8-bit </a:t>
            </a:r>
            <a:r>
              <a:rPr lang="en-US" dirty="0" smtClean="0"/>
              <a:t>input </a:t>
            </a:r>
            <a:r>
              <a:rPr lang="en-US" dirty="0"/>
              <a:t>word is 00111001, with data bit D1 in the rightmost position. The </a:t>
            </a:r>
            <a:r>
              <a:rPr lang="en-US" dirty="0" smtClean="0"/>
              <a:t>calculations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/>
              <a:t>as </a:t>
            </a:r>
            <a:r>
              <a:rPr lang="tr-TR" dirty="0" err="1"/>
              <a:t>follows</a:t>
            </a:r>
            <a:r>
              <a:rPr lang="tr-TR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87" y="2882900"/>
            <a:ext cx="3895403" cy="16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3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now that data bit 3 sustains an error and is changed from 0 to 1. When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check </a:t>
            </a:r>
            <a:r>
              <a:rPr lang="en-US" dirty="0"/>
              <a:t>bits are recalculated, we </a:t>
            </a:r>
            <a:r>
              <a:rPr lang="en-US" dirty="0" smtClean="0"/>
              <a:t>have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/>
              <a:t>When the new check bits are compared with the old check bits, the syndrome </a:t>
            </a:r>
            <a:r>
              <a:rPr lang="en-US" dirty="0" smtClean="0"/>
              <a:t>word</a:t>
            </a:r>
            <a:r>
              <a:rPr lang="tr-TR" dirty="0" smtClean="0"/>
              <a:t> is </a:t>
            </a:r>
            <a:r>
              <a:rPr lang="tr-TR" dirty="0" err="1"/>
              <a:t>formed</a:t>
            </a:r>
            <a:r>
              <a:rPr lang="tr-TR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48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57" y="2714905"/>
            <a:ext cx="3375485" cy="1516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19" y="5130098"/>
            <a:ext cx="2569355" cy="15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20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12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result is 0110, indicating that bit position 6, which contains data bit 3, is in error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Figure </a:t>
            </a:r>
            <a:r>
              <a:rPr lang="en-US" dirty="0"/>
              <a:t>illustrates the preceding calculation.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3774"/>
            <a:ext cx="10595794" cy="35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274"/>
            <a:ext cx="4819239" cy="4660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depicts </a:t>
            </a:r>
            <a:r>
              <a:rPr lang="en-US" dirty="0"/>
              <a:t>the operation of a memory cell. Most commonly, the </a:t>
            </a:r>
            <a:r>
              <a:rPr lang="en-US" dirty="0" smtClean="0"/>
              <a:t>cell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three functional terminals capable of carrying an electrical signal.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select</a:t>
            </a:r>
            <a:r>
              <a:rPr lang="tr-TR" dirty="0" smtClean="0"/>
              <a:t> </a:t>
            </a:r>
            <a:r>
              <a:rPr lang="en-US" dirty="0" smtClean="0"/>
              <a:t>terminal</a:t>
            </a:r>
            <a:r>
              <a:rPr lang="en-US" dirty="0"/>
              <a:t>, as the name suggests, selects a memory cell for a read or write operation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39" y="1082229"/>
            <a:ext cx="6534561" cy="260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78956" y="4011182"/>
            <a:ext cx="6434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control terminal indicates read or write. For writing, the other terminal</a:t>
            </a:r>
            <a:r>
              <a:rPr lang="tr-TR" sz="2800" dirty="0"/>
              <a:t> </a:t>
            </a:r>
            <a:r>
              <a:rPr lang="en-US" sz="2800" dirty="0"/>
              <a:t>provides an electrical signal that sets the state of the cell to 1 or 0. For reading, that</a:t>
            </a:r>
            <a:r>
              <a:rPr lang="tr-TR" sz="2800" dirty="0"/>
              <a:t> </a:t>
            </a:r>
            <a:r>
              <a:rPr lang="en-US" sz="2800" dirty="0"/>
              <a:t>terminal is used for output of the cell’s state. </a:t>
            </a:r>
          </a:p>
        </p:txBody>
      </p:sp>
    </p:spTree>
    <p:extLst>
      <p:ext uri="{BB962C8B-B14F-4D97-AF65-F5344CB8AC3E}">
        <p14:creationId xmlns:p14="http://schemas.microsoft.com/office/powerpoint/2010/main" val="37987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53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 and check bits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positioned </a:t>
            </a:r>
            <a:r>
              <a:rPr lang="en-US" dirty="0"/>
              <a:t>properly in the 12-bit word. Four of the data bits have a value 1 (</a:t>
            </a:r>
            <a:r>
              <a:rPr lang="en-US" dirty="0" smtClean="0"/>
              <a:t>shaded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table), and their bit position values are </a:t>
            </a:r>
            <a:r>
              <a:rPr lang="en-US" dirty="0" err="1"/>
              <a:t>XORed</a:t>
            </a:r>
            <a:r>
              <a:rPr lang="en-US" dirty="0"/>
              <a:t> to produce the </a:t>
            </a:r>
            <a:r>
              <a:rPr lang="en-US" dirty="0" smtClean="0"/>
              <a:t>Hamming</a:t>
            </a:r>
            <a:r>
              <a:rPr lang="tr-TR" dirty="0" smtClean="0"/>
              <a:t> </a:t>
            </a:r>
            <a:r>
              <a:rPr lang="en-US" dirty="0" smtClean="0"/>
              <a:t>code </a:t>
            </a:r>
            <a:r>
              <a:rPr lang="en-US" dirty="0"/>
              <a:t>0111, which forms the four check digits. The entire block that is stored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/>
              <a:t>001101001111.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now that data bit 3, in bit position 6, sustains an error and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changed </a:t>
            </a:r>
            <a:r>
              <a:rPr lang="en-US" dirty="0"/>
              <a:t>from 0 to 1. The resulting block is 001101101111, with a Hamming code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0</a:t>
            </a:r>
            <a:r>
              <a:rPr lang="tr-TR" dirty="0" smtClean="0"/>
              <a:t>00</a:t>
            </a:r>
            <a:r>
              <a:rPr lang="en-US" dirty="0" smtClean="0"/>
              <a:t>1</a:t>
            </a:r>
            <a:r>
              <a:rPr lang="en-US" dirty="0"/>
              <a:t>. An XOR of the Hamming code and all of the bit position values for </a:t>
            </a:r>
            <a:r>
              <a:rPr lang="en-US" dirty="0" smtClean="0"/>
              <a:t>nonzero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bits results in 0110.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nonzero result detects an error and </a:t>
            </a:r>
            <a:r>
              <a:rPr lang="en-US" dirty="0" err="1" smtClean="0"/>
              <a:t>indi</a:t>
            </a:r>
            <a:r>
              <a:rPr lang="tr-TR" dirty="0" smtClean="0"/>
              <a:t>c</a:t>
            </a:r>
            <a:r>
              <a:rPr lang="en-US" dirty="0" err="1" smtClean="0"/>
              <a:t>ates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error </a:t>
            </a:r>
            <a:r>
              <a:rPr lang="en-US" dirty="0"/>
              <a:t>is in bit position 6.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485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code just described is known as a </a:t>
            </a:r>
            <a:r>
              <a:rPr lang="en-US" b="1" dirty="0"/>
              <a:t>single-error-correcting (SEC) </a:t>
            </a:r>
            <a:r>
              <a:rPr lang="en-US" b="1" dirty="0" smtClean="0"/>
              <a:t>code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dirty="0"/>
              <a:t>commonly, semiconductor memory is equipped with a </a:t>
            </a:r>
            <a:r>
              <a:rPr lang="en-US" b="1" dirty="0" smtClean="0"/>
              <a:t>single-error-correcting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b="1" dirty="0" smtClean="0"/>
              <a:t>double-error-detecting </a:t>
            </a:r>
            <a:r>
              <a:rPr lang="en-US" b="1" dirty="0"/>
              <a:t>(SEC-DED) code</a:t>
            </a:r>
            <a:r>
              <a:rPr lang="en-US" dirty="0"/>
              <a:t>. As Table 5.2 shows, such codes </a:t>
            </a:r>
            <a:r>
              <a:rPr lang="en-US" dirty="0" smtClean="0"/>
              <a:t>require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additional bit compared with SEC codes.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1453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539"/>
            <a:ext cx="4528930" cy="6482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en-US" dirty="0" smtClean="0"/>
              <a:t>illustrates </a:t>
            </a:r>
            <a:r>
              <a:rPr lang="en-US" dirty="0"/>
              <a:t>how such a code works, again with a 4-bit data word.</a:t>
            </a:r>
          </a:p>
          <a:p>
            <a:pPr marL="0" indent="0">
              <a:buNone/>
            </a:pPr>
            <a:r>
              <a:rPr lang="en-US" dirty="0"/>
              <a:t>The sequence shows that if two errors occur </a:t>
            </a:r>
            <a:r>
              <a:rPr lang="en-US" dirty="0" smtClean="0"/>
              <a:t>(c</a:t>
            </a:r>
            <a:r>
              <a:rPr lang="en-US" dirty="0"/>
              <a:t>), the checking </a:t>
            </a:r>
            <a:r>
              <a:rPr lang="en-US" dirty="0" smtClean="0"/>
              <a:t>procedure</a:t>
            </a:r>
            <a:r>
              <a:rPr lang="tr-TR" dirty="0" smtClean="0"/>
              <a:t> </a:t>
            </a:r>
            <a:r>
              <a:rPr lang="en-US" dirty="0" smtClean="0"/>
              <a:t>goes </a:t>
            </a:r>
            <a:r>
              <a:rPr lang="en-US" dirty="0"/>
              <a:t>astray (d) and worsens the problem by creating a third error (e).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To overcome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problem, an eighth bit is added that is set so that the total number of 1s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diagram </a:t>
            </a:r>
            <a:r>
              <a:rPr lang="en-US" dirty="0"/>
              <a:t>is even. The extra parity bit catches the error (f).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52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211" y="1279526"/>
            <a:ext cx="6592053" cy="44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57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851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error-correcting code enhances the reliability of the memory at the cost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added </a:t>
            </a:r>
            <a:r>
              <a:rPr lang="en-US" dirty="0"/>
              <a:t>complexity. With a 1-bit-per-chip organization, an SEC-DED code is </a:t>
            </a:r>
            <a:r>
              <a:rPr lang="en-US" dirty="0" smtClean="0"/>
              <a:t>generally</a:t>
            </a:r>
            <a:r>
              <a:rPr lang="tr-TR" dirty="0" smtClean="0"/>
              <a:t> </a:t>
            </a:r>
            <a:r>
              <a:rPr lang="en-US" dirty="0" smtClean="0"/>
              <a:t>considered </a:t>
            </a:r>
            <a:r>
              <a:rPr lang="en-US" dirty="0"/>
              <a:t>adequate.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the IBM 30xx implementations used an 8-bit </a:t>
            </a:r>
            <a:r>
              <a:rPr lang="en-US" dirty="0" smtClean="0"/>
              <a:t>SEC</a:t>
            </a:r>
            <a:r>
              <a:rPr lang="tr-TR" dirty="0" smtClean="0"/>
              <a:t>-</a:t>
            </a:r>
            <a:r>
              <a:rPr lang="en-US" dirty="0" smtClean="0"/>
              <a:t>DED</a:t>
            </a:r>
            <a:r>
              <a:rPr lang="tr-TR" dirty="0" smtClean="0"/>
              <a:t> </a:t>
            </a:r>
            <a:r>
              <a:rPr lang="en-US" dirty="0" smtClean="0"/>
              <a:t>code </a:t>
            </a:r>
            <a:r>
              <a:rPr lang="en-US" dirty="0"/>
              <a:t>for each 64 bits of data in main memory. Thus, the size of main memory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actually </a:t>
            </a:r>
            <a:r>
              <a:rPr lang="en-US" dirty="0"/>
              <a:t>about 12% larger than is apparent to the user.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VAX computers used a </a:t>
            </a:r>
            <a:r>
              <a:rPr lang="en-US" dirty="0" smtClean="0"/>
              <a:t>7-bit</a:t>
            </a:r>
            <a:r>
              <a:rPr lang="tr-TR" dirty="0" smtClean="0"/>
              <a:t> </a:t>
            </a:r>
            <a:r>
              <a:rPr lang="en-US" dirty="0" smtClean="0"/>
              <a:t>SEC-DED </a:t>
            </a:r>
            <a:r>
              <a:rPr lang="en-US" dirty="0"/>
              <a:t>for each 32 bits of memory, for a 22% overhead. A number of </a:t>
            </a:r>
            <a:r>
              <a:rPr lang="en-US" dirty="0" smtClean="0"/>
              <a:t>contemporary</a:t>
            </a:r>
            <a:r>
              <a:rPr lang="tr-TR" dirty="0" smtClean="0"/>
              <a:t> </a:t>
            </a:r>
            <a:r>
              <a:rPr lang="en-US" dirty="0" smtClean="0"/>
              <a:t>DRAMs </a:t>
            </a:r>
            <a:r>
              <a:rPr lang="en-US" dirty="0"/>
              <a:t>use 9 check bits for each 128 bits of data, for a 7% </a:t>
            </a:r>
            <a:r>
              <a:rPr lang="en-US" dirty="0" smtClean="0"/>
              <a:t>overhead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3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2773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DRAM and </a:t>
            </a:r>
            <a:r>
              <a:rPr lang="en-US" b="1" dirty="0" smtClean="0"/>
              <a:t>SRAM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All of the memory types that we will explore </a:t>
            </a:r>
            <a:r>
              <a:rPr lang="tr-TR" dirty="0" smtClean="0"/>
              <a:t>here </a:t>
            </a:r>
            <a:r>
              <a:rPr lang="en-US" dirty="0" smtClean="0"/>
              <a:t>are </a:t>
            </a:r>
            <a:r>
              <a:rPr lang="en-US" dirty="0"/>
              <a:t>random access. </a:t>
            </a:r>
            <a:r>
              <a:rPr lang="en-US" dirty="0" smtClean="0"/>
              <a:t>That is,</a:t>
            </a:r>
            <a:r>
              <a:rPr lang="tr-TR" dirty="0" smtClean="0"/>
              <a:t> </a:t>
            </a:r>
            <a:r>
              <a:rPr lang="en-US" dirty="0" smtClean="0"/>
              <a:t>individual </a:t>
            </a:r>
            <a:r>
              <a:rPr lang="en-US" dirty="0"/>
              <a:t>words of memory are directly accessed through wired-in addressing logic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/>
              <a:t>Table </a:t>
            </a:r>
            <a:r>
              <a:rPr lang="en-US" dirty="0" smtClean="0"/>
              <a:t>lists </a:t>
            </a:r>
            <a:r>
              <a:rPr lang="en-US" dirty="0"/>
              <a:t>the major types of semiconductor memory. The most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referred to as </a:t>
            </a:r>
            <a:r>
              <a:rPr lang="en-US" i="1" dirty="0"/>
              <a:t>random-access memory </a:t>
            </a:r>
            <a:r>
              <a:rPr lang="en-US" dirty="0"/>
              <a:t>(RAM).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is, in fact, a misuse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term</a:t>
            </a:r>
            <a:r>
              <a:rPr lang="en-US" dirty="0"/>
              <a:t>, because all of the types listed in the table are random access. One </a:t>
            </a:r>
            <a:r>
              <a:rPr lang="en-US" dirty="0" smtClean="0"/>
              <a:t>distinguishing</a:t>
            </a:r>
            <a:r>
              <a:rPr lang="tr-TR" dirty="0" smtClean="0"/>
              <a:t> </a:t>
            </a:r>
            <a:r>
              <a:rPr lang="en-US" dirty="0" smtClean="0"/>
              <a:t>characteristic </a:t>
            </a:r>
            <a:r>
              <a:rPr lang="en-US" dirty="0"/>
              <a:t>of memory that is designated as RAM is that it is </a:t>
            </a:r>
            <a:r>
              <a:rPr lang="en-US" dirty="0" smtClean="0"/>
              <a:t>possible</a:t>
            </a:r>
            <a:r>
              <a:rPr lang="tr-TR" dirty="0" smtClean="0"/>
              <a:t> </a:t>
            </a:r>
            <a:r>
              <a:rPr lang="en-US" dirty="0" smtClean="0"/>
              <a:t>both </a:t>
            </a:r>
            <a:r>
              <a:rPr lang="en-US" dirty="0"/>
              <a:t>to read data from the memory and to write new data into the memory </a:t>
            </a:r>
            <a:r>
              <a:rPr lang="en-US" dirty="0" smtClean="0"/>
              <a:t>easily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rapidly.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Both </a:t>
            </a:r>
            <a:r>
              <a:rPr lang="en-US" dirty="0"/>
              <a:t>the reading and writing are accomplished through the use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electrical </a:t>
            </a:r>
            <a:r>
              <a:rPr lang="en-US" dirty="0"/>
              <a:t>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Semiconductor Memory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6" y="1770875"/>
            <a:ext cx="10848138" cy="469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65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other distinguishing characteristic of RAM is that it is volatile. A </a:t>
            </a:r>
            <a:r>
              <a:rPr lang="en-US" dirty="0" smtClean="0"/>
              <a:t>RAM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be provided with a constant power supply. If the power is interrupted, </a:t>
            </a:r>
            <a:r>
              <a:rPr lang="en-US" dirty="0" smtClean="0"/>
              <a:t>then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data are lost. Thus, RAM can be used only as temporary storage.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/>
              <a:t>RAM technology is divided into two technologies: dynamic and</a:t>
            </a:r>
            <a:r>
              <a:rPr lang="tr-TR" dirty="0"/>
              <a:t> </a:t>
            </a:r>
            <a:r>
              <a:rPr lang="en-US" dirty="0"/>
              <a:t>static</a:t>
            </a:r>
            <a:r>
              <a:rPr lang="en-US" dirty="0" smtClean="0"/>
              <a:t>.</a:t>
            </a:r>
            <a:r>
              <a:rPr lang="tr-TR" dirty="0" smtClean="0"/>
              <a:t> (DRAM and SRAM)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8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5326" cy="476656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DYNAMIC </a:t>
            </a:r>
            <a:r>
              <a:rPr lang="en-US" b="1" i="1" dirty="0" smtClean="0"/>
              <a:t>RAM</a:t>
            </a:r>
            <a:endParaRPr lang="tr-TR" b="1" i="1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dynamic RAM (DRAM) </a:t>
            </a:r>
            <a:r>
              <a:rPr lang="en-US" dirty="0"/>
              <a:t>is made with cells that store data as charge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capacitors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presence or absence of charge in a capacitor is interpreted 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binary </a:t>
            </a:r>
            <a:r>
              <a:rPr lang="en-US" dirty="0"/>
              <a:t>1 or 0. Because capacitors have a natural tendency to discharge, </a:t>
            </a:r>
            <a:r>
              <a:rPr lang="en-US" dirty="0" smtClean="0"/>
              <a:t>dynamic</a:t>
            </a:r>
            <a:r>
              <a:rPr lang="tr-TR" dirty="0" smtClean="0"/>
              <a:t> </a:t>
            </a:r>
            <a:r>
              <a:rPr lang="en-US" dirty="0"/>
              <a:t>RAMs require periodic charge refreshing to maintain data storage.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term</a:t>
            </a:r>
            <a:r>
              <a:rPr lang="tr-TR" dirty="0" smtClean="0"/>
              <a:t> </a:t>
            </a:r>
            <a:r>
              <a:rPr lang="en-US" i="1" dirty="0" smtClean="0"/>
              <a:t>dynamic </a:t>
            </a:r>
            <a:r>
              <a:rPr lang="en-US" dirty="0"/>
              <a:t>refers to this tendency of the stored charge to leak away, even with </a:t>
            </a:r>
            <a:r>
              <a:rPr lang="en-US" dirty="0" smtClean="0"/>
              <a:t>power</a:t>
            </a:r>
            <a:r>
              <a:rPr lang="tr-TR" dirty="0" smtClean="0"/>
              <a:t> </a:t>
            </a:r>
            <a:r>
              <a:rPr lang="en-US" dirty="0" smtClean="0"/>
              <a:t>continuously </a:t>
            </a:r>
            <a:r>
              <a:rPr lang="en-US" dirty="0"/>
              <a:t>applied.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30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4529</Words>
  <Application>Microsoft Office PowerPoint</Application>
  <PresentationFormat>Geniş ekran</PresentationFormat>
  <Paragraphs>282</Paragraphs>
  <Slides>53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COM/BLM 376  Computer Architecture  Chapter 5 Internal Memory</vt:lpstr>
      <vt:lpstr>Outline</vt:lpstr>
      <vt:lpstr>Semiconductor Main Memory</vt:lpstr>
      <vt:lpstr>PowerPoint Sunusu</vt:lpstr>
      <vt:lpstr>PowerPoint Sunusu</vt:lpstr>
      <vt:lpstr>PowerPoint Sunusu</vt:lpstr>
      <vt:lpstr>Semiconductor Memory Types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ERROR CORRECTION</vt:lpstr>
      <vt:lpstr>PowerPoint Sunusu</vt:lpstr>
      <vt:lpstr>PowerPoint Sunusu</vt:lpstr>
      <vt:lpstr>PowerPoint Sunusu</vt:lpstr>
      <vt:lpstr>Hamming Error-Correcting  Code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Example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Metehan Ünal</cp:lastModifiedBy>
  <cp:revision>289</cp:revision>
  <dcterms:created xsi:type="dcterms:W3CDTF">2017-02-20T05:55:41Z</dcterms:created>
  <dcterms:modified xsi:type="dcterms:W3CDTF">2020-04-19T19:09:16Z</dcterms:modified>
</cp:coreProperties>
</file>