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1253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1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83407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a3ec8e1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a3ec8e1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7a3ec8e1d7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a3ec8e1d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a3ec8e1d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7a3ec8e1d7_0_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a455fe5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a455fe5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7a455fe5a7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 sz="14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a455fe5a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a455fe5a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7a455fe5a7_0_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  <a:defRPr/>
            </a:lvl1pPr>
            <a:lvl2pPr marL="914400" lvl="1" indent="-37084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  <a:defRPr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/>
            </a:lvl3pPr>
            <a:lvl4pPr marL="1828800" lvl="3" indent="-3556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4729163" y="2173287"/>
            <a:ext cx="5856288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538956" y="191294"/>
            <a:ext cx="58562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46857"/>
            <a:ext cx="4524375" cy="822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2"/>
          </p:nvPr>
        </p:nvSpPr>
        <p:spPr>
          <a:xfrm>
            <a:off x="4646613" y="1604963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image" Target="../media/image5.jpg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folHlink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9906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Pearson Education, Inc. Publishing as Pearson Addison-Wesley</a:t>
            </a:r>
            <a:endParaRPr/>
          </a:p>
        </p:txBody>
      </p:sp>
      <p:pic>
        <p:nvPicPr>
          <p:cNvPr id="11" name="Google Shape;11;p1" descr="AW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6173787"/>
            <a:ext cx="914400" cy="68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733800" y="228600"/>
            <a:ext cx="5151437" cy="63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/>
        </p:nvSpPr>
        <p:spPr>
          <a:xfrm>
            <a:off x="6858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entury Gothic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Ramez Elmasri and Shamkant Navathe</a:t>
            </a:r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6345237"/>
            <a:ext cx="685800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686800" y="0"/>
            <a:ext cx="4667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800"/>
            </a:lvl1pPr>
            <a:lvl2pPr lvl="1" algn="r">
              <a:buNone/>
              <a:defRPr sz="1800"/>
            </a:lvl2pPr>
            <a:lvl3pPr lvl="2" algn="r">
              <a:buNone/>
              <a:defRPr sz="1800"/>
            </a:lvl3pPr>
            <a:lvl4pPr lvl="3" algn="r">
              <a:buNone/>
              <a:defRPr sz="1800"/>
            </a:lvl4pPr>
            <a:lvl5pPr lvl="4" algn="r">
              <a:buNone/>
              <a:defRPr sz="1800"/>
            </a:lvl5pPr>
            <a:lvl6pPr lvl="5" algn="r">
              <a:buNone/>
              <a:defRPr sz="1800"/>
            </a:lvl6pPr>
            <a:lvl7pPr lvl="6" algn="r">
              <a:buNone/>
              <a:defRPr sz="1800"/>
            </a:lvl7pPr>
            <a:lvl8pPr lvl="7" algn="r">
              <a:buNone/>
              <a:defRPr sz="1800"/>
            </a:lvl8pPr>
            <a:lvl9pPr lvl="8" algn="r">
              <a:buNone/>
              <a:defRPr sz="18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381000" y="2209800"/>
            <a:ext cx="30480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entury Gothic"/>
              <a:buNone/>
            </a:pPr>
            <a:r>
              <a:rPr lang="en-US" sz="2800" b="1" i="0" u="none" strike="noStrike" cap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Chapter 15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Pts val="3000"/>
              <a:buFont typeface="Century Gothic"/>
              <a:buNone/>
            </a:pPr>
            <a:r>
              <a:rPr lang="en-US" sz="3000" b="1" i="0" u="none" strike="noStrike" cap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Basics of Functional Dependencies and Normalization for Relational Databases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Values in Tuples</a:t>
            </a:r>
            <a:endParaRPr/>
          </a:p>
        </p:txBody>
      </p:sp>
      <p:sp>
        <p:nvSpPr>
          <p:cNvPr id="178" name="Google Shape;178;p3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group many attributes together into a “fat” relation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end up with many NULLs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Problems with NULLs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Wasted storage space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Problems understanding meaning</a:t>
            </a:r>
            <a:endParaRPr/>
          </a:p>
        </p:txBody>
      </p:sp>
      <p:sp>
        <p:nvSpPr>
          <p:cNvPr id="179" name="Google Shape;179;p34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Guideline 3</a:t>
            </a:r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placing attributes in a base relation whose values may frequently be NULL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NULLs are unavoidable: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sure that they apply in exceptional cases only, not to a majority of tuples</a:t>
            </a:r>
            <a:endParaRPr/>
          </a:p>
        </p:txBody>
      </p:sp>
      <p:sp>
        <p:nvSpPr>
          <p:cNvPr id="186" name="Google Shape;186;p35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Generation of Spurious Tuples</a:t>
            </a:r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15.5(a)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 schemas EMP_LOCS and EMP_PROJ1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NATURAL JOIN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produces many more tuples than the original set of tuples in EMP_PROJ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Called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spurious tuples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 spurious information that is not valid</a:t>
            </a:r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525" y="76200"/>
            <a:ext cx="7196551" cy="64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9232" y="1569007"/>
            <a:ext cx="4218500" cy="51805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1" name="Google Shape;201;p37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975" y="104425"/>
            <a:ext cx="6582400" cy="649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8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Guideline 4</a:t>
            </a:r>
            <a:endParaRPr/>
          </a:p>
        </p:txBody>
      </p:sp>
      <p:sp>
        <p:nvSpPr>
          <p:cNvPr id="214" name="Google Shape;214;p3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relation schemas to be joined with equality conditions on attributes that are appropriately related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Guarantees that no spurious tuples are generated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relations that contain matching attributes that are not (foreign key, primary key) combinations</a:t>
            </a:r>
            <a:endParaRPr/>
          </a:p>
        </p:txBody>
      </p:sp>
      <p:sp>
        <p:nvSpPr>
          <p:cNvPr id="215" name="Google Shape;215;p39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 and Discussion of Design Guidelines</a:t>
            </a:r>
            <a:endParaRPr/>
          </a:p>
        </p:txBody>
      </p:sp>
      <p:sp>
        <p:nvSpPr>
          <p:cNvPr id="221" name="Google Shape;221;p4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Anomalies cause redundant work to be done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Waste of storage space due to NULLs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Difficulty of performing operations and joins due to NULL values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Generation of invalid and spurious data during joins</a:t>
            </a:r>
            <a:endParaRPr/>
          </a:p>
        </p:txBody>
      </p:sp>
      <p:sp>
        <p:nvSpPr>
          <p:cNvPr id="222" name="Google Shape;222;p40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Dependencies</a:t>
            </a:r>
            <a:endParaRPr/>
          </a:p>
        </p:txBody>
      </p:sp>
      <p:sp>
        <p:nvSpPr>
          <p:cNvPr id="228" name="Google Shape;228;p4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Formal tool for analysis of relational schemas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Enables us to detect and describe some of the above-mentioned problems in precise terms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Theory of functional dependency</a:t>
            </a:r>
            <a:endParaRPr/>
          </a:p>
        </p:txBody>
      </p:sp>
      <p:sp>
        <p:nvSpPr>
          <p:cNvPr id="229" name="Google Shape;229;p41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 of Functional Dependency</a:t>
            </a:r>
            <a:endParaRPr/>
          </a:p>
        </p:txBody>
      </p:sp>
      <p:sp>
        <p:nvSpPr>
          <p:cNvPr id="235" name="Google Shape;235;p4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 between two sets of attributes from the database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semantics or meaning of the attributes</a:t>
            </a: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40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Legal relation states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Satisfy the functional dependency constraints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800"/>
              </a:spcBef>
              <a:spcAft>
                <a:spcPts val="0"/>
              </a:spcAft>
              <a:buSzPts val="2240"/>
              <a:buChar char="▪"/>
            </a:pPr>
            <a:r>
              <a:rPr lang="en-US">
                <a:solidFill>
                  <a:schemeClr val="dk1"/>
                </a:solidFill>
              </a:rPr>
              <a:t>{ State , Driver_license_number } → Ssn</a:t>
            </a:r>
            <a:endParaRPr>
              <a:solidFill>
                <a:schemeClr val="dk1"/>
              </a:solidFill>
            </a:endParaRPr>
          </a:p>
          <a:p>
            <a:pPr marL="74295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375" y="2590800"/>
            <a:ext cx="754062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2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 of Functional Dependency (cont’d.)</a:t>
            </a:r>
            <a:endParaRPr/>
          </a:p>
        </p:txBody>
      </p:sp>
      <p:sp>
        <p:nvSpPr>
          <p:cNvPr id="243" name="Google Shape;243;p4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600"/>
              <a:buFont typeface="Noto Sans Symbols"/>
              <a:buChar char="▪"/>
            </a:pPr>
            <a:r>
              <a:rPr lang="en-US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a populated relation</a:t>
            </a:r>
            <a:endParaRPr sz="2600"/>
          </a:p>
          <a:p>
            <a:pPr marL="742950" marR="0" lvl="1" indent="-247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64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Cannot determine which FDs hold and which do not </a:t>
            </a:r>
            <a:endParaRPr sz="2200"/>
          </a:p>
          <a:p>
            <a:pPr marL="742950" marR="0" lvl="1" indent="-247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64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Unless meaning of and relationships among attributes known</a:t>
            </a:r>
            <a:endParaRPr sz="2200"/>
          </a:p>
          <a:p>
            <a:pPr marL="742950" marR="0" lvl="1" indent="-247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64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state that FD does not hold if there are tuples that show violation of such an FD</a:t>
            </a:r>
            <a:endParaRPr sz="2200"/>
          </a:p>
        </p:txBody>
      </p:sp>
      <p:sp>
        <p:nvSpPr>
          <p:cNvPr id="244" name="Google Shape;244;p43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45" name="Google Shape;2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887" y="4162850"/>
            <a:ext cx="4558625" cy="19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15 Outline</a:t>
            </a:r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Informal Design Guidelines for Relation Schemas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Dependencies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 Forms Based on Primary Keys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Definitions of Second and Third Normal Forms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Boyce-Codd Normal Form </a:t>
            </a:r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 Forms Based on Primary Keys</a:t>
            </a:r>
            <a:endParaRPr/>
          </a:p>
        </p:txBody>
      </p:sp>
      <p:sp>
        <p:nvSpPr>
          <p:cNvPr id="251" name="Google Shape;251;p4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Normalization process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Approaches for relational schema design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 a conceptual schema design using a conceptual model then map conceptual design into a set of relations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relations based on external knowledge derived from existing implementation of files or forms or reports</a:t>
            </a:r>
            <a:endParaRPr/>
          </a:p>
        </p:txBody>
      </p:sp>
      <p:sp>
        <p:nvSpPr>
          <p:cNvPr id="252" name="Google Shape;252;p44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Normalization of Relations</a:t>
            </a:r>
            <a:endParaRPr/>
          </a:p>
        </p:txBody>
      </p:sp>
      <p:sp>
        <p:nvSpPr>
          <p:cNvPr id="258" name="Google Shape;258;p4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Takes a relation schema through a series of tests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Certify whether it satisfies a certain normal form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Proceeds in a top-down fashion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 form tests</a:t>
            </a:r>
            <a:endParaRPr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32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387" y="4648200"/>
            <a:ext cx="7796212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5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Practical Use of Normal Forms</a:t>
            </a:r>
            <a:endParaRPr/>
          </a:p>
        </p:txBody>
      </p:sp>
      <p:sp>
        <p:nvSpPr>
          <p:cNvPr id="273" name="Google Shape;273;p4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Normalization carried out in practice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Resulting designs are of high quality and meet the desirable properties stated previously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Pays particular attention to normalization only up to 3NF, BCNF, or at most 4NF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need to normalize to the highest possible normal form</a:t>
            </a:r>
            <a:endParaRPr/>
          </a:p>
        </p:txBody>
      </p:sp>
      <p:pic>
        <p:nvPicPr>
          <p:cNvPr id="274" name="Google Shape;274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5105400"/>
            <a:ext cx="7526337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7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Definitions of Keys and Attributes Participating in Keys</a:t>
            </a:r>
            <a:endParaRPr/>
          </a:p>
        </p:txBody>
      </p:sp>
      <p:sp>
        <p:nvSpPr>
          <p:cNvPr id="281" name="Google Shape;281;p4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 of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superkey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Candidate key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more than one key in a relation schema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is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Others are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secondary keys</a:t>
            </a:r>
            <a:endParaRPr/>
          </a:p>
          <a:p>
            <a:pPr marL="742950" marR="0" lvl="1" indent="-14350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4267200"/>
            <a:ext cx="77216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8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Normal Form</a:t>
            </a:r>
            <a:endParaRPr/>
          </a:p>
        </p:txBody>
      </p:sp>
      <p:sp>
        <p:nvSpPr>
          <p:cNvPr id="289" name="Google Shape;289;p4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of the formal definition of a relation in the basic (flat) relational model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attribute values permitted are single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atomic (or indivisible) values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Techniques to achieve first normal form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attribute and place in separate relation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 the key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several atomic attributes</a:t>
            </a:r>
            <a:endParaRPr/>
          </a:p>
        </p:txBody>
      </p:sp>
      <p:sp>
        <p:nvSpPr>
          <p:cNvPr id="290" name="Google Shape;290;p49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537" y="228600"/>
            <a:ext cx="8162925" cy="59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0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Normal Form (cont’d.)</a:t>
            </a:r>
            <a:endParaRPr/>
          </a:p>
        </p:txBody>
      </p:sp>
      <p:sp>
        <p:nvSpPr>
          <p:cNvPr id="302" name="Google Shape;302;p5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not allow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nested relations </a:t>
            </a:r>
            <a:endParaRPr/>
          </a:p>
          <a:p>
            <a:pPr marL="742950" marR="0" lvl="1" indent="-28321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tuple can have a relation within it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321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EMP_PROJ(Ssn , Ename , { PROJS(Pnumber , Hours )})</a:t>
            </a:r>
            <a:endParaRPr sz="2200"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change to 1NF:</a:t>
            </a:r>
            <a:endParaRPr/>
          </a:p>
          <a:p>
            <a:pPr marL="742950" marR="0" lvl="1" indent="-28321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nested relation attributes into a new relation</a:t>
            </a:r>
            <a:endParaRPr/>
          </a:p>
          <a:p>
            <a:pPr marL="742950" marR="0" lvl="1" indent="-28321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Propagate the primary key into it</a:t>
            </a:r>
            <a:endParaRPr/>
          </a:p>
          <a:p>
            <a:pPr marL="742950" marR="0" lvl="1" indent="-28321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Unnest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relation into a set of 1NF relations</a:t>
            </a:r>
            <a:endParaRPr/>
          </a:p>
        </p:txBody>
      </p:sp>
      <p:sp>
        <p:nvSpPr>
          <p:cNvPr id="303" name="Google Shape;303;p51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52400"/>
            <a:ext cx="6491400" cy="64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Normal Form</a:t>
            </a:r>
            <a:endParaRPr/>
          </a:p>
        </p:txBody>
      </p:sp>
      <p:sp>
        <p:nvSpPr>
          <p:cNvPr id="315" name="Google Shape;315;p5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concept of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 functional dependency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Versus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partial dependency</a:t>
            </a:r>
            <a:endParaRPr/>
          </a:p>
          <a:p>
            <a:pPr marL="742950" marR="0" lvl="1" indent="-14350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normalize into a number of 2NF relations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Nonprime attributes are associated only with part of primary key on which they are fully functionally dependent</a:t>
            </a:r>
            <a:endParaRPr/>
          </a:p>
          <a:p>
            <a:pPr marL="742950" marR="0" lvl="1" indent="-14350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7100" y="3124200"/>
            <a:ext cx="69977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3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38" y="163757"/>
            <a:ext cx="7080286" cy="592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Levels at which we can discuss </a:t>
            </a:r>
            <a:r>
              <a:rPr lang="en-US" sz="3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goodness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relation schemas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(or conceptual) level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(or physical storage) level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Approaches to database design: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Bottom-up or top-down</a:t>
            </a:r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Third Normal Form</a:t>
            </a:r>
            <a:endParaRPr/>
          </a:p>
        </p:txBody>
      </p:sp>
      <p:sp>
        <p:nvSpPr>
          <p:cNvPr id="329" name="Google Shape;329;p5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concept of transitive dependency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Problematic FD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Left-hand side is part of primary key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Left-hand side is a nonkey attribute</a:t>
            </a:r>
            <a:endParaRPr/>
          </a:p>
        </p:txBody>
      </p:sp>
      <p:pic>
        <p:nvPicPr>
          <p:cNvPr id="330" name="Google Shape;330;p55"/>
          <p:cNvPicPr preferRelativeResize="0"/>
          <p:nvPr/>
        </p:nvPicPr>
        <p:blipFill rotWithShape="1">
          <a:blip r:embed="rId3">
            <a:alphaModFix/>
          </a:blip>
          <a:srcRect b="15385"/>
          <a:stretch/>
        </p:blipFill>
        <p:spPr>
          <a:xfrm>
            <a:off x="838200" y="2286000"/>
            <a:ext cx="7326312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5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Definitions of Second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Third Normal Forms</a:t>
            </a:r>
            <a:endParaRPr/>
          </a:p>
        </p:txBody>
      </p:sp>
      <p:pic>
        <p:nvPicPr>
          <p:cNvPr id="337" name="Google Shape;337;p5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04962"/>
            <a:ext cx="8228100" cy="45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6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>
            <a:spLocks noGrp="1"/>
          </p:cNvSpPr>
          <p:nvPr>
            <p:ph type="title"/>
          </p:nvPr>
        </p:nvSpPr>
        <p:spPr>
          <a:xfrm>
            <a:off x="457200" y="425450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Definitions of Second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Third Normal Forms (cont’d.)</a:t>
            </a:r>
            <a:endParaRPr/>
          </a:p>
        </p:txBody>
      </p:sp>
      <p:sp>
        <p:nvSpPr>
          <p:cNvPr id="344" name="Google Shape;344;p57"/>
          <p:cNvSpPr txBox="1">
            <a:spLocks noGrp="1"/>
          </p:cNvSpPr>
          <p:nvPr>
            <p:ph type="body" idx="1"/>
          </p:nvPr>
        </p:nvSpPr>
        <p:spPr>
          <a:xfrm>
            <a:off x="457200" y="1909762"/>
            <a:ext cx="82281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 attribute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of any candidate key will be considered as prime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partial, full functional, and transitive dependencies with respect to all candidate keys of a relation</a:t>
            </a:r>
            <a:endParaRPr/>
          </a:p>
        </p:txBody>
      </p:sp>
      <p:sp>
        <p:nvSpPr>
          <p:cNvPr id="345" name="Google Shape;345;p57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Definition of Second Normal Form</a:t>
            </a:r>
            <a:endParaRPr/>
          </a:p>
        </p:txBody>
      </p:sp>
      <p:pic>
        <p:nvPicPr>
          <p:cNvPr id="351" name="Google Shape;351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76400"/>
            <a:ext cx="76739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8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353" name="Google Shape;35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400" y="2456500"/>
            <a:ext cx="5585225" cy="37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228600"/>
            <a:ext cx="7762875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59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Definition of Third Normal Form</a:t>
            </a:r>
            <a:endParaRPr/>
          </a:p>
        </p:txBody>
      </p:sp>
      <p:pic>
        <p:nvPicPr>
          <p:cNvPr id="365" name="Google Shape;365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676400"/>
            <a:ext cx="7481887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2743200"/>
            <a:ext cx="7710487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60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Boyce-Codd Normal Form</a:t>
            </a:r>
            <a:endParaRPr/>
          </a:p>
        </p:txBody>
      </p:sp>
      <p:sp>
        <p:nvSpPr>
          <p:cNvPr id="373" name="Google Shape;373;p6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relation in BCNF is also in 3NF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 in 3NF is not necessarily in BCNF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Difference: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 which allows A to be prime is absent from BCNF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relation schemas that are in 3NF are also in BCNF</a:t>
            </a:r>
            <a:endParaRPr/>
          </a:p>
        </p:txBody>
      </p:sp>
      <p:pic>
        <p:nvPicPr>
          <p:cNvPr id="374" name="Google Shape;374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667000"/>
            <a:ext cx="6484937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61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009650"/>
            <a:ext cx="8143875" cy="45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62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387" name="Google Shape;387;p6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Informal guidelines for good design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dependency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tool for analyzing relational schemas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Normalization: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1NF, 2NF, 3NF, BCNF, (4NF, 5NF)</a:t>
            </a:r>
            <a:endParaRPr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63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Informal Design Guidelines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Relation Schemas</a:t>
            </a:r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Measures of quality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Making sure attribute semantics are clear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Reducing redundant information in tuples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Reducing NULL values in tuples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Disallowing possibility of generating spurious tuples</a:t>
            </a:r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Imparting Clear Semantics to Attributes in Relations</a:t>
            </a:r>
            <a:endParaRPr/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Semantics of a relation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Meaning resulting from interpretation of attribute values in a tuple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Easier to explain semantics of relation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Indicates better schema design</a:t>
            </a:r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Guideline 1</a:t>
            </a:r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relation schema so that it is easy to explain its meaning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combine attributes from multiple entity types and relationship types into a single relation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violating Guideline 1: Figure 15.3</a:t>
            </a:r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Guideline 1 (cont’d.)</a:t>
            </a:r>
            <a:endParaRPr/>
          </a:p>
        </p:txBody>
      </p:sp>
      <p:pic>
        <p:nvPicPr>
          <p:cNvPr id="157" name="Google Shape;15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828800"/>
            <a:ext cx="8239125" cy="38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1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Redundant Information in Tuples and Update Anomalies</a:t>
            </a:r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Grouping attributes into relation schemas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Significant effect on storage space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Storing natural joins of base relations leads to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anomalies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update anomalies: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Modification</a:t>
            </a:r>
            <a:endParaRPr/>
          </a:p>
          <a:p>
            <a:pPr marL="742950" marR="0" lvl="1" indent="-14350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Guideline 2</a:t>
            </a:r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base relation schemas so that no update anomalies are present in the relations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any anomalies are present: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them clearly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sure that the programs that update the database will operate correctly</a:t>
            </a:r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1021</Words>
  <Application>Microsoft Office PowerPoint</Application>
  <PresentationFormat>On-screen Show (4:3)</PresentationFormat>
  <Paragraphs>194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Noto Sans Symbols</vt:lpstr>
      <vt:lpstr>Century Gothic</vt:lpstr>
      <vt:lpstr>Times New Roman</vt:lpstr>
      <vt:lpstr>Default Design</vt:lpstr>
      <vt:lpstr>Office Theme</vt:lpstr>
      <vt:lpstr>PowerPoint Presentation</vt:lpstr>
      <vt:lpstr>Chapter 15 Outline</vt:lpstr>
      <vt:lpstr>Introduction</vt:lpstr>
      <vt:lpstr>Informal Design Guidelines for Relation Schemas</vt:lpstr>
      <vt:lpstr>Imparting Clear Semantics to Attributes in Relations</vt:lpstr>
      <vt:lpstr>Guideline 1</vt:lpstr>
      <vt:lpstr>Guideline 1 (cont’d.)</vt:lpstr>
      <vt:lpstr>Redundant Information in Tuples and Update Anomalies</vt:lpstr>
      <vt:lpstr>Guideline 2</vt:lpstr>
      <vt:lpstr>NULL Values in Tuples</vt:lpstr>
      <vt:lpstr>Guideline 3</vt:lpstr>
      <vt:lpstr>Generation of Spurious Tuples</vt:lpstr>
      <vt:lpstr>PowerPoint Presentation</vt:lpstr>
      <vt:lpstr>PowerPoint Presentation</vt:lpstr>
      <vt:lpstr>Guideline 4</vt:lpstr>
      <vt:lpstr>Summary and Discussion of Design Guidelines</vt:lpstr>
      <vt:lpstr>Functional Dependencies</vt:lpstr>
      <vt:lpstr>Definition of Functional Dependency</vt:lpstr>
      <vt:lpstr>Definition of Functional Dependency (cont’d.)</vt:lpstr>
      <vt:lpstr>Normal Forms Based on Primary Keys</vt:lpstr>
      <vt:lpstr>Normalization of Relations</vt:lpstr>
      <vt:lpstr>Practical Use of Normal Forms</vt:lpstr>
      <vt:lpstr>Definitions of Keys and Attributes Participating in Keys</vt:lpstr>
      <vt:lpstr>First Normal Form</vt:lpstr>
      <vt:lpstr>PowerPoint Presentation</vt:lpstr>
      <vt:lpstr>First Normal Form (cont’d.)</vt:lpstr>
      <vt:lpstr>PowerPoint Presentation</vt:lpstr>
      <vt:lpstr>Second Normal Form</vt:lpstr>
      <vt:lpstr>PowerPoint Presentation</vt:lpstr>
      <vt:lpstr>Third Normal Form</vt:lpstr>
      <vt:lpstr>General Definitions of Second and Third Normal Forms</vt:lpstr>
      <vt:lpstr>General Definitions of Second and Third Normal Forms (cont’d.)</vt:lpstr>
      <vt:lpstr>General Definition of Second Normal Form</vt:lpstr>
      <vt:lpstr>PowerPoint Presentation</vt:lpstr>
      <vt:lpstr>General Definition of Third Normal Form</vt:lpstr>
      <vt:lpstr>Boyce-Codd Normal Form</vt:lpstr>
      <vt:lpstr>PowerPoint Presentation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pinar</cp:lastModifiedBy>
  <cp:revision>3</cp:revision>
  <dcterms:modified xsi:type="dcterms:W3CDTF">2021-05-06T11:43:25Z</dcterms:modified>
</cp:coreProperties>
</file>