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8" r:id="rId2"/>
    <p:sldMasterId id="2147483671" r:id="rId3"/>
    <p:sldMasterId id="2147483673" r:id="rId4"/>
  </p:sldMasterIdLst>
  <p:notesMasterIdLst>
    <p:notesMasterId r:id="rId4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tEjikbTKoZTH5GH3fuyMe8i0+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-1877" y="-3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2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1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31432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  <a:defRPr/>
            </a:lvl1pPr>
            <a:lvl2pPr marL="914400" lvl="1" indent="-37084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  <a:defRPr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8239124" y="31969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239124" y="31969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 userDrawn="1"/>
        </p:nvSpPr>
        <p:spPr bwMode="auto">
          <a:xfrm>
            <a:off x="8239124" y="31969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239124" y="31969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6"/>
          <p:cNvSpPr txBox="1">
            <a:spLocks noGrp="1"/>
          </p:cNvSpPr>
          <p:nvPr>
            <p:ph type="title"/>
          </p:nvPr>
        </p:nvSpPr>
        <p:spPr>
          <a:xfrm rot="5400000">
            <a:off x="4729163" y="2173287"/>
            <a:ext cx="5856288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body" idx="1"/>
          </p:nvPr>
        </p:nvSpPr>
        <p:spPr>
          <a:xfrm rot="5400000">
            <a:off x="538956" y="191294"/>
            <a:ext cx="58562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8239124" y="31969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46857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8239124" y="31969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5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8239124" y="31969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70" name="Google Shape;70;p5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8239124" y="31969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6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6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8239124" y="31969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1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61"/>
          <p:cNvSpPr txBox="1">
            <a:spLocks noGrp="1"/>
          </p:cNvSpPr>
          <p:nvPr>
            <p:ph type="body" idx="2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8239124" y="31969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 userDrawn="1"/>
        </p:nvSpPr>
        <p:spPr bwMode="auto">
          <a:xfrm>
            <a:off x="8239124" y="31969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6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5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folHlink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/>
        </p:nvSpPr>
        <p:spPr>
          <a:xfrm>
            <a:off x="9906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Pearson Education, Inc. Publishing as Pearson Addison-Wesley</a:t>
            </a:r>
            <a:endParaRPr/>
          </a:p>
        </p:txBody>
      </p:sp>
      <p:pic>
        <p:nvPicPr>
          <p:cNvPr id="11" name="Google Shape;11;p41" descr="AW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6173787"/>
            <a:ext cx="914400" cy="68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733800" y="228600"/>
            <a:ext cx="5151437" cy="63277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3"/>
          <p:cNvSpPr txBox="1"/>
          <p:nvPr/>
        </p:nvSpPr>
        <p:spPr>
          <a:xfrm>
            <a:off x="6858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  <a:endParaRPr/>
          </a:p>
        </p:txBody>
      </p:sp>
      <p:pic>
        <p:nvPicPr>
          <p:cNvPr id="45" name="Google Shape;45;p4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6345237"/>
            <a:ext cx="6858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FFC1"/>
            </a:gs>
            <a:gs pos="100000">
              <a:srgbClr val="FFFF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4"/>
          <p:cNvSpPr txBox="1"/>
          <p:nvPr/>
        </p:nvSpPr>
        <p:spPr>
          <a:xfrm>
            <a:off x="6858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</a:pPr>
            <a:r>
              <a:rPr lang="en-US" sz="1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  <a:endParaRPr/>
          </a:p>
        </p:txBody>
      </p:sp>
      <p:pic>
        <p:nvPicPr>
          <p:cNvPr id="89" name="Google Shape;89;p64" descr="AW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45237"/>
            <a:ext cx="6858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8239124" y="31969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folHlink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6"/>
          <p:cNvSpPr txBox="1"/>
          <p:nvPr/>
        </p:nvSpPr>
        <p:spPr>
          <a:xfrm>
            <a:off x="9906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</a:pPr>
            <a:r>
              <a:rPr lang="en-US" sz="1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Pearson Education, Inc. Publishing as Pearson Addison-Wesley</a:t>
            </a:r>
            <a:endParaRPr/>
          </a:p>
        </p:txBody>
      </p:sp>
      <p:pic>
        <p:nvPicPr>
          <p:cNvPr id="94" name="Google Shape;94;p66" descr="AW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173787"/>
            <a:ext cx="914400" cy="68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3800" y="228600"/>
            <a:ext cx="5151437" cy="63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6"/>
          <p:cNvSpPr txBox="1"/>
          <p:nvPr/>
        </p:nvSpPr>
        <p:spPr>
          <a:xfrm>
            <a:off x="381000" y="2209800"/>
            <a:ext cx="3048000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entury Gothic"/>
              <a:buNone/>
            </a:pPr>
            <a:r>
              <a:rPr lang="en-US" sz="2800" b="1" i="0" u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1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Century Gothic"/>
              <a:buNone/>
            </a:pPr>
            <a:r>
              <a:rPr lang="en-US" sz="3000" b="1" i="0" u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Databases and Database Users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/>
        </p:nvSpPr>
        <p:spPr>
          <a:xfrm>
            <a:off x="381000" y="2209800"/>
            <a:ext cx="3048000" cy="2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entury Gothic"/>
              <a:buNone/>
            </a:pPr>
            <a:r>
              <a:rPr lang="en-US" sz="28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2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Century Gothic"/>
              <a:buNone/>
            </a:pPr>
            <a:r>
              <a:rPr lang="en-US" sz="30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System Concepts and Architecture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Schemas, Instances, and Database State</a:t>
            </a:r>
            <a:endParaRPr/>
          </a:p>
        </p:txBody>
      </p:sp>
      <p:sp>
        <p:nvSpPr>
          <p:cNvPr id="159" name="Google Shape;159;p1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schema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of a database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 diagram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Displays selected aspects of schema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 construct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object in the schema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state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snapshot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 database at a particular moment in time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Schemas, Instances, and Database State (cont'd.)</a:t>
            </a:r>
            <a:endParaRPr/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8800"/>
            <a:ext cx="7315200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Schemas, Instances, and Database State (cont'd.)</a:t>
            </a:r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new database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database schema to the DBMS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state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Populated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loaded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the initial data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state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Satisfies the structure and constraints specified in the schema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Schemas, Instances, and Database State (cont'd.)</a:t>
            </a:r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 evolution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Changes applied to schema as application requirements change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Three-Schema Architecture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Data Independence</a:t>
            </a:r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 level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Describes physical storage structure of the database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Conceptual level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Describes structure of the whole database for a community of users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level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Describes part of the database that a particular user group is interested 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Three-Schema Architecture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Data Independence (cont'd.)</a:t>
            </a:r>
            <a:endParaRPr/>
          </a:p>
        </p:txBody>
      </p:sp>
      <p:pic>
        <p:nvPicPr>
          <p:cNvPr id="189" name="Google Shape;18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625" y="1905000"/>
            <a:ext cx="726757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Independence</a:t>
            </a:r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Capacity to change the schema at one level of a database system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Without having to change the schema at the next higher level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DBMS Languages</a:t>
            </a:r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definition language (DDL)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 both schemas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 definition language (SDL)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the internal schema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definition language (VDL)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user views/mappings to conceptual schema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manipulation language (DML)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retrieval, insertion, deletion, modification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DBMS Languages (cont'd.)</a:t>
            </a:r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High-level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nonprocedural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DML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used on its own to specify complex database operations concisely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Set-at-a-time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set-oriented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Low-level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procedural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DML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be embedded in a general-purpose programming language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Record-at-a-time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DBMS Interfaces</a:t>
            </a:r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Menu-based interfaces for Web clients or browsing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Forms-based interfaces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Graphical user interfaces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language interfaces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Speech input and output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Interfaces for parametric users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Interfaces for the DBA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2 Outline</a:t>
            </a: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Models, Schemas, and Instances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Three-Schema Architecture and Data Independence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Languages and Interfaces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Database System Environment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Centralized and Client/Server Architectures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DBMSs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of Database Management Systems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Database System Environment</a:t>
            </a: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DBMS component modules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 management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Stored data manager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DDL compiler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query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compiler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optimizer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Precompiler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Database System Environment (cont'd.)</a:t>
            </a:r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DBMS component modules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Runtime database processor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catalog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Concurrency control system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Backup and recovery system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244475"/>
            <a:ext cx="6421437" cy="63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System Utilities</a:t>
            </a:r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existing data files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Backup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Creates a backup copy of the database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System Utilities (cont'd.)</a:t>
            </a:r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storage reorganization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Reorganize a set of database files into different file organizations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monitoring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Monitors database usage and provides statistics to the DBA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Tools, Application Environments, and Communications Facilities</a:t>
            </a:r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Tools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dictionary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repository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Stores design decisions, usage standards, application program descriptions, and user information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development environments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Communications software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Centralized and Client/Server Architectures for DBMSs</a:t>
            </a:r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Centralized DBMSs Architecture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DBMS functionality, application program execution, and user interface processing carried out on one machine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990600"/>
            <a:ext cx="7164387" cy="44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Client/Server Architectures</a:t>
            </a:r>
            <a:endParaRPr/>
          </a:p>
        </p:txBody>
      </p:sp>
      <p:sp>
        <p:nvSpPr>
          <p:cNvPr id="265" name="Google Shape;265;p2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specific functionalities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server 	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Maintains the files of the client machines.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Printer server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Connected to various printers; all print requests by the clients are forwarded to this machine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e-mail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Client/Server Architectures (cont'd.)</a:t>
            </a:r>
            <a:endParaRPr/>
          </a:p>
        </p:txBody>
      </p:sp>
      <p:sp>
        <p:nvSpPr>
          <p:cNvPr id="271" name="Google Shape;271;p2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machines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user with: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Appropriate interfaces to utilize these servers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processing power to run local applications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System Concepts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Architecture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client/server DBMS architecture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module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module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685800"/>
            <a:ext cx="66103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7762" y="2514600"/>
            <a:ext cx="6624637" cy="3475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Client/Server Architectures (cont'd.)</a:t>
            </a:r>
            <a:endParaRPr/>
          </a:p>
        </p:txBody>
      </p:sp>
      <p:sp>
        <p:nvSpPr>
          <p:cNvPr id="283" name="Google Shape;283;p3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machine that provides user interface capabilities and local processing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containing both hardware and software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services to the client machines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Such as file access, printing, archiving, or database access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Two-Tier Client/Server Architectures for DBMSs</a:t>
            </a:r>
            <a:endParaRPr/>
          </a:p>
        </p:txBody>
      </p:sp>
      <p:sp>
        <p:nvSpPr>
          <p:cNvPr id="289" name="Google Shape;289;p3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handles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and transaction functionality related to SQL processing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handles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interface programs and application programs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Two-Tier Client/Server Architectures (cont'd.)</a:t>
            </a:r>
            <a:endParaRPr/>
          </a:p>
        </p:txBody>
      </p:sp>
      <p:sp>
        <p:nvSpPr>
          <p:cNvPr id="295" name="Google Shape;295;p3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Database Connectivity (ODBC)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application programming interface (API)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client-side programs to call the DBMS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client and server machines must have the necessary software installed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JDBC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Java client programs to access one or more DBMSs through a standard interface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Three-Tier and n-Tier Architectures for Web Applications</a:t>
            </a: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8012" cy="407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server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Adds intermediate layer between client and the database server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Runs application programs and stores business rules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N-tier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 the layers between the user and the stored data further into finer components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600200"/>
            <a:ext cx="7040562" cy="37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of Database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Management Systems</a:t>
            </a:r>
            <a:endParaRPr/>
          </a:p>
        </p:txBody>
      </p:sp>
      <p:sp>
        <p:nvSpPr>
          <p:cNvPr id="312" name="Google Shape;312;p3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Hierarchical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(legacy)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Native XML DBMS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users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Single-user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Multiuser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of Database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Management Systems (cont'd.)</a:t>
            </a:r>
            <a:endParaRPr/>
          </a:p>
        </p:txBody>
      </p:sp>
      <p:sp>
        <p:nvSpPr>
          <p:cNvPr id="318" name="Google Shape;318;p3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sites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Centralized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Distributed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Homogeneous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Heterogeneous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source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types of licensing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of Database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Management Systems (cont'd.)</a:t>
            </a:r>
            <a:endParaRPr/>
          </a:p>
        </p:txBody>
      </p:sp>
      <p:sp>
        <p:nvSpPr>
          <p:cNvPr id="324" name="Google Shape;324;p3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access path options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special-purpose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of Database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Management Systems (cont'd.)</a:t>
            </a:r>
            <a:endParaRPr/>
          </a:p>
        </p:txBody>
      </p:sp>
      <p:pic>
        <p:nvPicPr>
          <p:cNvPr id="330" name="Google Shape;33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62" y="2057400"/>
            <a:ext cx="7653337" cy="3475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Models, Schemas, and Instances</a:t>
            </a:r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abstraction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Suppression of details of data organization and storage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Highlighting of the essential features for an improved understanding of data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36" name="Google Shape;336;p4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Concepts used in database systems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categories of data models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languages supported by DMBSs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Interfaces provided by the DBMS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DBMS classification criteria: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model, number of users, number of sties, access paths, cost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Models, Schemas, and Instances (cont'd.)</a:t>
            </a:r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 of concepts that describe the structure of a database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means to achieve data abstraction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operations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retrievals and updates on the database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aspect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behavior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a database application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the database designer to specify a set of valid operations allowed on database objects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Categories of Data Models</a:t>
            </a:r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High-level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conceptual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 to the way many users perceive data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Low-level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 the details of how data is stored on computer storage media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Representational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Easily understood by end users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similar to how data organized in computer storage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Categories of Data Models (cont'd.)</a:t>
            </a:r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a real-world object or concept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some property of interest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Further describes an entity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among two or more entities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an association among the entities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Entity-Relationship model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Categories of Data Models (cont'd.)</a:t>
            </a:r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data model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most frequently in traditional commercial DBMSs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data model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family of higher-level implementation data models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Closer to conceptual data models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Categories of Data Models (cont'd.)</a:t>
            </a:r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data models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 how data is stored as files in the computer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path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that makes the search for particular database records efficient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an access path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direct access to data using an index term or a keyword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1025</Words>
  <Application>Microsoft Office PowerPoint</Application>
  <PresentationFormat>On-screen Show (4:3)</PresentationFormat>
  <Paragraphs>214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Century Gothic</vt:lpstr>
      <vt:lpstr>Times New Roman</vt:lpstr>
      <vt:lpstr>Noto Sans Symbols</vt:lpstr>
      <vt:lpstr>Default Design</vt:lpstr>
      <vt:lpstr>Office Theme</vt:lpstr>
      <vt:lpstr>1_Default Design</vt:lpstr>
      <vt:lpstr>2_Default Design</vt:lpstr>
      <vt:lpstr>PowerPoint Presentation</vt:lpstr>
      <vt:lpstr>Chapter 2 Outline</vt:lpstr>
      <vt:lpstr>Database System Concepts and Architecture</vt:lpstr>
      <vt:lpstr>Data Models, Schemas, and Instances</vt:lpstr>
      <vt:lpstr>Data Models, Schemas, and Instances (cont'd.)</vt:lpstr>
      <vt:lpstr>Categories of Data Models</vt:lpstr>
      <vt:lpstr>Categories of Data Models (cont'd.)</vt:lpstr>
      <vt:lpstr>Categories of Data Models (cont'd.)</vt:lpstr>
      <vt:lpstr>Categories of Data Models (cont'd.)</vt:lpstr>
      <vt:lpstr>Schemas, Instances, and Database State</vt:lpstr>
      <vt:lpstr>Schemas, Instances, and Database State (cont'd.)</vt:lpstr>
      <vt:lpstr>Schemas, Instances, and Database State (cont'd.)</vt:lpstr>
      <vt:lpstr>Schemas, Instances, and Database State (cont'd.)</vt:lpstr>
      <vt:lpstr>Three-Schema Architecture and Data Independence</vt:lpstr>
      <vt:lpstr>Three-Schema Architecture and Data Independence (cont'd.)</vt:lpstr>
      <vt:lpstr>Data Independence</vt:lpstr>
      <vt:lpstr>DBMS Languages</vt:lpstr>
      <vt:lpstr>DBMS Languages (cont'd.)</vt:lpstr>
      <vt:lpstr>DBMS Interfaces</vt:lpstr>
      <vt:lpstr>The Database System Environment</vt:lpstr>
      <vt:lpstr>The Database System Environment (cont'd.)</vt:lpstr>
      <vt:lpstr>PowerPoint Presentation</vt:lpstr>
      <vt:lpstr>Database System Utilities</vt:lpstr>
      <vt:lpstr>Database System Utilities (cont'd.)</vt:lpstr>
      <vt:lpstr>Tools, Application Environments, and Communications Facilities</vt:lpstr>
      <vt:lpstr>Centralized and Client/Server Architectures for DBMSs</vt:lpstr>
      <vt:lpstr>PowerPoint Presentation</vt:lpstr>
      <vt:lpstr>Basic Client/Server Architectures</vt:lpstr>
      <vt:lpstr>Basic Client/Server Architectures (cont'd.)</vt:lpstr>
      <vt:lpstr>PowerPoint Presentation</vt:lpstr>
      <vt:lpstr>Basic Client/Server Architectures (cont'd.)</vt:lpstr>
      <vt:lpstr>Two-Tier Client/Server Architectures for DBMSs</vt:lpstr>
      <vt:lpstr>Two-Tier Client/Server Architectures (cont'd.)</vt:lpstr>
      <vt:lpstr>Three-Tier and n-Tier Architectures for Web Applications</vt:lpstr>
      <vt:lpstr>PowerPoint Presentation</vt:lpstr>
      <vt:lpstr>Classification of Database Management Systems</vt:lpstr>
      <vt:lpstr>Classification of Database Management Systems (cont'd.)</vt:lpstr>
      <vt:lpstr>Classification of Database Management Systems (cont'd.)</vt:lpstr>
      <vt:lpstr>Classification of Database Management Systems (cont'd.)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pinar</cp:lastModifiedBy>
  <cp:revision>1</cp:revision>
  <dcterms:created xsi:type="dcterms:W3CDTF">2010-05-06T15:58:58Z</dcterms:created>
  <dcterms:modified xsi:type="dcterms:W3CDTF">2021-03-03T21:58:33Z</dcterms:modified>
</cp:coreProperties>
</file>