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ELovWRC/pghRbYk5jl5RNWBGj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253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customschemas.google.com/relationships/presentationmetadata" Target="meta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075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5ef7ddd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5ef7ddd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c5ef7ddd28_0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5ef7ddd2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5ef7ddd2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c5ef7ddd28_0_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5ef7ddd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5ef7ddd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c5ef7ddd28_0_3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5ef7ddd2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5ef7ddd2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c5ef7ddd28_0_4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sz="14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6c093cc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6c093ccd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c6c093ccd7_0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sz="14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9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6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4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4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45" name="Google Shape;45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277468" y="657093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381000" y="2209800"/>
            <a:ext cx="3048000" cy="123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4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775" y="381000"/>
            <a:ext cx="5915025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419600"/>
            <a:ext cx="1866900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CREATE TABLE Command in SQL (cont’d.)</a:t>
            </a: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457200" y="17074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foreign keys may cause errors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Specified either via: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Circular references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because they refer to a table that has not yet been created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Data Types and Domains in SQL</a:t>
            </a: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 numbers: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SMALLINT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Floating-point (real) numbers: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PRECISION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Character-string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length: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Varying length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VARCHAR(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VARYING(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 VARYING(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Data Types and Domains in SQL (cont’d.)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4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Bit-string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types </a:t>
            </a:r>
            <a:endParaRPr sz="2900"/>
          </a:p>
          <a:p>
            <a:pPr marL="1143000" marR="0" lvl="2" indent="-234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length: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BIT(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500"/>
          </a:p>
          <a:p>
            <a:pPr marL="1143000" marR="0" lvl="2" indent="-234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Varying length: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BIT VARYING(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500"/>
          </a:p>
          <a:p>
            <a:pPr marL="742950" marR="0" lvl="1" indent="-292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34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 </a:t>
            </a:r>
            <a:endParaRPr sz="2900"/>
          </a:p>
          <a:p>
            <a:pPr marL="1143000" marR="0" lvl="2" indent="-234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of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2500"/>
          </a:p>
          <a:p>
            <a:pPr marL="742950" marR="0" lvl="1" indent="-292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34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 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349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Ten p</a:t>
            </a:r>
            <a:r>
              <a:rPr lang="en-US" sz="2500">
                <a:solidFill>
                  <a:schemeClr val="dk1"/>
                </a:solidFill>
              </a:rPr>
              <a:t>ositions</a:t>
            </a:r>
            <a:endParaRPr sz="2500">
              <a:solidFill>
                <a:schemeClr val="dk1"/>
              </a:solidFill>
            </a:endParaRPr>
          </a:p>
          <a:p>
            <a:pPr marL="1143000" lvl="2" indent="-234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</a:rPr>
              <a:t>Components are </a:t>
            </a: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-US" sz="2500">
                <a:solidFill>
                  <a:schemeClr val="dk1"/>
                </a:solidFill>
              </a:rPr>
              <a:t>, </a:t>
            </a: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n-US" sz="2500">
                <a:solidFill>
                  <a:schemeClr val="dk1"/>
                </a:solidFill>
              </a:rPr>
              <a:t>, and </a:t>
            </a: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</a:t>
            </a:r>
            <a:r>
              <a:rPr lang="en-US" sz="2500">
                <a:solidFill>
                  <a:schemeClr val="dk1"/>
                </a:solidFill>
              </a:rPr>
              <a:t>in the form YYYY-MM-DD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Data Types and Domains in SQL (cont’d.)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data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 (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the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 a minimum of six positions for decimal fractions of seconds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 TIME ZONE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qualifier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a relative value that can be used to increment or decrement an absolute value of a date, time, or timestamp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Data Types and Domains in SQL (cont’d.)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used with the attribute specification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it easier to change the data type for a domain that is used by numerous attributes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schema readability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DOMAIN SSN_TYPE AS CHAR(9);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Constraints in SQL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constraints: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and referential integrity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Restrictions on attribute domains and NULLs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 on individual tuples within a relation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Attribute Constraints and Attribute Defaults</a:t>
            </a:r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 NULL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not permitted for a particular attribute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value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&lt;value&gt;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Dnumber INT NOT NULL CHECK (Dnumber &gt; 0 AND Dnumber &lt; 21);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183" y="617546"/>
            <a:ext cx="8124825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Key and Referential Integrity Constraints</a:t>
            </a: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one or more attributes that make up the primary key of a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Dnumber INT PRIMARY KEY;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alternate (secondary) keys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Dname VARCHAR(15) UNIQUE;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 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Data Definition and Data Types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Constraints in SQL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Retrieval Queries in SQL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Statements in SQL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Features of 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Key and Referential Integrity Constraints (cont’d.)</a:t>
            </a: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operation: reject update on violation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Attach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referential triggered action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include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NULL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DEFAULT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 taken by the DBMS for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NULL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DEFAULT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same for both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DELETE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UPDATE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option suitable for “relationship” relations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Giving Names to Constraints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a constraint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later altering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Constraints on Tuples Using CHECK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clauses at the end of a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to each tuple individually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 (Dept_create_date &lt;= Mgr_start_date);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Retrieval Queries in SQL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basic statement for retrieving information from a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allows a table to have two or more tuples that are identical in all their attribute values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Unlike relational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Multiset or bag behavior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SELECT-FROM-WHERE Structure of Basic SQL Queries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form of the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statement: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438400"/>
            <a:ext cx="730726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SELECT-FROM-WHERE Structure of Basic SQL Queries (cont’d.)</a:t>
            </a:r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8012" cy="407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comparison operators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=, &lt;, &lt;=, &gt;, &gt;=,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 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whose values are to be retrieved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condition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condition that must be true for any retrieved tuple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0"/>
            <a:ext cx="81057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2743200"/>
            <a:ext cx="6834187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" y="4267200"/>
            <a:ext cx="6845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"/>
            <a:ext cx="80391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 rotWithShape="1">
          <a:blip r:embed="rId4">
            <a:alphaModFix/>
          </a:blip>
          <a:srcRect b="70370"/>
          <a:stretch/>
        </p:blipFill>
        <p:spPr>
          <a:xfrm>
            <a:off x="457200" y="1219200"/>
            <a:ext cx="72834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895600"/>
            <a:ext cx="73310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Ambiguous Attribute Names </a:t>
            </a:r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name can be used for two (or more) attributes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long as the attributes are in different relations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qualify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attribute name with the relation name to prevent ambiguity</a:t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724400"/>
            <a:ext cx="660876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Aliasing, Renaming, and Tuple Variables</a:t>
            </a:r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 variables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alternative relation names E and S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AS E(Fn, Mi, Ln, Ssn, Bd, Addr, Sex, Sal, Sssn, Dno)</a:t>
            </a:r>
            <a:endParaRPr sz="2500"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33" y="3917558"/>
            <a:ext cx="7142800" cy="1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SQL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language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Considered one of the major reasons for the commercial success of relational databases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Query Language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 for data definitions, queries, and updates (both DDL and DML)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specification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 specialized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5ef7ddd28_0_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gc5ef7ddd28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96" y="1617721"/>
            <a:ext cx="7142800" cy="15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c5ef7ddd28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056" y="3310850"/>
            <a:ext cx="4322815" cy="28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c5ef7ddd28_0_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Aliasing, Renaming, and Tuple Variables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Unspecified WHERE Clause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Use of the Asterisk</a:t>
            </a: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no condition on tuple selection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CROSS PRODUCT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possible tuple combinations </a:t>
            </a:r>
            <a:endParaRPr/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962400"/>
            <a:ext cx="67659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5ef7ddd28_0_19"/>
          <p:cNvSpPr txBox="1">
            <a:spLocks noGrp="1"/>
          </p:cNvSpPr>
          <p:nvPr>
            <p:ph type="body" idx="1"/>
          </p:nvPr>
        </p:nvSpPr>
        <p:spPr>
          <a:xfrm>
            <a:off x="1447800" y="1604950"/>
            <a:ext cx="17877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    Q9</a:t>
            </a:r>
            <a:endParaRPr/>
          </a:p>
        </p:txBody>
      </p:sp>
      <p:pic>
        <p:nvPicPr>
          <p:cNvPr id="287" name="Google Shape;287;gc5ef7ddd2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775" y="2146068"/>
            <a:ext cx="1709740" cy="3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c5ef7ddd28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628" y="1528753"/>
            <a:ext cx="1787575" cy="51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c5ef7ddd28_0_19"/>
          <p:cNvSpPr txBox="1">
            <a:spLocks noGrp="1"/>
          </p:cNvSpPr>
          <p:nvPr>
            <p:ph type="body" idx="1"/>
          </p:nvPr>
        </p:nvSpPr>
        <p:spPr>
          <a:xfrm>
            <a:off x="4481925" y="1604950"/>
            <a:ext cx="17877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    Q10</a:t>
            </a:r>
            <a:endParaRPr/>
          </a:p>
        </p:txBody>
      </p:sp>
      <p:sp>
        <p:nvSpPr>
          <p:cNvPr id="290" name="Google Shape;290;gc5ef7ddd28_0_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Unspecified WHERE Clause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Use of the Asterisk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Unspecified WHERE Clause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Use of the Asterisk (cont’d.)</a:t>
            </a: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an asterisk (*)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 all the attribute values of the selected tuples</a:t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505200"/>
            <a:ext cx="5562600" cy="243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as Sets in SQL</a:t>
            </a:r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does not automatically eliminate duplicate tuples in query results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keyword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distinct tuples should remain in the result</a:t>
            </a:r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343400"/>
            <a:ext cx="6629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5ef7ddd28_0_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1" name="Google Shape;311;gc5ef7ddd2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449" y="2000249"/>
            <a:ext cx="4419900" cy="37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c5ef7ddd28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" y="2263598"/>
            <a:ext cx="2204625" cy="19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c5ef7ddd28_0_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as Sets in SQL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as Sets in SQL (cont’d.)</a:t>
            </a:r>
            <a:endParaRPr/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(difference),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Corresponding multiset operations: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3733800"/>
            <a:ext cx="49625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Substring Pattern Matching and Arithmetic Operators</a:t>
            </a: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operator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string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matching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replaces an arbitrary number of zero or more characters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underscore (_) replaces a single character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arithmetic operators: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 (+), subtraction (–), multiplication (*), and division (/)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comparison operator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5ef7ddd28_0_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3" name="Google Shape;333;gc5ef7ddd28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4950"/>
            <a:ext cx="5487425" cy="108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c5ef7ddd28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660625"/>
            <a:ext cx="5375205" cy="10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c5ef7ddd28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784275"/>
            <a:ext cx="5487415" cy="12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c5ef7ddd28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5179100"/>
            <a:ext cx="5779876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c5ef7ddd28_0_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Substring Pattern Matching and Arithmetic Operators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Ordering of Query Results</a:t>
            </a:r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9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US" sz="2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see result in a descending order of values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specify ascending order explicitly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D.Dname DESC, E.Lname ASC, E.Fname ASC</a:t>
            </a:r>
            <a:endParaRPr sz="2500"/>
          </a:p>
        </p:txBody>
      </p:sp>
      <p:pic>
        <p:nvPicPr>
          <p:cNvPr id="344" name="Google Shape;3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00" y="4320350"/>
            <a:ext cx="6318500" cy="2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Data Definition and Data Types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Terminology: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for relational model terms relation, tuple, and attribute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SQL command for data definition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and Summary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Basic SQL Retrieval Queries</a:t>
            </a:r>
            <a:endParaRPr/>
          </a:p>
        </p:txBody>
      </p:sp>
      <p:pic>
        <p:nvPicPr>
          <p:cNvPr id="350" name="Google Shape;35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667000"/>
            <a:ext cx="3989387" cy="155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INSERT, DELETE, and UPDATE Statements in SQL</a:t>
            </a:r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commands used to modify the database: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INSERT Command</a:t>
            </a:r>
            <a:endParaRPr/>
          </a:p>
        </p:txBody>
      </p:sp>
      <p:sp>
        <p:nvSpPr>
          <p:cNvPr id="362" name="Google Shape;362;p3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relation name and a list of values for the tuple</a:t>
            </a:r>
            <a:endParaRPr/>
          </a:p>
        </p:txBody>
      </p:sp>
      <p:pic>
        <p:nvPicPr>
          <p:cNvPr id="363" name="Google Shape;36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819400"/>
            <a:ext cx="70294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733800"/>
            <a:ext cx="547865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6c093ccd7_0_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1" name="Google Shape;371;gc6c093ccd7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810000"/>
            <a:ext cx="7113586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c6c093ccd7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2066700"/>
            <a:ext cx="5527750" cy="14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c6c093ccd7_0_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INSERT Command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DELETE Command</a:t>
            </a: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tuples from a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a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to select the tuples to be deleted</a:t>
            </a:r>
            <a:endParaRPr/>
          </a:p>
        </p:txBody>
      </p:sp>
      <p:pic>
        <p:nvPicPr>
          <p:cNvPr id="380" name="Google Shape;380;p39"/>
          <p:cNvPicPr preferRelativeResize="0"/>
          <p:nvPr/>
        </p:nvPicPr>
        <p:blipFill rotWithShape="1">
          <a:blip r:embed="rId3">
            <a:alphaModFix/>
          </a:blip>
          <a:srcRect t="5216"/>
          <a:stretch/>
        </p:blipFill>
        <p:spPr>
          <a:xfrm>
            <a:off x="1752600" y="3348037"/>
            <a:ext cx="4979987" cy="267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UPDATE Command</a:t>
            </a:r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attribute values of one or more selected tuples</a:t>
            </a:r>
            <a:endParaRPr sz="3000"/>
          </a:p>
          <a:p>
            <a:pPr marL="342900" marR="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in the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</a:t>
            </a:r>
            <a:endParaRPr sz="3000"/>
          </a:p>
          <a:p>
            <a:pPr marL="742950" marR="0" lvl="1" indent="-2730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4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attributes to be modified and new values</a:t>
            </a:r>
            <a:endParaRPr sz="2600"/>
          </a:p>
        </p:txBody>
      </p:sp>
      <p:pic>
        <p:nvPicPr>
          <p:cNvPr id="387" name="Google Shape;38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4114800"/>
            <a:ext cx="5292864" cy="9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5181574"/>
            <a:ext cx="4777825" cy="10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Features of SQL</a:t>
            </a:r>
            <a:endParaRPr/>
          </a:p>
        </p:txBody>
      </p:sp>
      <p:sp>
        <p:nvSpPr>
          <p:cNvPr id="394" name="Google Shape;394;p4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for specifying complex retrieval queries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programs in various programming languages that include SQL statements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commands for specifying physical database design parameters, file structures for relations, and access paths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control commands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Features of SQL (cont’d.)</a:t>
            </a:r>
            <a:endParaRPr/>
          </a:p>
        </p:txBody>
      </p:sp>
      <p:sp>
        <p:nvSpPr>
          <p:cNvPr id="400" name="Google Shape;400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the granting and revoking of privileges to users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Constructs for creating triggers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relational systems known as object-relational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technologies such as XML and OLAP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6" name="Google Shape;406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language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definition, queries, updates, constraint specification, and view definition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Covered in Chapter 4: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definition commands for creating tables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for constraint specification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retrieval queries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update commands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and Catalog Concepts in SQL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schema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by a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name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an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identifier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descriptors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each element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Tables, constraints, views, domains, and other constructs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statement in SQL ends with a semicolon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and Catalog Concepts in SQL (cont’d.)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SCHEMA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SCHEMA COMPANY AUTHORIZATION ‘Jsmith’;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Catalog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collection of schemas in an SQL environment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 of an SQL-compliant RDBMS on a computer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CREATE TABLE Command in SQL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 new relation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name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attributes and initial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optionally specify schema: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COMPANY.EMPLOYEE ...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 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CREATE TABLE Command in SQL (cont’d.)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tables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relations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and its tuples are actually created and stored as a file by the DBMS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relations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through the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1020763"/>
            <a:ext cx="6457950" cy="484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403725"/>
            <a:ext cx="1866900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Microsoft Office PowerPoint</Application>
  <PresentationFormat>On-screen Show (4:3)</PresentationFormat>
  <Paragraphs>215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Courier New</vt:lpstr>
      <vt:lpstr>Noto Sans Symbols</vt:lpstr>
      <vt:lpstr>Century Gothic</vt:lpstr>
      <vt:lpstr>Times New Roman</vt:lpstr>
      <vt:lpstr>Default Design</vt:lpstr>
      <vt:lpstr>Office Theme</vt:lpstr>
      <vt:lpstr>PowerPoint Presentation</vt:lpstr>
      <vt:lpstr>Chapter 4 Outline</vt:lpstr>
      <vt:lpstr>Basic SQL</vt:lpstr>
      <vt:lpstr>SQL Data Definition and Data Types</vt:lpstr>
      <vt:lpstr>Schema and Catalog Concepts in SQL</vt:lpstr>
      <vt:lpstr>Schema and Catalog Concepts in SQL (cont’d.)</vt:lpstr>
      <vt:lpstr>The CREATE TABLE Command in SQL</vt:lpstr>
      <vt:lpstr>The CREATE TABLE Command in SQL (cont’d.)</vt:lpstr>
      <vt:lpstr>PowerPoint Presentation</vt:lpstr>
      <vt:lpstr>PowerPoint Presentation</vt:lpstr>
      <vt:lpstr>The CREATE TABLE Command in SQL (cont’d.)</vt:lpstr>
      <vt:lpstr>Attribute Data Types and Domains in SQL</vt:lpstr>
      <vt:lpstr>Attribute Data Types and Domains in SQL (cont’d.)</vt:lpstr>
      <vt:lpstr>Attribute Data Types and Domains in SQL (cont’d.)</vt:lpstr>
      <vt:lpstr>Attribute Data Types and Domains in SQL (cont’d.)</vt:lpstr>
      <vt:lpstr>Specifying Constraints in SQL</vt:lpstr>
      <vt:lpstr>Specifying Attribute Constraints and Attribute Defaults</vt:lpstr>
      <vt:lpstr>PowerPoint Presentation</vt:lpstr>
      <vt:lpstr>Specifying Key and Referential Integrity Constraints</vt:lpstr>
      <vt:lpstr>Specifying Key and Referential Integrity Constraints (cont’d.)</vt:lpstr>
      <vt:lpstr>Giving Names to Constraints</vt:lpstr>
      <vt:lpstr>Specifying Constraints on Tuples Using CHECK</vt:lpstr>
      <vt:lpstr>Basic Retrieval Queries in SQL</vt:lpstr>
      <vt:lpstr>The SELECT-FROM-WHERE Structure of Basic SQL Queries</vt:lpstr>
      <vt:lpstr>The SELECT-FROM-WHERE Structure of Basic SQL Queries (cont’d.)</vt:lpstr>
      <vt:lpstr>PowerPoint Presentation</vt:lpstr>
      <vt:lpstr>PowerPoint Presentation</vt:lpstr>
      <vt:lpstr>Ambiguous Attribute Names </vt:lpstr>
      <vt:lpstr>Aliasing, Renaming, and Tuple Variables</vt:lpstr>
      <vt:lpstr>Aliasing, Renaming, and Tuple Variables</vt:lpstr>
      <vt:lpstr>Unspecified WHERE Clause and Use of the Asterisk</vt:lpstr>
      <vt:lpstr>Unspecified WHERE Clause and Use of the Asterisk</vt:lpstr>
      <vt:lpstr>Unspecified WHERE Clause and Use of the Asterisk (cont’d.)</vt:lpstr>
      <vt:lpstr>Tables as Sets in SQL</vt:lpstr>
      <vt:lpstr>Tables as Sets in SQL</vt:lpstr>
      <vt:lpstr>Tables as Sets in SQL (cont’d.)</vt:lpstr>
      <vt:lpstr>Substring Pattern Matching and Arithmetic Operators</vt:lpstr>
      <vt:lpstr>Substring Pattern Matching and Arithmetic Operators</vt:lpstr>
      <vt:lpstr>Ordering of Query Results</vt:lpstr>
      <vt:lpstr>Discussion and Summary of Basic SQL Retrieval Queries</vt:lpstr>
      <vt:lpstr>INSERT, DELETE, and UPDATE Statements in SQL</vt:lpstr>
      <vt:lpstr>The INSERT Command</vt:lpstr>
      <vt:lpstr>The INSERT Command</vt:lpstr>
      <vt:lpstr>The DELETE Command</vt:lpstr>
      <vt:lpstr>The UPDATE Command</vt:lpstr>
      <vt:lpstr>Additional Features of SQL</vt:lpstr>
      <vt:lpstr>Additional Features of SQL (cont’d.)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pinar</cp:lastModifiedBy>
  <cp:revision>1</cp:revision>
  <dcterms:created xsi:type="dcterms:W3CDTF">2010-05-06T15:58:58Z</dcterms:created>
  <dcterms:modified xsi:type="dcterms:W3CDTF">2021-03-11T08:07:07Z</dcterms:modified>
</cp:coreProperties>
</file>