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49"/>
  </p:notesMasterIdLst>
  <p:sldIdLst>
    <p:sldId id="256" r:id="rId3"/>
    <p:sldId id="257" r:id="rId4"/>
    <p:sldId id="258" r:id="rId5"/>
    <p:sldId id="30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0N/NgUqHfpGsniCuGzsryLU6D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-134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834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a4d277b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a4d277b7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a4d277b7c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a4d277b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a4d277b7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ca4d277b7c_0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b87f53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b87f53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cb87f538fc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b87f538f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b87f538f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cb87f538fc_0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b87f538f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b87f538f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cb87f538fc_0_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b87f538f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b87f538f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cb87f538fc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7c08acb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7c08acb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c7c08acba1_0_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b87f538f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b87f538f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cb87f538fc_0_3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b87f538f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b87f538f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cb87f538fc_0_4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7c2efbbf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7c2efbbf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c7c2efbbff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bd213b6b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bd213b6b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cbd213b6b7_0_8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bd213b6b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bd213b6b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cbd213b6b7_0_6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sz="14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a4d277b7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a4d277b7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a4d277b7c_0_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8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86" name="Google Shape;86;p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6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6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6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6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6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4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64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6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6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44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55" name="Google Shape;55;p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800"/>
            </a:lvl1pPr>
            <a:lvl2pPr lvl="1" algn="r">
              <a:buNone/>
              <a:defRPr sz="1800"/>
            </a:lvl2pPr>
            <a:lvl3pPr lvl="2" algn="r">
              <a:buNone/>
              <a:defRPr sz="1800"/>
            </a:lvl3pPr>
            <a:lvl4pPr lvl="3" algn="r">
              <a:buNone/>
              <a:defRPr sz="1800"/>
            </a:lvl4pPr>
            <a:lvl5pPr lvl="4" algn="r">
              <a:buNone/>
              <a:defRPr sz="1800"/>
            </a:lvl5pPr>
            <a:lvl6pPr lvl="5" algn="r">
              <a:buNone/>
              <a:defRPr sz="1800"/>
            </a:lvl6pPr>
            <a:lvl7pPr lvl="6" algn="r">
              <a:buNone/>
              <a:defRPr sz="1800"/>
            </a:lvl7pPr>
            <a:lvl8pPr lvl="7" algn="r">
              <a:buNone/>
              <a:defRPr sz="1800"/>
            </a:lvl8pPr>
            <a:lvl9pPr lvl="8" algn="r">
              <a:buNone/>
              <a:defRPr sz="18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381000" y="2209800"/>
            <a:ext cx="3048000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6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Relational Algebra and Relational Calculus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Operation</a:t>
            </a: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Selects columns from table and discards the other columns: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600"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600"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600"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600"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attributes in &lt;attribute list&gt;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elimination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of PROJECT operation is a set of distinct tuples</a:t>
            </a: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90800"/>
            <a:ext cx="2662237" cy="63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332326"/>
            <a:ext cx="3509975" cy="6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a4d277b7c_0_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PROJECT Operation</a:t>
            </a:r>
            <a:endParaRPr/>
          </a:p>
        </p:txBody>
      </p:sp>
      <p:pic>
        <p:nvPicPr>
          <p:cNvPr id="186" name="Google Shape;186;gca4d277b7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00" y="1781100"/>
            <a:ext cx="7755625" cy="20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ca4d277b7c_0_2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ca4d277b7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" y="1054016"/>
            <a:ext cx="8376575" cy="47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ca4d277b7c_0_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Sequences of Operations and the RENAME Operation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In-line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expression:</a:t>
            </a:r>
            <a:endParaRPr sz="2900"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of operations:</a:t>
            </a:r>
            <a:endParaRPr sz="2900"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Rename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attributes in intermediate results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RENAME operation</a:t>
            </a:r>
            <a:endParaRPr sz="2500"/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57400"/>
            <a:ext cx="41624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125" y="3126575"/>
            <a:ext cx="45624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1" y="5789926"/>
            <a:ext cx="6143413" cy="5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188" y="5000438"/>
            <a:ext cx="54387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b87f538fc_0_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Sequences of Operations and the RENAME Operation</a:t>
            </a:r>
            <a:endParaRPr/>
          </a:p>
        </p:txBody>
      </p:sp>
      <p:pic>
        <p:nvPicPr>
          <p:cNvPr id="212" name="Google Shape;212;gcb87f538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6" y="1519306"/>
            <a:ext cx="8114375" cy="46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cb87f538fc_0_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Algebra Operations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Set Theory</a:t>
            </a:r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INTERSECTION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the elements of two sets in various ways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operations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 must have the same type of tuples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∪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all tuples that are either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in both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tuples eliminated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b87f538fc_0_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Relational Algebra Operations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from Set Theory</a:t>
            </a:r>
            <a:endParaRPr/>
          </a:p>
        </p:txBody>
      </p:sp>
      <p:sp>
        <p:nvSpPr>
          <p:cNvPr id="227" name="Google Shape;227;gcb87f538fc_0_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gcb87f538f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5" y="3429005"/>
            <a:ext cx="8010150" cy="22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cb87f538fc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04960"/>
            <a:ext cx="4743825" cy="13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cb87f538fc_0_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Algebra Operations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Set Theory (cont’d.)</a:t>
            </a:r>
            <a:endParaRPr/>
          </a:p>
        </p:txBody>
      </p:sp>
      <p:sp>
        <p:nvSpPr>
          <p:cNvPr id="236" name="Google Shape;236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INTERSECTION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∩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all tuples that are in both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DIFFERENCE (or MINUS)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all tuples that are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 not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7" name="Google Shape;237;p1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b87f538fc_0_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Relational Algebra Operations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from Set Theory (cont’d.)</a:t>
            </a:r>
            <a:endParaRPr/>
          </a:p>
        </p:txBody>
      </p:sp>
      <p:pic>
        <p:nvPicPr>
          <p:cNvPr id="244" name="Google Shape;244;gcb87f538fc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750" y="1523625"/>
            <a:ext cx="5715000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cb87f538fc_0_1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CARTESIAN PRODUCT (CROSS PRODUCT) Operation</a:t>
            </a:r>
            <a:endParaRPr/>
          </a:p>
        </p:txBody>
      </p:sp>
      <p:sp>
        <p:nvSpPr>
          <p:cNvPr id="251" name="Google Shape;251;p1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81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CARTESIAN PRODUCT 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PRODUCT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CROSS JOIN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×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set operation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 do not have to be union compatible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when followed by a selection that matches values of attributes</a:t>
            </a:r>
            <a:endParaRPr sz="2500"/>
          </a:p>
        </p:txBody>
      </p:sp>
      <p:pic>
        <p:nvPicPr>
          <p:cNvPr id="252" name="Google Shape;2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362" y="5344600"/>
            <a:ext cx="3261588" cy="3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600" y="5344600"/>
            <a:ext cx="2919200" cy="30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12"/>
          <p:cNvCxnSpPr/>
          <p:nvPr/>
        </p:nvCxnSpPr>
        <p:spPr>
          <a:xfrm rot="10800000" flipH="1">
            <a:off x="4433575" y="5493700"/>
            <a:ext cx="5874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6 Outline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 Relational Operations: SELECT and PROJECT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Algebra Operations from Set Theory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Relational Operations: JOIN and DIVISION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Relational Operations</a:t>
            </a:r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cb87f538f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88" y="1127038"/>
            <a:ext cx="7267575" cy="55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cb87f538fc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624" y="82550"/>
            <a:ext cx="4220449" cy="104449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cb87f538fc_0_2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Relational Operations: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and DIVISION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related tuples from two relations into single “longer”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join condition of the form &lt;condition&gt;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&lt;condition&gt;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&lt;condition&gt;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2181225"/>
            <a:ext cx="5334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5181600"/>
            <a:ext cx="6899275" cy="8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900" y="1767526"/>
            <a:ext cx="3187575" cy="7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7c08acba1_0_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Binary Relational Operations: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JOIN and DIVISION</a:t>
            </a:r>
            <a:endParaRPr/>
          </a:p>
        </p:txBody>
      </p:sp>
      <p:pic>
        <p:nvPicPr>
          <p:cNvPr id="280" name="Google Shape;280;gc7c08acba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3" y="3429003"/>
            <a:ext cx="8024675" cy="21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c7c08acba1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363" y="1895175"/>
            <a:ext cx="6899274" cy="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c7c08acba1_0_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Relational Operations: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and DIVISION (cont’d.)</a:t>
            </a:r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THETA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&lt;condition&gt; of the form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θ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attribute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attribute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the same domain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 (theta) is one of the comparison operators: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{=, &lt;, ≤, &gt;, ≥, ≠}</a:t>
            </a:r>
            <a:endParaRPr/>
          </a:p>
        </p:txBody>
      </p:sp>
      <p:sp>
        <p:nvSpPr>
          <p:cNvPr id="289" name="Google Shape;289;p1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Variations of JOIN: The EQUIJOIN and NATURAL JOIN</a:t>
            </a:r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EQUIJOIN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= comparison operator used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have one or more pairs of attributes that have identical values in every tuple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*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second (superfluous) attribute in an EQUIJOIN condition</a:t>
            </a:r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b87f538fc_0_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500"/>
              <a:t>     							</a:t>
            </a:r>
            <a:r>
              <a:rPr lang="en-US"/>
              <a:t>         =</a:t>
            </a:r>
            <a:endParaRPr/>
          </a:p>
        </p:txBody>
      </p:sp>
      <p:sp>
        <p:nvSpPr>
          <p:cNvPr id="303" name="Google Shape;303;gcb87f538fc_0_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Variations of JOIN: The EQUIJOIN and NATURAL JOIN</a:t>
            </a:r>
            <a:endParaRPr/>
          </a:p>
        </p:txBody>
      </p:sp>
      <p:pic>
        <p:nvPicPr>
          <p:cNvPr id="304" name="Google Shape;304;gcb87f538fc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225" y="2054700"/>
            <a:ext cx="6680401" cy="4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cb87f538fc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725" y="3033299"/>
            <a:ext cx="5093775" cy="5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cb87f538fc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380" y="4029355"/>
            <a:ext cx="7228099" cy="188842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cb87f538fc_0_3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b87f538fc_0_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Variations of JOIN: The EQUIJOIN and NATURAL JOIN</a:t>
            </a:r>
            <a:endParaRPr/>
          </a:p>
        </p:txBody>
      </p:sp>
      <p:pic>
        <p:nvPicPr>
          <p:cNvPr id="314" name="Google Shape;314;gcb87f538fc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50" y="1971674"/>
            <a:ext cx="5651125" cy="4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cb87f538fc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00" y="2860851"/>
            <a:ext cx="6979375" cy="216457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cb87f538fc_0_4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Variations of JOIN: The EQUIJOIN and NATURAL JOIN (cont’d.)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8012" cy="407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selectivity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size of join result divided by the maximum size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match and combine operation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Defined formally as a combination of CARTESIAN PRODUCT and SELECTION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Complete Set of Relational Algebra Operations</a:t>
            </a:r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relational algebra operations {σ, π, ∪, ρ, –, ×} is a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set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relational algebra operation can be expressed as a sequence of operations from this set</a:t>
            </a:r>
            <a:endParaRPr/>
          </a:p>
        </p:txBody>
      </p:sp>
      <p:pic>
        <p:nvPicPr>
          <p:cNvPr id="330" name="Google Shape;3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400" y="4268950"/>
            <a:ext cx="4921007" cy="5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300" y="4909150"/>
            <a:ext cx="4688750" cy="6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DIVISION Operation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÷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retrieve the names of employees who work on all the projects that ‘John Smith’ works 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to relations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÷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a subset of the attributes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6 Outline (cont’d.)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Queries in Relational Algebra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Tuple Relational Calculus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Domain Relational Calculus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c7c2efbbf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04875"/>
            <a:ext cx="40862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c7c2efbbff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5275"/>
            <a:ext cx="56864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c7c2efbbff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432050"/>
            <a:ext cx="48577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c7c2efbbff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2238" y="2330700"/>
            <a:ext cx="57340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c7c2efbbff_0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3342" y="2806950"/>
            <a:ext cx="5080907" cy="3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c7c2efbbff_0_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2286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of Relational Algebra</a:t>
            </a:r>
            <a:endParaRPr/>
          </a:p>
        </p:txBody>
      </p:sp>
      <p:pic>
        <p:nvPicPr>
          <p:cNvPr id="356" name="Google Shape;35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1600200"/>
            <a:ext cx="8362950" cy="42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of Relational Algebra (cont’d.)</a:t>
            </a:r>
            <a:endParaRPr/>
          </a:p>
        </p:txBody>
      </p:sp>
      <p:pic>
        <p:nvPicPr>
          <p:cNvPr id="363" name="Google Shape;3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438400"/>
            <a:ext cx="80581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0"/>
          <p:cNvPicPr preferRelativeResize="0"/>
          <p:nvPr/>
        </p:nvPicPr>
        <p:blipFill rotWithShape="1">
          <a:blip r:embed="rId4">
            <a:alphaModFix/>
          </a:blip>
          <a:srcRect r="7385"/>
          <a:stretch/>
        </p:blipFill>
        <p:spPr>
          <a:xfrm>
            <a:off x="381000" y="1981200"/>
            <a:ext cx="79914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Notation for Query Trees</a:t>
            </a:r>
            <a:endParaRPr/>
          </a:p>
        </p:txBody>
      </p:sp>
      <p:sp>
        <p:nvSpPr>
          <p:cNvPr id="371" name="Google Shape;371;p2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tree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the input relations of query as leaf nodes of the tree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the relational algebra operations as internal nodes</a:t>
            </a:r>
            <a:endParaRPr/>
          </a:p>
        </p:txBody>
      </p:sp>
      <p:sp>
        <p:nvSpPr>
          <p:cNvPr id="372" name="Google Shape;372;p2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67" y="1809750"/>
            <a:ext cx="7739833" cy="46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575" y="76200"/>
            <a:ext cx="6427733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Relational Operations</a:t>
            </a:r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▪"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Generalized projection</a:t>
            </a:r>
            <a:endParaRPr sz="26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functions of attributes to be included in the projection list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200"/>
          </a:p>
          <a:p>
            <a:pPr marL="742950" marR="0" lvl="1" indent="-24510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▪"/>
            </a:pPr>
            <a:r>
              <a:rPr lang="en-US" sz="2200"/>
              <a:t>Example:</a:t>
            </a:r>
            <a:endParaRPr sz="2200"/>
          </a:p>
          <a:p>
            <a:pPr marL="742950" marR="0" lvl="1" indent="-14350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200"/>
          </a:p>
          <a:p>
            <a:pPr marL="59944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200"/>
          </a:p>
          <a:p>
            <a:pPr marL="59944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200"/>
          </a:p>
          <a:p>
            <a:pPr marL="342900" marR="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▪"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</a:t>
            </a: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</a:t>
            </a:r>
            <a:endParaRPr sz="26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functions applied to collections of numeric values </a:t>
            </a:r>
            <a:endParaRPr sz="22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SUM, AVERAGE, MAXIMUM, and MINIMUM, COUNT</a:t>
            </a:r>
            <a:endParaRPr sz="2200"/>
          </a:p>
        </p:txBody>
      </p:sp>
      <p:pic>
        <p:nvPicPr>
          <p:cNvPr id="386" name="Google Shape;38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25" y="2786402"/>
            <a:ext cx="170590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25" y="3752847"/>
            <a:ext cx="4543825" cy="32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225" y="4090501"/>
            <a:ext cx="7266125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Relational Operations (cont’d.)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tuples by the value of some of their attributes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aggregate function independently to each group</a:t>
            </a:r>
            <a:endParaRPr/>
          </a:p>
        </p:txBody>
      </p:sp>
      <p:pic>
        <p:nvPicPr>
          <p:cNvPr id="396" name="Google Shape;3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581400"/>
            <a:ext cx="5532437" cy="73183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944562"/>
            <a:ext cx="8374062" cy="484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Closure Operations</a:t>
            </a:r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 applied to a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tuples of same type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 sz="2100">
                <a:solidFill>
                  <a:schemeClr val="dk1"/>
                </a:solidFill>
              </a:rPr>
              <a:t>to</a:t>
            </a:r>
            <a:r>
              <a:rPr lang="en-US" sz="2100"/>
              <a:t> specify the Ssn s of all employees e' directly supervised—at level one—by the employee e whose name is ‘James Borg</a:t>
            </a:r>
            <a:endParaRPr sz="2100"/>
          </a:p>
          <a:p>
            <a:pPr marL="742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742950" marR="0" lvl="1" indent="-2768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to retrieve all employees supervised by Borg at level 2—that is, all employees e</a:t>
            </a:r>
            <a:r>
              <a:rPr lang="en-US" sz="2100">
                <a:solidFill>
                  <a:schemeClr val="dk1"/>
                </a:solidFill>
              </a:rPr>
              <a:t>'' </a:t>
            </a:r>
            <a:r>
              <a:rPr lang="en-US" sz="2100"/>
              <a:t> supervised by some employee e</a:t>
            </a:r>
            <a:r>
              <a:rPr lang="en-US" sz="2100">
                <a:solidFill>
                  <a:schemeClr val="dk1"/>
                </a:solidFill>
              </a:rPr>
              <a:t>' </a:t>
            </a:r>
            <a:r>
              <a:rPr lang="en-US" sz="2100"/>
              <a:t> who is directly supervised by Borg</a:t>
            </a:r>
            <a:endParaRPr sz="2100"/>
          </a:p>
        </p:txBody>
      </p:sp>
      <p:pic>
        <p:nvPicPr>
          <p:cNvPr id="410" name="Google Shape;41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013" y="3309925"/>
            <a:ext cx="68484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412" name="Google Shape;4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025" y="5650743"/>
            <a:ext cx="6040200" cy="3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bd213b6b7_0_8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419" name="Google Shape;419;gcbd213b6b7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75" y="389200"/>
            <a:ext cx="7360575" cy="57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6 Outline (cont’d.)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Queries in Relational Algebra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Tuple Relational Calculus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Domain Relational Calculus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268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OUTER JOIN Operations</a:t>
            </a:r>
            <a:endParaRPr/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Outer joins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all tuples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all those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all those in both relations regardless of whether or not they have matching tuples in the other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OUTER JOIN, RIGHT OUTER JOIN, FULL OUTER JOIN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pic>
        <p:nvPicPr>
          <p:cNvPr id="426" name="Google Shape;42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6648450"/>
            <a:ext cx="2857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5349875"/>
            <a:ext cx="4894262" cy="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bd213b6b7_0_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OUTER JOIN Operations</a:t>
            </a:r>
            <a:endParaRPr/>
          </a:p>
        </p:txBody>
      </p:sp>
      <p:sp>
        <p:nvSpPr>
          <p:cNvPr id="435" name="Google Shape;435;gcbd213b6b7_0_6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pic>
        <p:nvPicPr>
          <p:cNvPr id="436" name="Google Shape;436;gcbd213b6b7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624" y="3308325"/>
            <a:ext cx="4379642" cy="32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cbd213b6b7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00" y="3308325"/>
            <a:ext cx="1905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cbd213b6b7_0_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5275" y="1870125"/>
            <a:ext cx="4894262" cy="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OUTER UNION Operation</a:t>
            </a:r>
            <a:endParaRPr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union of tuples from two relations that have some common attributes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union (type) compatible</a:t>
            </a:r>
            <a:endParaRPr sz="2500"/>
          </a:p>
          <a:p>
            <a:pPr marL="3429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Partially compatible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tuples from both relations included in the result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Tuples with the same value combination will appear only once</a:t>
            </a:r>
            <a:endParaRPr sz="25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446" name="Google Shape;4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800" y="5278862"/>
            <a:ext cx="46863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950" y="4878800"/>
            <a:ext cx="45720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888" y="5776912"/>
            <a:ext cx="70961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Queries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Relational Algebra</a:t>
            </a:r>
            <a:endParaRPr/>
          </a:p>
        </p:txBody>
      </p:sp>
      <p:pic>
        <p:nvPicPr>
          <p:cNvPr id="454" name="Google Shape;45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8800"/>
            <a:ext cx="7418387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514600"/>
            <a:ext cx="7361237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Queries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Relational Algebra (cont’d.)</a:t>
            </a:r>
            <a:endParaRPr/>
          </a:p>
        </p:txBody>
      </p:sp>
      <p:pic>
        <p:nvPicPr>
          <p:cNvPr id="462" name="Google Shape;46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76400"/>
            <a:ext cx="7366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3810000"/>
            <a:ext cx="73787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Queries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Relational Algebra (cont’d.)</a:t>
            </a:r>
            <a:endParaRPr/>
          </a:p>
        </p:txBody>
      </p:sp>
      <p:pic>
        <p:nvPicPr>
          <p:cNvPr id="470" name="Google Shape;47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676400"/>
            <a:ext cx="7335837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3962400"/>
            <a:ext cx="71469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 languages for relational model of data: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algebra: operations, unary and binary operators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queries cannot be stated with basic relational algebra operations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are important for practical use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Relational Algebra and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Calculus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algebra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set of operations for the relational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algebra expression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of relational algebra operations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calculus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Higher-level declarative language for specifying relational queries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 Relational Operations: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and PROJECT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SELECT Operation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Subset of the tuples from a relation that satisfies a selection condition:</a:t>
            </a:r>
            <a:endParaRPr/>
          </a:p>
          <a:p>
            <a:pPr marL="1143000" marR="0" lvl="2" indent="-76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76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expression contains clauses of the form &lt;attribute name&gt; &lt;comparison op&gt; &lt;constant value&gt;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&lt;attribute name&gt; &lt;comparison op&gt; &lt;attribute name&gt;</a:t>
            </a:r>
            <a:endParaRPr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3170237"/>
            <a:ext cx="3581400" cy="639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 Relational Operations: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and PROJECT (cont’d.)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&lt;selection condition&gt; applied independently to each individual tuple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condition evaluates to TRUE, tuple selected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conditions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to a single relation</a:t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93925"/>
            <a:ext cx="6932612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 Relational Operations: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and PROJECT (cont’d.)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Selectivity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Fraction of tuples selected by a selection condition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operation commutative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 operations into a single operation with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</a:t>
            </a:r>
            <a:endParaRPr/>
          </a:p>
        </p:txBody>
      </p:sp>
      <p:pic>
        <p:nvPicPr>
          <p:cNvPr id="160" name="Google Shape;1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75" y="3700139"/>
            <a:ext cx="5262150" cy="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63" y="5450450"/>
            <a:ext cx="7541675" cy="4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a4d277b7c_0_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Unary Relational Operations: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SELECT and PROJECT (cont’d.)</a:t>
            </a:r>
            <a:endParaRPr/>
          </a:p>
        </p:txBody>
      </p:sp>
      <p:pic>
        <p:nvPicPr>
          <p:cNvPr id="169" name="Google Shape;169;gca4d277b7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300" y="1723100"/>
            <a:ext cx="6024950" cy="25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ca4d277b7c_0_1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Microsoft Office PowerPoint</Application>
  <PresentationFormat>On-screen Show (4:3)</PresentationFormat>
  <Paragraphs>240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Noto Sans Symbols</vt:lpstr>
      <vt:lpstr>Century Gothic</vt:lpstr>
      <vt:lpstr>Times New Roman</vt:lpstr>
      <vt:lpstr>Default Design</vt:lpstr>
      <vt:lpstr>Office Theme</vt:lpstr>
      <vt:lpstr>PowerPoint Presentation</vt:lpstr>
      <vt:lpstr>Chapter 6 Outline</vt:lpstr>
      <vt:lpstr>Chapter 6 Outline (cont’d.)</vt:lpstr>
      <vt:lpstr>Chapter 6 Outline (cont’d.)</vt:lpstr>
      <vt:lpstr>The Relational Algebra and Relational Calculus</vt:lpstr>
      <vt:lpstr>Unary Relational Operations: SELECT and PROJECT</vt:lpstr>
      <vt:lpstr>Unary Relational Operations: SELECT and PROJECT (cont’d.)</vt:lpstr>
      <vt:lpstr>Unary Relational Operations: SELECT and PROJECT (cont’d.)</vt:lpstr>
      <vt:lpstr>Unary Relational Operations: SELECT and PROJECT (cont’d.)</vt:lpstr>
      <vt:lpstr>The PROJECT Operation</vt:lpstr>
      <vt:lpstr>The PROJECT Operation</vt:lpstr>
      <vt:lpstr>PowerPoint Presentation</vt:lpstr>
      <vt:lpstr>Sequences of Operations and the RENAME Operation</vt:lpstr>
      <vt:lpstr>Sequences of Operations and the RENAME Operation</vt:lpstr>
      <vt:lpstr>Relational Algebra Operations from Set Theory</vt:lpstr>
      <vt:lpstr>Relational Algebra Operations from Set Theory</vt:lpstr>
      <vt:lpstr>Relational Algebra Operations from Set Theory (cont’d.)</vt:lpstr>
      <vt:lpstr>Relational Algebra Operations from Set Theory (cont’d.)</vt:lpstr>
      <vt:lpstr>The CARTESIAN PRODUCT (CROSS PRODUCT) Operation</vt:lpstr>
      <vt:lpstr>PowerPoint Presentation</vt:lpstr>
      <vt:lpstr>Binary Relational Operations: JOIN and DIVISION</vt:lpstr>
      <vt:lpstr>Binary Relational Operations: JOIN and DIVISION</vt:lpstr>
      <vt:lpstr>Binary Relational Operations: JOIN and DIVISION (cont’d.)</vt:lpstr>
      <vt:lpstr>Variations of JOIN: The EQUIJOIN and NATURAL JOIN</vt:lpstr>
      <vt:lpstr>Variations of JOIN: The EQUIJOIN and NATURAL JOIN</vt:lpstr>
      <vt:lpstr>Variations of JOIN: The EQUIJOIN and NATURAL JOIN</vt:lpstr>
      <vt:lpstr>Variations of JOIN: The EQUIJOIN and NATURAL JOIN (cont’d.)</vt:lpstr>
      <vt:lpstr>A Complete Set of Relational Algebra Operations</vt:lpstr>
      <vt:lpstr>The DIVISION Operation</vt:lpstr>
      <vt:lpstr>PowerPoint Presentation</vt:lpstr>
      <vt:lpstr>Operations of Relational Algebra</vt:lpstr>
      <vt:lpstr>Operations of Relational Algebra (cont’d.)</vt:lpstr>
      <vt:lpstr>Notation for Query Trees</vt:lpstr>
      <vt:lpstr>PowerPoint Presentation</vt:lpstr>
      <vt:lpstr>Additional Relational Operations</vt:lpstr>
      <vt:lpstr>Additional Relational Operations (cont’d.)</vt:lpstr>
      <vt:lpstr>PowerPoint Presentation</vt:lpstr>
      <vt:lpstr>Recursive Closure Operations</vt:lpstr>
      <vt:lpstr>PowerPoint Presentation</vt:lpstr>
      <vt:lpstr>OUTER JOIN Operations</vt:lpstr>
      <vt:lpstr>OUTER JOIN Operations</vt:lpstr>
      <vt:lpstr>The OUTER UNION Operation</vt:lpstr>
      <vt:lpstr>Examples of Queries in Relational Algebra</vt:lpstr>
      <vt:lpstr>Examples of Queries in Relational Algebra (cont’d.)</vt:lpstr>
      <vt:lpstr>Examples of Queries in Relational Algebra (cont’d.)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pinar</cp:lastModifiedBy>
  <cp:revision>2</cp:revision>
  <dcterms:created xsi:type="dcterms:W3CDTF">2010-05-06T15:58:58Z</dcterms:created>
  <dcterms:modified xsi:type="dcterms:W3CDTF">2021-04-01T07:00:22Z</dcterms:modified>
</cp:coreProperties>
</file>