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4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2fb719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2fb71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a2fb7191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2fb7191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2fb719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a2fb7191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indent="-370840" lvl="1" marL="91440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/>
        </p:nvSpPr>
        <p:spPr>
          <a:xfrm>
            <a:off x="8153400" y="63246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9" name="Google Shape;79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descr="AW logo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 rot="5400000">
            <a:off x="2309019" y="-246856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indent="0" lvl="0" marL="0" marR="0" rtl="0" algn="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13.jp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descr="AW logo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7275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8153400" y="63246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381000" y="2209800"/>
            <a:ext cx="30480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8</a:t>
            </a:r>
            <a:endParaRPr/>
          </a:p>
          <a:p>
            <a:pPr indent="0" lvl="0" marL="0" marR="0" rtl="0" algn="r">
              <a:spcBef>
                <a:spcPts val="1875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Enhanced Entity-Relationship (EER)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 (cont’d.)</a:t>
            </a:r>
            <a:endParaRPr/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Certain attributes may apply to some but not all entities of the superclass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Some relationship types may be participated in only by members of the subclass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</a:t>
            </a:r>
            <a:endParaRPr/>
          </a:p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Reverse process of abstraction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Generalize</a:t>
            </a:r>
            <a:r>
              <a:rPr lang="en-US"/>
              <a:t> into a single </a:t>
            </a:r>
            <a:r>
              <a:rPr b="1" lang="en-US"/>
              <a:t>superclass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Original entity types are special subclasses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Generalization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Process of defining a generalized entity type from the given entity types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hb7U23d2YpQfd2sLKO4IE-ngYPox1doIBhHdOIi-BghXp2lsqlbN5TAQmlVMaNOY-yNxlHES-fASYxCKlx1TBMt4tJWtxP_lhd4yMAxQVpen-Ps8Z-H48uoQ7RJFd-7S" id="165" name="Google Shape;1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21" y="448147"/>
            <a:ext cx="8006834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and Characteristics of Specialization and Generalization Hierarchies</a:t>
            </a:r>
            <a:endParaRPr/>
          </a:p>
        </p:txBody>
      </p:sp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457200" y="2057400"/>
            <a:ext cx="8228013" cy="407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Constraints that apply to a single specialization or a single generalization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Differences between specialization/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/>
              <a:t>	generalization lattices and hierarchies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on Specialization and Generalization</a:t>
            </a:r>
            <a:endParaRPr/>
          </a:p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May be several or one subclass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Determine entity subtype: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Predicate-defined</a:t>
            </a:r>
            <a:r>
              <a:rPr lang="en-US"/>
              <a:t> (or c</a:t>
            </a:r>
            <a:r>
              <a:rPr b="1" lang="en-US"/>
              <a:t>ondition-defined</a:t>
            </a:r>
            <a:r>
              <a:rPr lang="en-US"/>
              <a:t>) </a:t>
            </a:r>
            <a:r>
              <a:rPr b="1" lang="en-US"/>
              <a:t>subclasses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Attribute-defined specialization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User-defined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kgyjUE7Tgvmbv6_-sJYaoBQOqflyti4fs2UKurcliI9YPnSodZaeFPRop0UZWvIT1sYpJzp_21pnh80u1b0RXrUd_61SFMLEg34OWlecPZaVl5PDBEnIVGQAVHlKtsYM" id="182" name="Google Shape;1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7848600" cy="412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on Specialization and Generalization (cont’d.)</a:t>
            </a:r>
            <a:endParaRPr/>
          </a:p>
        </p:txBody>
      </p:sp>
      <p:sp>
        <p:nvSpPr>
          <p:cNvPr id="188" name="Google Shape;188;p41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Disjointness constraint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Specifies that the subclasses of the specialization must be disjoint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Completeness</a:t>
            </a:r>
            <a:r>
              <a:rPr lang="en-US"/>
              <a:t> (or </a:t>
            </a:r>
            <a:r>
              <a:rPr b="1" lang="en-US"/>
              <a:t>totalness</a:t>
            </a:r>
            <a:r>
              <a:rPr lang="en-US"/>
              <a:t>) </a:t>
            </a:r>
            <a:r>
              <a:rPr b="1" lang="en-US"/>
              <a:t>constraint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May be </a:t>
            </a:r>
            <a:r>
              <a:rPr b="1" lang="en-US"/>
              <a:t>total</a:t>
            </a:r>
            <a:r>
              <a:rPr lang="en-US"/>
              <a:t> or </a:t>
            </a:r>
            <a:r>
              <a:rPr b="1" lang="en-US"/>
              <a:t>partial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Disjointness and completeness constraints are independent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dDx1MBe2uW9F_zQgAQ_uON5IB7bHgDRwA4uNLkoOdHor8hzsFZEsI4Ahn8Pfq8Tl2FaGWbFBnHWxB4xRqutJK0jHAzrgsvg9md4HZGBWi6w60GoXNKSaNPLOP_uMsg63" id="193" name="Google Shape;1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400"/>
            <a:ext cx="7467600" cy="218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 Hierarchies</a:t>
            </a:r>
            <a:br>
              <a:rPr lang="en-US"/>
            </a:br>
            <a:r>
              <a:rPr lang="en-US"/>
              <a:t>and Lattices</a:t>
            </a:r>
            <a:endParaRPr/>
          </a:p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457200" y="2133600"/>
            <a:ext cx="8228013" cy="3690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Specialization hierarchy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Every subclass participates as a subclass in only one class/subclass relationship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Results in a </a:t>
            </a:r>
            <a:r>
              <a:rPr b="1" lang="en-US"/>
              <a:t>tree structure </a:t>
            </a:r>
            <a:r>
              <a:rPr lang="en-US"/>
              <a:t>or </a:t>
            </a:r>
            <a:r>
              <a:rPr b="1" lang="en-US"/>
              <a:t>strict hierarchy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Specialization lattice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can be a subclass in more than one class/subclass relationship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500"/>
            <a:ext cx="8431450" cy="35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 Outline</a:t>
            </a:r>
            <a:endParaRPr/>
          </a:p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Subclasses, Superclasses, and Inheritance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Specialization and Generalizationz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Constraints and Characteristics of Specialization and Generalization Hierarchies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solidFill>
                  <a:schemeClr val="dk1"/>
                </a:solidFill>
              </a:rPr>
              <a:t>Modeling of UNION Types Using Categories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solidFill>
                  <a:schemeClr val="dk1"/>
                </a:solidFill>
              </a:rPr>
              <a:t>A Sample UNIVERSITY EER Schema, Design Choices, and Formal Definitions</a:t>
            </a:r>
            <a:endParaRPr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457200" y="3810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 Hierarchies</a:t>
            </a:r>
            <a:br>
              <a:rPr lang="en-US"/>
            </a:br>
            <a:r>
              <a:rPr lang="en-US"/>
              <a:t>and Lattices (cont’d.)</a:t>
            </a:r>
            <a:endParaRPr/>
          </a:p>
        </p:txBody>
      </p:sp>
      <p:sp>
        <p:nvSpPr>
          <p:cNvPr id="211" name="Google Shape;211;p45"/>
          <p:cNvSpPr txBox="1"/>
          <p:nvPr>
            <p:ph idx="1" type="body"/>
          </p:nvPr>
        </p:nvSpPr>
        <p:spPr>
          <a:xfrm>
            <a:off x="457200" y="2028825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Multiple inheritance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with more than one superclass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If attribute (or relationship) originating in the same superclass inherited more than once via different paths in lattice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Included only once in shared subclass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Single inheritance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Some models and languages limited to single inheritance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Utilizing Specialization and Generalization in Refining Conceptual Schemas</a:t>
            </a:r>
            <a:endParaRPr/>
          </a:p>
        </p:txBody>
      </p:sp>
      <p:sp>
        <p:nvSpPr>
          <p:cNvPr id="217" name="Google Shape;217;p46"/>
          <p:cNvSpPr txBox="1"/>
          <p:nvPr>
            <p:ph idx="1" type="body"/>
          </p:nvPr>
        </p:nvSpPr>
        <p:spPr>
          <a:xfrm>
            <a:off x="457200" y="2057400"/>
            <a:ext cx="8228013" cy="407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Specialization process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Start with entity type then define subclasses by successive specialization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Top-down conceptual refinement process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Bottom-up conceptual synthesis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Involves generalization rather than specialization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of UNION Types Using Categories</a:t>
            </a:r>
            <a:endParaRPr/>
          </a:p>
        </p:txBody>
      </p:sp>
      <p:sp>
        <p:nvSpPr>
          <p:cNvPr id="223" name="Google Shape;223;p47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▪"/>
            </a:pPr>
            <a:r>
              <a:rPr b="1" lang="en-US"/>
              <a:t>Union type </a:t>
            </a:r>
            <a:r>
              <a:rPr lang="en-US"/>
              <a:t>or a </a:t>
            </a:r>
            <a:r>
              <a:rPr b="1" lang="en-US"/>
              <a:t>category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Represents a single superclass/subclass relationship with more than one superclass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represents a collection of objects that is a subset of the UNION of distinct entity types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Attribute inheritance works more selectively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Category can be </a:t>
            </a:r>
            <a:r>
              <a:rPr b="1" lang="en-US"/>
              <a:t>total</a:t>
            </a:r>
            <a:r>
              <a:rPr lang="en-US"/>
              <a:t> or </a:t>
            </a:r>
            <a:r>
              <a:rPr b="1" lang="en-US"/>
              <a:t>partial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Some modeling methodologies do not have union types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275" y="0"/>
            <a:ext cx="6559651" cy="6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Sample UNIVERSITY EER Schema, Design Choices, and Formal Definitions</a:t>
            </a:r>
            <a:endParaRPr/>
          </a:p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457200" y="2133600"/>
            <a:ext cx="8228013" cy="38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The UNIVERSITY Database Example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UNIVERSITY database 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Students and their majors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Transcripts, and registration 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University’s course offerings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600"/>
            <a:ext cx="5343525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Choices for Specialization/Generalization</a:t>
            </a:r>
            <a:endParaRPr/>
          </a:p>
        </p:txBody>
      </p:sp>
      <p:sp>
        <p:nvSpPr>
          <p:cNvPr id="246" name="Google Shape;246;p51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Many specializations and subclasses can be defined to make the conceptual model accurate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If subclass has few specific attributes and no specific relationships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Can be merged into the superclass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Choices for Specialization/Generalization (cont’d.)</a:t>
            </a:r>
            <a:endParaRPr/>
          </a:p>
        </p:txBody>
      </p:sp>
      <p:sp>
        <p:nvSpPr>
          <p:cNvPr id="252" name="Google Shape;252;p52"/>
          <p:cNvSpPr txBox="1"/>
          <p:nvPr>
            <p:ph idx="1" type="body"/>
          </p:nvPr>
        </p:nvSpPr>
        <p:spPr>
          <a:xfrm>
            <a:off x="457200" y="1981200"/>
            <a:ext cx="8228013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If all the subclasses of a specialization/generalization have few specific attributes and no specific relationships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Can be merged into the superclass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Replace with one or more type attributes that specify the subclass or subclasses that each entity belongs to</a:t>
            </a:r>
            <a:endParaRPr/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Choices for Specialization/Generalization (cont’d.)</a:t>
            </a:r>
            <a:endParaRPr/>
          </a:p>
        </p:txBody>
      </p:sp>
      <p:sp>
        <p:nvSpPr>
          <p:cNvPr id="258" name="Google Shape;258;p53"/>
          <p:cNvSpPr txBox="1"/>
          <p:nvPr>
            <p:ph idx="1" type="body"/>
          </p:nvPr>
        </p:nvSpPr>
        <p:spPr>
          <a:xfrm>
            <a:off x="457200" y="2133600"/>
            <a:ext cx="8228013" cy="399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Union types and categories should generally be avoided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Choice of disjoint/overlapping and total/partial constraints on specialization/generalization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Driven by rules in miniworld being modeled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Definitions for the EER Model Concepts</a:t>
            </a:r>
            <a:endParaRPr/>
          </a:p>
        </p:txBody>
      </p:sp>
      <p:sp>
        <p:nvSpPr>
          <p:cNvPr id="264" name="Google Shape;264;p54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Class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Set or collection of entities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Includes any of the EER schema constructs of group entities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Subclass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Class whose entities must always be a subset of the entities in another class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Specialization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Set of subclasses that have same superclass</a:t>
            </a:r>
            <a:endParaRPr/>
          </a:p>
          <a:p>
            <a:pPr indent="-143509" lvl="1" marL="742950" rtl="0" algn="l">
              <a:spcBef>
                <a:spcPts val="7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Enhanced Entity-Relationship (EER) Model</a:t>
            </a:r>
            <a:endParaRPr/>
          </a:p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Enhanced ER (EER) model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Created to design more accurate database schemas 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Reflect the data properties and constraints more precisely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More complex requirements than traditional applications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Definitions for the EER Model Concepts (cont’d.)</a:t>
            </a:r>
            <a:endParaRPr/>
          </a:p>
        </p:txBody>
      </p:sp>
      <p:sp>
        <p:nvSpPr>
          <p:cNvPr id="270" name="Google Shape;270;p55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Generalization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Generalized entity type or superclass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Predicate-defined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Predicate on the attributes of is used to specify which entities in </a:t>
            </a:r>
            <a:r>
              <a:rPr i="1" lang="en-US"/>
              <a:t>C</a:t>
            </a:r>
            <a:r>
              <a:rPr lang="en-US"/>
              <a:t> are members of </a:t>
            </a:r>
            <a:r>
              <a:rPr i="1" lang="en-US"/>
              <a:t>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User-defined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that is not defined by a predicate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Definitions for the EER Model Concepts (cont’d.)</a:t>
            </a:r>
            <a:endParaRPr/>
          </a:p>
        </p:txBody>
      </p:sp>
      <p:sp>
        <p:nvSpPr>
          <p:cNvPr id="276" name="Google Shape;276;p56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Category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Class that is a subset of the union of n defining superclasses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Relationship type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Any class can participate in a relationship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Enhanced ER or EER model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Extensions to ER model that improve its representational capabilities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and its superclass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Category or union type</a:t>
            </a:r>
            <a:endParaRPr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Subclasses, Superclasses, and Inheritance</a:t>
            </a:r>
            <a:endParaRPr/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EER model includes all modeling concepts of the ER model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In addition, EER includes: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Subclasses</a:t>
            </a:r>
            <a:r>
              <a:rPr lang="en-US"/>
              <a:t> and </a:t>
            </a:r>
            <a:r>
              <a:rPr b="1" lang="en-US"/>
              <a:t>superclasses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Specialization</a:t>
            </a:r>
            <a:r>
              <a:rPr lang="en-US"/>
              <a:t> and </a:t>
            </a:r>
            <a:r>
              <a:rPr b="1" lang="en-US"/>
              <a:t>generalization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Category</a:t>
            </a:r>
            <a:r>
              <a:rPr lang="en-US"/>
              <a:t> or </a:t>
            </a:r>
            <a:r>
              <a:rPr b="1" lang="en-US"/>
              <a:t>union type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Attribute</a:t>
            </a:r>
            <a:r>
              <a:rPr lang="en-US"/>
              <a:t> and </a:t>
            </a:r>
            <a:r>
              <a:rPr b="1" lang="en-US"/>
              <a:t>relationship</a:t>
            </a:r>
            <a:r>
              <a:rPr lang="en-US"/>
              <a:t> </a:t>
            </a:r>
            <a:r>
              <a:rPr b="1" lang="en-US"/>
              <a:t>inheritance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Subclasses, Superclasses, and Inheritance (cont’d.)</a:t>
            </a:r>
            <a:endParaRPr/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Enhanced ER </a:t>
            </a:r>
            <a:r>
              <a:rPr lang="en-US"/>
              <a:t>or</a:t>
            </a:r>
            <a:r>
              <a:rPr b="1" lang="en-US"/>
              <a:t> EER diagrams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Diagrammatic technique for displaying these concepts in an EER schema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Subtype</a:t>
            </a:r>
            <a:r>
              <a:rPr lang="en-US"/>
              <a:t> or </a:t>
            </a:r>
            <a:r>
              <a:rPr b="1" lang="en-US"/>
              <a:t>subclass</a:t>
            </a:r>
            <a:r>
              <a:rPr lang="en-US"/>
              <a:t> of an entity type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Subgroupings of entities that are meaningful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Represented explicitly because of their significance to the database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Subclasses, Superclasses, and Inheritance (cont’d.)</a:t>
            </a:r>
            <a:endParaRPr/>
          </a:p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Terms for relationship between a superclass and any one of its subclasses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Superclass/subclass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Supertype/subtype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Class/subclass</a:t>
            </a:r>
            <a:r>
              <a:rPr lang="en-US"/>
              <a:t> relationship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Type inheritance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entity inherits all attributes and relationships of superclass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2962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</a:t>
            </a:r>
            <a:endParaRPr/>
          </a:p>
        </p:txBody>
      </p:sp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b="1" lang="en-US"/>
              <a:t>Specialization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Process of defining a set of subclasses of an entity type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Defined on the basis of some distinguishing characteristic of the entities in the superclass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Subclass can define: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Specific attributes	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b="1" lang="en-US"/>
              <a:t>Specific relationship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8124825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