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-1181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9671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d634a1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d634a15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cd634a15f5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d634a15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d634a15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cd634a15f5_0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gradFill>
          <a:gsLst>
            <a:gs pos="0">
              <a:srgbClr val="EAFFC1"/>
            </a:gs>
            <a:gs pos="100000">
              <a:srgbClr val="FFFF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18" name="Google Shape;18;p3" descr="AW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/>
        </p:nvSpPr>
        <p:spPr>
          <a:xfrm>
            <a:off x="381000" y="2209800"/>
            <a:ext cx="3048000" cy="16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1</a:t>
            </a:r>
            <a:endParaRPr/>
          </a:p>
          <a:p>
            <a:pPr marL="0" marR="0" lvl="0" indent="0" algn="r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Databases and Database Users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800"/>
            </a:lvl1pPr>
            <a:lvl2pPr lvl="1" algn="r">
              <a:buNone/>
              <a:defRPr sz="1800"/>
            </a:lvl2pPr>
            <a:lvl3pPr lvl="2" algn="r">
              <a:buNone/>
              <a:defRPr sz="1800"/>
            </a:lvl3pPr>
            <a:lvl4pPr lvl="3" algn="r">
              <a:buNone/>
              <a:defRPr sz="1800"/>
            </a:lvl4pPr>
            <a:lvl5pPr lvl="4" algn="r">
              <a:buNone/>
              <a:defRPr sz="1800"/>
            </a:lvl5pPr>
            <a:lvl6pPr lvl="5" algn="r">
              <a:buNone/>
              <a:defRPr sz="1800"/>
            </a:lvl6pPr>
            <a:lvl7pPr lvl="6" algn="r">
              <a:buNone/>
              <a:defRPr sz="1800"/>
            </a:lvl7pPr>
            <a:lvl8pPr lvl="7" algn="r">
              <a:buNone/>
              <a:defRPr sz="1800"/>
            </a:lvl8pPr>
            <a:lvl9pPr lvl="8" algn="r">
              <a:buNone/>
              <a:defRPr sz="1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1" descr="AW 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381000" y="2209800"/>
            <a:ext cx="3048000" cy="353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9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Relational Database Design by ER- and EER-to-Relational Mapping</a:t>
            </a: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(cont’d.)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Mapping of Binary 1: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Relationship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regular binary 1: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relationship type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relation that represents participating entity type at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-side of relationship type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primary key of other entity type as foreign key in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simple attributes of 1: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relationship type as attributes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(cont’d.)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approach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relation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(cross-reference) option as in the third option for binary 1:1 relationships</a:t>
            </a:r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(cont’d.)</a:t>
            </a:r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5: Mapping of Binary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Relationship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binary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relationship type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relation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primary key of participating entity types as foreign key attributes in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any simple attributes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relationship type</a:t>
            </a:r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(cont’d.)</a:t>
            </a:r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6: Mapping of Multivalued 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multivalued attribute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relation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combination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multivalued attribute is composite, include its simple components</a:t>
            </a:r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(cont’d.)</a:t>
            </a:r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7: Mapping of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-ary Relationship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-ary relationship type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relation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represent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primary keys of participating entity types as foreign keys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any simple attributes as attributes 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513" y="2625750"/>
            <a:ext cx="4671700" cy="40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375" y="98400"/>
            <a:ext cx="5399575" cy="23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and Summary of Mapping for ER Model Constructs</a:t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800" y="2280325"/>
            <a:ext cx="7623700" cy="38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EER Model Constructs to Relations</a:t>
            </a:r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ER-to-relational mapping algorithm</a:t>
            </a:r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of Specialization or Generalization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8: Options for Mapping Specialization or Generalization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 8A: Multiple relations—superclass and subclasses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any specialization (total or partial, disjoint or overlapping)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 8B: Multiple relations—subclass relations only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Subclasses are total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Specialization has disjointedness constraint</a:t>
            </a:r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of Specialization or Generalization (cont’d.)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 8C: Single relation with one type attribute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or discriminating attribute indicates subclass of tuple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Subclasses are disjoint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for generating many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if many specific attributes exist in the subclasses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 8D: Single relation with multiple type attributes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Subclasses are overlapping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also work for a disjoint specialization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9 Outline</a:t>
            </a:r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 Design Using ER-to-Relational Mapping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EER Model Constructs to Relations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8300"/>
            <a:ext cx="8495874" cy="434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of Shared Subclasses (Multiple Inheritance)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any of the options discussed in step 8 to a shared subclass</a:t>
            </a:r>
            <a:endParaRPr/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667000"/>
            <a:ext cx="7529512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4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of Categories (Union Types)</a:t>
            </a:r>
            <a:endParaRPr/>
          </a:p>
        </p:txBody>
      </p:sp>
      <p:sp>
        <p:nvSpPr>
          <p:cNvPr id="260" name="Google Shape;260;p4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9: Mapping of Union Types (Categories)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Defining superclasses have different keys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 new key attribute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Surrogate key</a:t>
            </a:r>
            <a:endParaRPr/>
          </a:p>
        </p:txBody>
      </p:sp>
      <p:sp>
        <p:nvSpPr>
          <p:cNvPr id="261" name="Google Shape;261;p45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04800"/>
            <a:ext cx="775335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6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conceptual schema design in the ER model to a relational database schema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for ER-to-relational mapping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Illustrated by examples from the COMPANY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additional steps in the algorithm for mapping constructs from EER model into relational model</a:t>
            </a:r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by ER- and EER-to-Relational Mapping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8012" cy="399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 relational database schema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a conceptual schema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Seven-step algorithm to convert the basic ER model constructs into relations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steps for EER model</a:t>
            </a:r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 Design Using ER-to-Relational Mapping</a:t>
            </a:r>
            <a:endParaRPr/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676400"/>
            <a:ext cx="484505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8029575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</a:t>
            </a:r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database example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that the mapping will create tables with simple single-valued attributes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Mapping of Regular Entity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regular entity type, create a relation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includes all the simple attributes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relations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tuple represents an entity instance</a:t>
            </a:r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(cont’d.)</a:t>
            </a: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Mapping of Weak Entity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weak entity type, create a relation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include all simple attributes of the entity type as attributes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primary key attribute of owner as foreign key attributes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(cont’d.)</a:t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0"/>
            <a:ext cx="7958137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(cont’d.)</a:t>
            </a: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Mapping of Binary 1:1 Relationship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binary 1:1 relationship type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relations that correspond to entity types participating in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approaches: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approach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Merged relationship approach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Crossreference or relationship relation approach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sldNum" idx="12"/>
          </p:nvPr>
        </p:nvSpPr>
        <p:spPr>
          <a:xfrm>
            <a:off x="8099584" y="62569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On-screen Show (4:3)</PresentationFormat>
  <Paragraphs>112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Noto Sans Symbols</vt:lpstr>
      <vt:lpstr>Century Gothic</vt:lpstr>
      <vt:lpstr>Times New Roman</vt:lpstr>
      <vt:lpstr>Office Theme</vt:lpstr>
      <vt:lpstr>Default Design</vt:lpstr>
      <vt:lpstr>PowerPoint Presentation</vt:lpstr>
      <vt:lpstr>Chapter 9 Outline</vt:lpstr>
      <vt:lpstr>Relational Database Design by ER- and EER-to-Relational Mapping</vt:lpstr>
      <vt:lpstr>Relational Database Design Using ER-to-Relational Mapping</vt:lpstr>
      <vt:lpstr>PowerPoint Presentation</vt:lpstr>
      <vt:lpstr>ER-to-Relational Mapping Algorithm</vt:lpstr>
      <vt:lpstr>ER-to-Relational Mapping Algorithm (cont’d.)</vt:lpstr>
      <vt:lpstr>ER-to-Relational Mapping Algorithm (cont’d.)</vt:lpstr>
      <vt:lpstr>ER-to-Relational Mapping Algorithm (cont’d.)</vt:lpstr>
      <vt:lpstr>ER-to-Relational Mapping Algorithm (cont’d.)</vt:lpstr>
      <vt:lpstr>ER-to-Relational Mapping Algorithm (cont’d.)</vt:lpstr>
      <vt:lpstr>ER-to-Relational Mapping Algorithm (cont’d.)</vt:lpstr>
      <vt:lpstr>ER-to-Relational Mapping Algorithm (cont’d.)</vt:lpstr>
      <vt:lpstr>ER-to-Relational Mapping Algorithm (cont’d.)</vt:lpstr>
      <vt:lpstr>PowerPoint Presentation</vt:lpstr>
      <vt:lpstr>Discussion and Summary of Mapping for ER Model Constructs</vt:lpstr>
      <vt:lpstr>Mapping EER Model Constructs to Relations</vt:lpstr>
      <vt:lpstr>Mapping of Specialization or Generalization</vt:lpstr>
      <vt:lpstr>Mapping of Specialization or Generalization (cont’d.)</vt:lpstr>
      <vt:lpstr>PowerPoint Presentation</vt:lpstr>
      <vt:lpstr>Mapping of Shared Subclasses (Multiple Inheritance)</vt:lpstr>
      <vt:lpstr>Mapping of Categories (Union Types)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pinar</cp:lastModifiedBy>
  <cp:revision>2</cp:revision>
  <dcterms:modified xsi:type="dcterms:W3CDTF">2021-04-23T18:48:43Z</dcterms:modified>
</cp:coreProperties>
</file>