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60" r:id="rId4"/>
    <p:sldId id="261"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9" r:id="rId20"/>
    <p:sldId id="280" r:id="rId21"/>
    <p:sldId id="278" r:id="rId22"/>
    <p:sldId id="281" r:id="rId23"/>
    <p:sldId id="288" r:id="rId24"/>
    <p:sldId id="289" r:id="rId25"/>
    <p:sldId id="290"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13" autoAdjust="0"/>
  </p:normalViewPr>
  <p:slideViewPr>
    <p:cSldViewPr snapToGrid="0">
      <p:cViewPr varScale="1">
        <p:scale>
          <a:sx n="56" d="100"/>
          <a:sy n="56" d="100"/>
        </p:scale>
        <p:origin x="11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1744A-AFB0-481A-A57A-4DB28E9757A8}" type="datetimeFigureOut">
              <a:rPr lang="en-US" smtClean="0"/>
              <a:t>3/10/2019</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1AAD7-02A5-4090-9386-4A995022E6D4}" type="slidenum">
              <a:rPr lang="en-US" smtClean="0"/>
              <a:t>‹#›</a:t>
            </a:fld>
            <a:endParaRPr lang="en-US"/>
          </a:p>
        </p:txBody>
      </p:sp>
    </p:spTree>
    <p:extLst>
      <p:ext uri="{BB962C8B-B14F-4D97-AF65-F5344CB8AC3E}">
        <p14:creationId xmlns:p14="http://schemas.microsoft.com/office/powerpoint/2010/main" val="207369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a:p>
        </p:txBody>
      </p:sp>
      <p:sp>
        <p:nvSpPr>
          <p:cNvPr id="4" name="Veri Yer Tutucusu 3"/>
          <p:cNvSpPr>
            <a:spLocks noGrp="1"/>
          </p:cNvSpPr>
          <p:nvPr>
            <p:ph type="dt" sz="half" idx="10"/>
          </p:nvPr>
        </p:nvSpPr>
        <p:spPr/>
        <p:txBody>
          <a:bodyPr/>
          <a:lstStyle/>
          <a:p>
            <a:fld id="{24535EF1-DBB9-483F-B001-0C43B4EA07EB}" type="datetimeFigureOut">
              <a:rPr lang="en-US" smtClean="0"/>
              <a:t>3/10/2019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97B815F8-F6F8-4651-9BE0-5232B23535B8}" type="slidenum">
              <a:rPr lang="en-US" smtClean="0"/>
              <a:t>‹#›</a:t>
            </a:fld>
            <a:endParaRPr lang="en-US"/>
          </a:p>
        </p:txBody>
      </p:sp>
    </p:spTree>
    <p:extLst>
      <p:ext uri="{BB962C8B-B14F-4D97-AF65-F5344CB8AC3E}">
        <p14:creationId xmlns:p14="http://schemas.microsoft.com/office/powerpoint/2010/main" val="131733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24535EF1-DBB9-483F-B001-0C43B4EA07EB}" type="datetimeFigureOut">
              <a:rPr lang="en-US" smtClean="0"/>
              <a:t>3/10/2019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97B815F8-F6F8-4651-9BE0-5232B23535B8}" type="slidenum">
              <a:rPr lang="en-US" smtClean="0"/>
              <a:t>‹#›</a:t>
            </a:fld>
            <a:endParaRPr lang="en-US"/>
          </a:p>
        </p:txBody>
      </p:sp>
    </p:spTree>
    <p:extLst>
      <p:ext uri="{BB962C8B-B14F-4D97-AF65-F5344CB8AC3E}">
        <p14:creationId xmlns:p14="http://schemas.microsoft.com/office/powerpoint/2010/main" val="316701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24535EF1-DBB9-483F-B001-0C43B4EA07EB}" type="datetimeFigureOut">
              <a:rPr lang="en-US" smtClean="0"/>
              <a:t>3/10/2019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97B815F8-F6F8-4651-9BE0-5232B23535B8}" type="slidenum">
              <a:rPr lang="en-US" smtClean="0"/>
              <a:t>‹#›</a:t>
            </a:fld>
            <a:endParaRPr lang="en-US"/>
          </a:p>
        </p:txBody>
      </p:sp>
    </p:spTree>
    <p:extLst>
      <p:ext uri="{BB962C8B-B14F-4D97-AF65-F5344CB8AC3E}">
        <p14:creationId xmlns:p14="http://schemas.microsoft.com/office/powerpoint/2010/main" val="1069057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24535EF1-DBB9-483F-B001-0C43B4EA07EB}" type="datetimeFigureOut">
              <a:rPr lang="en-US" smtClean="0"/>
              <a:t>3/10/2019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97B815F8-F6F8-4651-9BE0-5232B23535B8}" type="slidenum">
              <a:rPr lang="en-US" smtClean="0"/>
              <a:t>‹#›</a:t>
            </a:fld>
            <a:endParaRPr lang="en-US"/>
          </a:p>
        </p:txBody>
      </p:sp>
    </p:spTree>
    <p:extLst>
      <p:ext uri="{BB962C8B-B14F-4D97-AF65-F5344CB8AC3E}">
        <p14:creationId xmlns:p14="http://schemas.microsoft.com/office/powerpoint/2010/main" val="290136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24535EF1-DBB9-483F-B001-0C43B4EA07EB}" type="datetimeFigureOut">
              <a:rPr lang="en-US" smtClean="0"/>
              <a:t>3/10/2019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97B815F8-F6F8-4651-9BE0-5232B23535B8}" type="slidenum">
              <a:rPr lang="en-US" smtClean="0"/>
              <a:t>‹#›</a:t>
            </a:fld>
            <a:endParaRPr lang="en-US"/>
          </a:p>
        </p:txBody>
      </p:sp>
    </p:spTree>
    <p:extLst>
      <p:ext uri="{BB962C8B-B14F-4D97-AF65-F5344CB8AC3E}">
        <p14:creationId xmlns:p14="http://schemas.microsoft.com/office/powerpoint/2010/main" val="386780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Veri Yer Tutucusu 4"/>
          <p:cNvSpPr>
            <a:spLocks noGrp="1"/>
          </p:cNvSpPr>
          <p:nvPr>
            <p:ph type="dt" sz="half" idx="10"/>
          </p:nvPr>
        </p:nvSpPr>
        <p:spPr/>
        <p:txBody>
          <a:bodyPr/>
          <a:lstStyle/>
          <a:p>
            <a:fld id="{24535EF1-DBB9-483F-B001-0C43B4EA07EB}" type="datetimeFigureOut">
              <a:rPr lang="en-US" smtClean="0"/>
              <a:t>3/10/2019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97B815F8-F6F8-4651-9BE0-5232B23535B8}" type="slidenum">
              <a:rPr lang="en-US" smtClean="0"/>
              <a:t>‹#›</a:t>
            </a:fld>
            <a:endParaRPr lang="en-US"/>
          </a:p>
        </p:txBody>
      </p:sp>
    </p:spTree>
    <p:extLst>
      <p:ext uri="{BB962C8B-B14F-4D97-AF65-F5344CB8AC3E}">
        <p14:creationId xmlns:p14="http://schemas.microsoft.com/office/powerpoint/2010/main" val="115461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Veri Yer Tutucusu 6"/>
          <p:cNvSpPr>
            <a:spLocks noGrp="1"/>
          </p:cNvSpPr>
          <p:nvPr>
            <p:ph type="dt" sz="half" idx="10"/>
          </p:nvPr>
        </p:nvSpPr>
        <p:spPr/>
        <p:txBody>
          <a:bodyPr/>
          <a:lstStyle/>
          <a:p>
            <a:fld id="{24535EF1-DBB9-483F-B001-0C43B4EA07EB}" type="datetimeFigureOut">
              <a:rPr lang="en-US" smtClean="0"/>
              <a:t>3/10/2019</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97B815F8-F6F8-4651-9BE0-5232B23535B8}" type="slidenum">
              <a:rPr lang="en-US" smtClean="0"/>
              <a:t>‹#›</a:t>
            </a:fld>
            <a:endParaRPr lang="en-US"/>
          </a:p>
        </p:txBody>
      </p:sp>
    </p:spTree>
    <p:extLst>
      <p:ext uri="{BB962C8B-B14F-4D97-AF65-F5344CB8AC3E}">
        <p14:creationId xmlns:p14="http://schemas.microsoft.com/office/powerpoint/2010/main" val="2546461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Veri Yer Tutucusu 2"/>
          <p:cNvSpPr>
            <a:spLocks noGrp="1"/>
          </p:cNvSpPr>
          <p:nvPr>
            <p:ph type="dt" sz="half" idx="10"/>
          </p:nvPr>
        </p:nvSpPr>
        <p:spPr/>
        <p:txBody>
          <a:bodyPr/>
          <a:lstStyle/>
          <a:p>
            <a:fld id="{24535EF1-DBB9-483F-B001-0C43B4EA07EB}" type="datetimeFigureOut">
              <a:rPr lang="en-US" smtClean="0"/>
              <a:t>3/10/2019</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97B815F8-F6F8-4651-9BE0-5232B23535B8}" type="slidenum">
              <a:rPr lang="en-US" smtClean="0"/>
              <a:t>‹#›</a:t>
            </a:fld>
            <a:endParaRPr lang="en-US"/>
          </a:p>
        </p:txBody>
      </p:sp>
    </p:spTree>
    <p:extLst>
      <p:ext uri="{BB962C8B-B14F-4D97-AF65-F5344CB8AC3E}">
        <p14:creationId xmlns:p14="http://schemas.microsoft.com/office/powerpoint/2010/main" val="259758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4535EF1-DBB9-483F-B001-0C43B4EA07EB}" type="datetimeFigureOut">
              <a:rPr lang="en-US" smtClean="0"/>
              <a:t>3/10/2019</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97B815F8-F6F8-4651-9BE0-5232B23535B8}" type="slidenum">
              <a:rPr lang="en-US" smtClean="0"/>
              <a:t>‹#›</a:t>
            </a:fld>
            <a:endParaRPr lang="en-US"/>
          </a:p>
        </p:txBody>
      </p:sp>
    </p:spTree>
    <p:extLst>
      <p:ext uri="{BB962C8B-B14F-4D97-AF65-F5344CB8AC3E}">
        <p14:creationId xmlns:p14="http://schemas.microsoft.com/office/powerpoint/2010/main" val="209845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24535EF1-DBB9-483F-B001-0C43B4EA07EB}" type="datetimeFigureOut">
              <a:rPr lang="en-US" smtClean="0"/>
              <a:t>3/10/2019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97B815F8-F6F8-4651-9BE0-5232B23535B8}" type="slidenum">
              <a:rPr lang="en-US" smtClean="0"/>
              <a:t>‹#›</a:t>
            </a:fld>
            <a:endParaRPr lang="en-US"/>
          </a:p>
        </p:txBody>
      </p:sp>
    </p:spTree>
    <p:extLst>
      <p:ext uri="{BB962C8B-B14F-4D97-AF65-F5344CB8AC3E}">
        <p14:creationId xmlns:p14="http://schemas.microsoft.com/office/powerpoint/2010/main" val="342181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24535EF1-DBB9-483F-B001-0C43B4EA07EB}" type="datetimeFigureOut">
              <a:rPr lang="en-US" smtClean="0"/>
              <a:t>3/10/2019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97B815F8-F6F8-4651-9BE0-5232B23535B8}" type="slidenum">
              <a:rPr lang="en-US" smtClean="0"/>
              <a:t>‹#›</a:t>
            </a:fld>
            <a:endParaRPr lang="en-US"/>
          </a:p>
        </p:txBody>
      </p:sp>
    </p:spTree>
    <p:extLst>
      <p:ext uri="{BB962C8B-B14F-4D97-AF65-F5344CB8AC3E}">
        <p14:creationId xmlns:p14="http://schemas.microsoft.com/office/powerpoint/2010/main" val="1992757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35EF1-DBB9-483F-B001-0C43B4EA07EB}" type="datetimeFigureOut">
              <a:rPr lang="en-US" smtClean="0"/>
              <a:t>3/10/2019</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815F8-F6F8-4651-9BE0-5232B23535B8}" type="slidenum">
              <a:rPr lang="en-US" smtClean="0"/>
              <a:t>‹#›</a:t>
            </a:fld>
            <a:endParaRPr lang="en-US"/>
          </a:p>
        </p:txBody>
      </p:sp>
    </p:spTree>
    <p:extLst>
      <p:ext uri="{BB962C8B-B14F-4D97-AF65-F5344CB8AC3E}">
        <p14:creationId xmlns:p14="http://schemas.microsoft.com/office/powerpoint/2010/main" val="2221517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1.wmf"/><Relationship Id="rId5" Type="http://schemas.openxmlformats.org/officeDocument/2006/relationships/oleObject" Target="../embeddings/oleObject12.bin"/><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15.bin"/><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solidFill>
                  <a:srgbClr val="C00000"/>
                </a:solidFill>
              </a:rPr>
              <a:t>COM234 ELECTRONICS </a:t>
            </a:r>
            <a:endParaRPr lang="en-US" dirty="0">
              <a:solidFill>
                <a:srgbClr val="C00000"/>
              </a:solidFill>
            </a:endParaRPr>
          </a:p>
        </p:txBody>
      </p:sp>
      <p:sp>
        <p:nvSpPr>
          <p:cNvPr id="3" name="Alt Başlık 2"/>
          <p:cNvSpPr>
            <a:spLocks noGrp="1"/>
          </p:cNvSpPr>
          <p:nvPr>
            <p:ph type="subTitle" idx="1"/>
          </p:nvPr>
        </p:nvSpPr>
        <p:spPr/>
        <p:txBody>
          <a:bodyPr>
            <a:normAutofit/>
          </a:bodyPr>
          <a:lstStyle/>
          <a:p>
            <a:r>
              <a:rPr lang="tr-TR" sz="4000" dirty="0" err="1" smtClean="0">
                <a:solidFill>
                  <a:schemeClr val="accent5"/>
                </a:solidFill>
              </a:rPr>
              <a:t>The</a:t>
            </a:r>
            <a:r>
              <a:rPr lang="tr-TR" sz="4000" dirty="0" smtClean="0">
                <a:solidFill>
                  <a:schemeClr val="accent5"/>
                </a:solidFill>
              </a:rPr>
              <a:t> </a:t>
            </a:r>
            <a:r>
              <a:rPr lang="tr-TR" sz="4000" dirty="0" err="1" smtClean="0">
                <a:solidFill>
                  <a:schemeClr val="accent5"/>
                </a:solidFill>
              </a:rPr>
              <a:t>Node</a:t>
            </a:r>
            <a:r>
              <a:rPr lang="tr-TR" sz="4000" dirty="0" smtClean="0">
                <a:solidFill>
                  <a:schemeClr val="accent5"/>
                </a:solidFill>
              </a:rPr>
              <a:t> </a:t>
            </a:r>
            <a:r>
              <a:rPr lang="tr-TR" sz="4000" dirty="0" err="1" smtClean="0">
                <a:solidFill>
                  <a:schemeClr val="accent5"/>
                </a:solidFill>
              </a:rPr>
              <a:t>Voltage</a:t>
            </a:r>
            <a:r>
              <a:rPr lang="tr-TR" sz="4000" dirty="0" smtClean="0">
                <a:solidFill>
                  <a:schemeClr val="accent5"/>
                </a:solidFill>
              </a:rPr>
              <a:t> Method</a:t>
            </a:r>
            <a:endParaRPr lang="en-US" sz="4000" dirty="0">
              <a:solidFill>
                <a:schemeClr val="accent5"/>
              </a:solidFill>
            </a:endParaRPr>
          </a:p>
        </p:txBody>
      </p:sp>
    </p:spTree>
    <p:extLst>
      <p:ext uri="{BB962C8B-B14F-4D97-AF65-F5344CB8AC3E}">
        <p14:creationId xmlns:p14="http://schemas.microsoft.com/office/powerpoint/2010/main" val="1818871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287124"/>
            <a:ext cx="10515600" cy="1325563"/>
          </a:xfrm>
        </p:spPr>
        <p:txBody>
          <a:bodyPr/>
          <a:lstStyle/>
          <a:p>
            <a:r>
              <a:rPr lang="en-US" altLang="en-US" b="1" dirty="0">
                <a:solidFill>
                  <a:srgbClr val="C00000"/>
                </a:solidFill>
              </a:rPr>
              <a:t>NVM – 1</a:t>
            </a:r>
            <a:r>
              <a:rPr lang="en-US" altLang="en-US" b="1" baseline="30000" dirty="0">
                <a:solidFill>
                  <a:srgbClr val="C00000"/>
                </a:solidFill>
              </a:rPr>
              <a:t>st</a:t>
            </a:r>
            <a:r>
              <a:rPr lang="en-US" altLang="en-US" b="1" dirty="0">
                <a:solidFill>
                  <a:srgbClr val="C00000"/>
                </a:solidFill>
              </a:rPr>
              <a:t>  Example</a:t>
            </a:r>
            <a:endParaRPr lang="en-US" b="1" dirty="0">
              <a:solidFill>
                <a:srgbClr val="C00000"/>
              </a:solidFill>
            </a:endParaRPr>
          </a:p>
        </p:txBody>
      </p:sp>
      <p:sp>
        <p:nvSpPr>
          <p:cNvPr id="5" name="Rectangle 3"/>
          <p:cNvSpPr>
            <a:spLocks noGrp="1" noChangeArrowheads="1"/>
          </p:cNvSpPr>
          <p:nvPr/>
        </p:nvSpPr>
        <p:spPr bwMode="auto">
          <a:xfrm>
            <a:off x="838200" y="1690688"/>
            <a:ext cx="10515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4663" indent="-474663">
              <a:buFontTx/>
              <a:buNone/>
            </a:pPr>
            <a:endParaRPr lang="en-US" altLang="en-US" sz="2400" b="1" dirty="0">
              <a:solidFill>
                <a:schemeClr val="accent1"/>
              </a:solidFill>
            </a:endParaRPr>
          </a:p>
        </p:txBody>
      </p:sp>
      <p:sp>
        <p:nvSpPr>
          <p:cNvPr id="7" name="Rectangle 3"/>
          <p:cNvSpPr>
            <a:spLocks noGrp="1" noChangeArrowheads="1"/>
          </p:cNvSpPr>
          <p:nvPr>
            <p:ph idx="1"/>
          </p:nvPr>
        </p:nvSpPr>
        <p:spPr>
          <a:xfrm>
            <a:off x="57150" y="604991"/>
            <a:ext cx="11963400" cy="2450927"/>
          </a:xfrm>
          <a:solidFill>
            <a:schemeClr val="bg1"/>
          </a:solidFill>
          <a:ln w="9525">
            <a:solidFill>
              <a:schemeClr val="tx1"/>
            </a:solidFill>
            <a:miter lim="800000"/>
            <a:headEnd/>
            <a:tailEnd/>
          </a:ln>
          <a:effectLst/>
        </p:spPr>
        <p:txBody>
          <a:bodyPr wrap="square">
            <a:spAutoFit/>
          </a:bodyPr>
          <a:lstStyle/>
          <a:p>
            <a:pPr marL="0" indent="0" algn="just" eaLnBrk="0" hangingPunct="0">
              <a:buNone/>
            </a:pPr>
            <a:r>
              <a:rPr lang="en-US" altLang="en-US" sz="2400" b="1" dirty="0">
                <a:solidFill>
                  <a:srgbClr val="FF0000"/>
                </a:solidFill>
                <a:latin typeface="Arial" panose="020B0604020202020204" pitchFamily="34" charset="0"/>
              </a:rPr>
              <a:t>The Node-Voltage Method steps are:</a:t>
            </a:r>
          </a:p>
          <a:p>
            <a:pPr marL="0" algn="just" eaLnBrk="0" hangingPunct="0"/>
            <a:r>
              <a:rPr lang="en-US" altLang="en-US" sz="2000" dirty="0">
                <a:latin typeface="Arial" panose="020B0604020202020204" pitchFamily="34" charset="0"/>
              </a:rPr>
              <a:t>Find the essential nodes.</a:t>
            </a:r>
          </a:p>
          <a:p>
            <a:pPr marL="0" algn="just" eaLnBrk="0" hangingPunct="0"/>
            <a:r>
              <a:rPr lang="en-US" altLang="en-US" sz="2000" b="1" u="sng" dirty="0">
                <a:latin typeface="Arial" panose="020B0604020202020204" pitchFamily="34" charset="0"/>
              </a:rPr>
              <a:t>Define one essential node as the reference node.</a:t>
            </a:r>
          </a:p>
          <a:p>
            <a:pPr marL="0" algn="just" eaLnBrk="0" hangingPunct="0"/>
            <a:r>
              <a:rPr lang="en-US" altLang="en-US" sz="2000" dirty="0">
                <a:latin typeface="Arial" panose="020B0604020202020204" pitchFamily="34" charset="0"/>
              </a:rPr>
              <a:t>Define the node voltages, the essential nodes with respect to the reference node.  Label them.</a:t>
            </a:r>
          </a:p>
          <a:p>
            <a:pPr marL="0" algn="just" eaLnBrk="0" hangingPunct="0"/>
            <a:r>
              <a:rPr lang="en-US" altLang="en-US" sz="2000" dirty="0">
                <a:latin typeface="Arial" panose="020B0604020202020204" pitchFamily="34" charset="0"/>
              </a:rPr>
              <a:t>Apply KCL for each non-reference essential node.</a:t>
            </a:r>
          </a:p>
          <a:p>
            <a:pPr marL="0" algn="just" eaLnBrk="0" hangingPunct="0"/>
            <a:r>
              <a:rPr lang="en-US" altLang="en-US" sz="2000" dirty="0">
                <a:latin typeface="Arial" panose="020B0604020202020204" pitchFamily="34" charset="0"/>
              </a:rPr>
              <a:t>Write an equation for each current or voltage upon which dependent sources depend, as needed.</a:t>
            </a:r>
          </a:p>
        </p:txBody>
      </p:sp>
      <p:sp>
        <p:nvSpPr>
          <p:cNvPr id="10" name="Text Box 4"/>
          <p:cNvSpPr txBox="1">
            <a:spLocks noChangeArrowheads="1"/>
          </p:cNvSpPr>
          <p:nvPr/>
        </p:nvSpPr>
        <p:spPr bwMode="auto">
          <a:xfrm>
            <a:off x="5953125" y="3206741"/>
            <a:ext cx="5734050" cy="286232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r>
              <a:rPr lang="en-US" altLang="en-US" sz="2000" dirty="0">
                <a:solidFill>
                  <a:schemeClr val="bg1"/>
                </a:solidFill>
                <a:latin typeface="Arial" panose="020B0604020202020204" pitchFamily="34" charset="0"/>
              </a:rPr>
              <a:t>We could choose any of the three essential nodes as the reference node.  However, there are better choices.  Remember that we need to write a KCL equation for each essential node, except for the reference node.  The best idea, then, is to pick the node with the most connections, to eliminate the most difficult equation.  Here this is the bottom node.  It is labeled to show that it is the reference node.</a:t>
            </a:r>
          </a:p>
        </p:txBody>
      </p:sp>
      <p:sp>
        <p:nvSpPr>
          <p:cNvPr id="11" name="Text Box 5"/>
          <p:cNvSpPr txBox="1">
            <a:spLocks noChangeArrowheads="1"/>
          </p:cNvSpPr>
          <p:nvPr/>
        </p:nvSpPr>
        <p:spPr bwMode="auto">
          <a:xfrm>
            <a:off x="225424" y="5867401"/>
            <a:ext cx="5505450" cy="6463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r>
              <a:rPr lang="en-US" altLang="en-US" sz="1200" dirty="0">
                <a:solidFill>
                  <a:schemeClr val="bg1"/>
                </a:solidFill>
                <a:latin typeface="Arial" panose="020B0604020202020204" pitchFamily="34" charset="0"/>
              </a:rPr>
              <a:t>This symbol is used to designate the reference node.  There are different symbols used for this designation.  This choice of symbols is not important.  Making a designation </a:t>
            </a:r>
            <a:r>
              <a:rPr lang="en-US" altLang="en-US" sz="1200" b="1" u="sng" dirty="0">
                <a:solidFill>
                  <a:schemeClr val="bg1"/>
                </a:solidFill>
                <a:latin typeface="Arial" panose="020B0604020202020204" pitchFamily="34" charset="0"/>
              </a:rPr>
              <a:t>is</a:t>
            </a:r>
            <a:r>
              <a:rPr lang="en-US" altLang="en-US" sz="1200" dirty="0">
                <a:solidFill>
                  <a:schemeClr val="bg1"/>
                </a:solidFill>
                <a:latin typeface="Arial" panose="020B0604020202020204" pitchFamily="34" charset="0"/>
              </a:rPr>
              <a:t> important.</a:t>
            </a:r>
          </a:p>
        </p:txBody>
      </p:sp>
      <p:graphicFrame>
        <p:nvGraphicFramePr>
          <p:cNvPr id="12" name="Object 6"/>
          <p:cNvGraphicFramePr>
            <a:graphicFrameLocks noChangeAspect="1"/>
          </p:cNvGraphicFramePr>
          <p:nvPr>
            <p:extLst>
              <p:ext uri="{D42A27DB-BD31-4B8C-83A1-F6EECF244321}">
                <p14:modId xmlns:p14="http://schemas.microsoft.com/office/powerpoint/2010/main" val="3831133250"/>
              </p:ext>
            </p:extLst>
          </p:nvPr>
        </p:nvGraphicFramePr>
        <p:xfrm>
          <a:off x="225424" y="3206741"/>
          <a:ext cx="5505450" cy="2546360"/>
        </p:xfrm>
        <a:graphic>
          <a:graphicData uri="http://schemas.openxmlformats.org/presentationml/2006/ole">
            <mc:AlternateContent xmlns:mc="http://schemas.openxmlformats.org/markup-compatibility/2006">
              <mc:Choice xmlns:v="urn:schemas-microsoft-com:vml" Requires="v">
                <p:oleObj spid="_x0000_s4104" name="VISIO" r:id="rId3" imgW="7572240" imgH="3459960" progId="Visio.Drawing.6">
                  <p:embed/>
                </p:oleObj>
              </mc:Choice>
              <mc:Fallback>
                <p:oleObj name="VISIO" r:id="rId3" imgW="7572240" imgH="34599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24" y="3206741"/>
                        <a:ext cx="5505450" cy="2546360"/>
                      </a:xfrm>
                      <a:prstGeom prst="rect">
                        <a:avLst/>
                      </a:prstGeom>
                      <a:solidFill>
                        <a:srgbClr val="CCFFFF"/>
                      </a:solidFill>
                      <a:ln w="9525">
                        <a:solidFill>
                          <a:schemeClr val="tx1"/>
                        </a:solidFill>
                        <a:miter lim="800000"/>
                        <a:headEnd/>
                        <a:tailEnd/>
                      </a:ln>
                      <a:effectLst/>
                      <a:extLst/>
                    </p:spPr>
                  </p:pic>
                </p:oleObj>
              </mc:Fallback>
            </mc:AlternateContent>
          </a:graphicData>
        </a:graphic>
      </p:graphicFrame>
      <p:cxnSp>
        <p:nvCxnSpPr>
          <p:cNvPr id="4" name="Düz Ok Bağlayıcısı 3"/>
          <p:cNvCxnSpPr/>
          <p:nvPr/>
        </p:nvCxnSpPr>
        <p:spPr>
          <a:xfrm flipH="1" flipV="1">
            <a:off x="3028950" y="5562600"/>
            <a:ext cx="548640" cy="304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767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287124"/>
            <a:ext cx="10515600" cy="1325563"/>
          </a:xfrm>
        </p:spPr>
        <p:txBody>
          <a:bodyPr/>
          <a:lstStyle/>
          <a:p>
            <a:r>
              <a:rPr lang="en-US" altLang="en-US" b="1" dirty="0">
                <a:solidFill>
                  <a:srgbClr val="C00000"/>
                </a:solidFill>
              </a:rPr>
              <a:t>NVM – 1</a:t>
            </a:r>
            <a:r>
              <a:rPr lang="en-US" altLang="en-US" b="1" baseline="30000" dirty="0">
                <a:solidFill>
                  <a:srgbClr val="C00000"/>
                </a:solidFill>
              </a:rPr>
              <a:t>st</a:t>
            </a:r>
            <a:r>
              <a:rPr lang="en-US" altLang="en-US" b="1" dirty="0">
                <a:solidFill>
                  <a:srgbClr val="C00000"/>
                </a:solidFill>
              </a:rPr>
              <a:t>  Example</a:t>
            </a:r>
            <a:endParaRPr lang="en-US" b="1" dirty="0">
              <a:solidFill>
                <a:srgbClr val="C00000"/>
              </a:solidFill>
            </a:endParaRPr>
          </a:p>
        </p:txBody>
      </p:sp>
      <p:sp>
        <p:nvSpPr>
          <p:cNvPr id="5" name="Rectangle 3"/>
          <p:cNvSpPr>
            <a:spLocks noGrp="1" noChangeArrowheads="1"/>
          </p:cNvSpPr>
          <p:nvPr/>
        </p:nvSpPr>
        <p:spPr bwMode="auto">
          <a:xfrm>
            <a:off x="838200" y="1690688"/>
            <a:ext cx="10515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4663" indent="-474663">
              <a:buFontTx/>
              <a:buNone/>
            </a:pPr>
            <a:endParaRPr lang="en-US" altLang="en-US" sz="2400" b="1" dirty="0">
              <a:solidFill>
                <a:schemeClr val="accent1"/>
              </a:solidFill>
            </a:endParaRPr>
          </a:p>
        </p:txBody>
      </p:sp>
      <p:sp>
        <p:nvSpPr>
          <p:cNvPr id="7" name="Rectangle 3"/>
          <p:cNvSpPr>
            <a:spLocks noGrp="1" noChangeArrowheads="1"/>
          </p:cNvSpPr>
          <p:nvPr>
            <p:ph idx="1"/>
          </p:nvPr>
        </p:nvSpPr>
        <p:spPr>
          <a:xfrm>
            <a:off x="57150" y="604991"/>
            <a:ext cx="11963400" cy="2450927"/>
          </a:xfrm>
          <a:solidFill>
            <a:schemeClr val="bg1"/>
          </a:solidFill>
          <a:ln w="9525">
            <a:solidFill>
              <a:schemeClr val="tx1"/>
            </a:solidFill>
            <a:miter lim="800000"/>
            <a:headEnd/>
            <a:tailEnd/>
          </a:ln>
          <a:effectLst/>
        </p:spPr>
        <p:txBody>
          <a:bodyPr wrap="square">
            <a:spAutoFit/>
          </a:bodyPr>
          <a:lstStyle/>
          <a:p>
            <a:pPr marL="0" indent="0" algn="just" eaLnBrk="0" hangingPunct="0">
              <a:buNone/>
            </a:pPr>
            <a:r>
              <a:rPr lang="en-US" altLang="en-US" sz="2400" b="1" dirty="0">
                <a:solidFill>
                  <a:srgbClr val="FF0000"/>
                </a:solidFill>
                <a:latin typeface="Arial" panose="020B0604020202020204" pitchFamily="34" charset="0"/>
              </a:rPr>
              <a:t>The Node-Voltage Method steps are:</a:t>
            </a:r>
          </a:p>
          <a:p>
            <a:pPr marL="0" algn="just" eaLnBrk="0" hangingPunct="0"/>
            <a:r>
              <a:rPr lang="en-US" altLang="en-US" sz="2000" dirty="0">
                <a:latin typeface="Arial" panose="020B0604020202020204" pitchFamily="34" charset="0"/>
              </a:rPr>
              <a:t>Find the essential nodes.</a:t>
            </a:r>
          </a:p>
          <a:p>
            <a:pPr marL="0" algn="just" eaLnBrk="0" hangingPunct="0"/>
            <a:r>
              <a:rPr lang="en-US" altLang="en-US" sz="2000" dirty="0">
                <a:latin typeface="Arial" panose="020B0604020202020204" pitchFamily="34" charset="0"/>
              </a:rPr>
              <a:t>Define one essential node as the reference node.</a:t>
            </a:r>
          </a:p>
          <a:p>
            <a:pPr marL="0" algn="just" eaLnBrk="0" hangingPunct="0"/>
            <a:r>
              <a:rPr lang="en-US" altLang="en-US" sz="2000" b="1" u="sng" dirty="0">
                <a:latin typeface="Arial" panose="020B0604020202020204" pitchFamily="34" charset="0"/>
              </a:rPr>
              <a:t>Define the node voltages, the essential nodes with respect to the reference node.  Label them.</a:t>
            </a:r>
          </a:p>
          <a:p>
            <a:pPr marL="0" algn="just" eaLnBrk="0" hangingPunct="0"/>
            <a:r>
              <a:rPr lang="en-US" altLang="en-US" sz="2000" dirty="0">
                <a:latin typeface="Arial" panose="020B0604020202020204" pitchFamily="34" charset="0"/>
              </a:rPr>
              <a:t>Apply KCL for each non-reference essential node.</a:t>
            </a:r>
          </a:p>
          <a:p>
            <a:pPr marL="0" algn="just" eaLnBrk="0" hangingPunct="0"/>
            <a:r>
              <a:rPr lang="en-US" altLang="en-US" sz="2000" dirty="0">
                <a:latin typeface="Arial" panose="020B0604020202020204" pitchFamily="34" charset="0"/>
              </a:rPr>
              <a:t>Write an equation for each current or voltage upon which dependent sources depend, as needed.</a:t>
            </a:r>
          </a:p>
        </p:txBody>
      </p:sp>
      <p:graphicFrame>
        <p:nvGraphicFramePr>
          <p:cNvPr id="9" name="Object 5"/>
          <p:cNvGraphicFramePr>
            <a:graphicFrameLocks noChangeAspect="1"/>
          </p:cNvGraphicFramePr>
          <p:nvPr>
            <p:extLst>
              <p:ext uri="{D42A27DB-BD31-4B8C-83A1-F6EECF244321}">
                <p14:modId xmlns:p14="http://schemas.microsoft.com/office/powerpoint/2010/main" val="131796360"/>
              </p:ext>
            </p:extLst>
          </p:nvPr>
        </p:nvGraphicFramePr>
        <p:xfrm>
          <a:off x="0" y="3390900"/>
          <a:ext cx="5562600" cy="3205083"/>
        </p:xfrm>
        <a:graphic>
          <a:graphicData uri="http://schemas.openxmlformats.org/presentationml/2006/ole">
            <mc:AlternateContent xmlns:mc="http://schemas.openxmlformats.org/markup-compatibility/2006">
              <mc:Choice xmlns:v="urn:schemas-microsoft-com:vml" Requires="v">
                <p:oleObj spid="_x0000_s5128" name="VISIO" r:id="rId3" imgW="7572240" imgH="3459960" progId="Visio.Drawing.6">
                  <p:embed/>
                </p:oleObj>
              </mc:Choice>
              <mc:Fallback>
                <p:oleObj name="VISIO" r:id="rId3" imgW="7572240" imgH="34599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90900"/>
                        <a:ext cx="5562600" cy="3205083"/>
                      </a:xfrm>
                      <a:prstGeom prst="rect">
                        <a:avLst/>
                      </a:prstGeom>
                      <a:solidFill>
                        <a:srgbClr val="CCFFFF"/>
                      </a:solidFill>
                      <a:ln w="9525">
                        <a:solidFill>
                          <a:schemeClr val="tx1"/>
                        </a:solidFill>
                        <a:miter lim="800000"/>
                        <a:headEnd/>
                        <a:tailEnd/>
                      </a:ln>
                      <a:effectLst/>
                      <a:extLst/>
                    </p:spPr>
                  </p:pic>
                </p:oleObj>
              </mc:Fallback>
            </mc:AlternateContent>
          </a:graphicData>
        </a:graphic>
      </p:graphicFrame>
      <p:sp>
        <p:nvSpPr>
          <p:cNvPr id="13" name="Text Box 4"/>
          <p:cNvSpPr txBox="1">
            <a:spLocks noChangeArrowheads="1"/>
          </p:cNvSpPr>
          <p:nvPr/>
        </p:nvSpPr>
        <p:spPr bwMode="auto">
          <a:xfrm>
            <a:off x="5710237" y="3650218"/>
            <a:ext cx="2933700" cy="224676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r>
              <a:rPr lang="en-US" altLang="en-US" sz="2000" dirty="0">
                <a:solidFill>
                  <a:schemeClr val="bg1"/>
                </a:solidFill>
                <a:latin typeface="Arial" panose="020B0604020202020204" pitchFamily="34" charset="0"/>
              </a:rPr>
              <a:t>We have labeled the node voltages, </a:t>
            </a:r>
            <a:r>
              <a:rPr lang="en-US" altLang="en-US" sz="2000" i="1" dirty="0" err="1">
                <a:solidFill>
                  <a:schemeClr val="bg1"/>
                </a:solidFill>
                <a:latin typeface="Arial" panose="020B0604020202020204" pitchFamily="34" charset="0"/>
              </a:rPr>
              <a:t>v</a:t>
            </a:r>
            <a:r>
              <a:rPr lang="en-US" altLang="en-US" sz="2000" i="1" baseline="-25000" dirty="0" err="1">
                <a:solidFill>
                  <a:schemeClr val="bg1"/>
                </a:solidFill>
                <a:latin typeface="Arial" panose="020B0604020202020204" pitchFamily="34" charset="0"/>
              </a:rPr>
              <a:t>A</a:t>
            </a:r>
            <a:r>
              <a:rPr lang="en-US" altLang="en-US" sz="2000" dirty="0">
                <a:solidFill>
                  <a:schemeClr val="bg1"/>
                </a:solidFill>
                <a:latin typeface="Arial" panose="020B0604020202020204" pitchFamily="34" charset="0"/>
              </a:rPr>
              <a:t> and </a:t>
            </a:r>
            <a:r>
              <a:rPr lang="en-US" altLang="en-US" sz="2000" i="1" dirty="0" err="1">
                <a:solidFill>
                  <a:schemeClr val="bg1"/>
                </a:solidFill>
                <a:latin typeface="Arial" panose="020B0604020202020204" pitchFamily="34" charset="0"/>
              </a:rPr>
              <a:t>v</a:t>
            </a:r>
            <a:r>
              <a:rPr lang="en-US" altLang="en-US" sz="2000" i="1" baseline="-25000" dirty="0" err="1">
                <a:solidFill>
                  <a:schemeClr val="bg1"/>
                </a:solidFill>
                <a:latin typeface="Arial" panose="020B0604020202020204" pitchFamily="34" charset="0"/>
              </a:rPr>
              <a:t>B</a:t>
            </a:r>
            <a:r>
              <a:rPr lang="en-US" altLang="en-US" sz="2000" dirty="0" err="1">
                <a:solidFill>
                  <a:schemeClr val="bg1"/>
                </a:solidFill>
                <a:latin typeface="Arial" panose="020B0604020202020204" pitchFamily="34" charset="0"/>
              </a:rPr>
              <a:t>.</a:t>
            </a:r>
            <a:r>
              <a:rPr lang="en-US" altLang="en-US" sz="2000" dirty="0">
                <a:solidFill>
                  <a:schemeClr val="bg1"/>
                </a:solidFill>
                <a:latin typeface="Arial" panose="020B0604020202020204" pitchFamily="34" charset="0"/>
              </a:rPr>
              <a:t>  They are shown in red.  For clarity, we have also named the nodes themselves, A and B.</a:t>
            </a:r>
          </a:p>
        </p:txBody>
      </p:sp>
      <p:sp>
        <p:nvSpPr>
          <p:cNvPr id="14" name="Text Box 6"/>
          <p:cNvSpPr txBox="1">
            <a:spLocks noChangeArrowheads="1"/>
          </p:cNvSpPr>
          <p:nvPr/>
        </p:nvSpPr>
        <p:spPr bwMode="auto">
          <a:xfrm>
            <a:off x="8924925" y="3227368"/>
            <a:ext cx="2990850" cy="353943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1600" b="1" dirty="0">
                <a:solidFill>
                  <a:srgbClr val="FF0000"/>
                </a:solidFill>
                <a:latin typeface="Arial" panose="020B0604020202020204" pitchFamily="34" charset="0"/>
              </a:rPr>
              <a:t>Note: </a:t>
            </a:r>
            <a:r>
              <a:rPr lang="en-US" altLang="en-US" sz="1600" b="1" dirty="0">
                <a:latin typeface="Arial" panose="020B0604020202020204" pitchFamily="34" charset="0"/>
              </a:rPr>
              <a:t>As with any voltage, the polarity must be defined.  We have defined the voltages by showing the voltages with a “+” and “-” sign for each.  Strictly speaking, this should not be necessary.  The words in step 3 make the polarity clear.  Some texts do not label the voltages on the schematic.  For clarity, we will label the voltages in these notes.</a:t>
            </a:r>
          </a:p>
        </p:txBody>
      </p:sp>
    </p:spTree>
    <p:extLst>
      <p:ext uri="{BB962C8B-B14F-4D97-AF65-F5344CB8AC3E}">
        <p14:creationId xmlns:p14="http://schemas.microsoft.com/office/powerpoint/2010/main" val="4271526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205951"/>
            <a:ext cx="10515600" cy="1325563"/>
          </a:xfrm>
        </p:spPr>
        <p:txBody>
          <a:bodyPr/>
          <a:lstStyle/>
          <a:p>
            <a:r>
              <a:rPr lang="en-US" altLang="en-US" b="1" dirty="0">
                <a:solidFill>
                  <a:srgbClr val="C00000"/>
                </a:solidFill>
              </a:rPr>
              <a:t>NVM – 1</a:t>
            </a:r>
            <a:r>
              <a:rPr lang="en-US" altLang="en-US" b="1" baseline="30000" dirty="0">
                <a:solidFill>
                  <a:srgbClr val="C00000"/>
                </a:solidFill>
              </a:rPr>
              <a:t>st</a:t>
            </a:r>
            <a:r>
              <a:rPr lang="en-US" altLang="en-US" b="1" dirty="0">
                <a:solidFill>
                  <a:srgbClr val="C00000"/>
                </a:solidFill>
              </a:rPr>
              <a:t>  Example</a:t>
            </a:r>
            <a:endParaRPr lang="en-US" b="1" dirty="0">
              <a:solidFill>
                <a:srgbClr val="C00000"/>
              </a:solidFill>
            </a:endParaRPr>
          </a:p>
        </p:txBody>
      </p:sp>
      <p:sp>
        <p:nvSpPr>
          <p:cNvPr id="5" name="Rectangle 3"/>
          <p:cNvSpPr>
            <a:spLocks noGrp="1" noChangeArrowheads="1"/>
          </p:cNvSpPr>
          <p:nvPr/>
        </p:nvSpPr>
        <p:spPr bwMode="auto">
          <a:xfrm>
            <a:off x="838200" y="1690688"/>
            <a:ext cx="10515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4663" indent="-474663">
              <a:buFontTx/>
              <a:buNone/>
            </a:pPr>
            <a:endParaRPr lang="en-US" altLang="en-US" sz="2400" b="1" dirty="0">
              <a:solidFill>
                <a:schemeClr val="accent1"/>
              </a:solidFill>
            </a:endParaRPr>
          </a:p>
        </p:txBody>
      </p:sp>
      <p:sp>
        <p:nvSpPr>
          <p:cNvPr id="22" name="Rectangle 11"/>
          <p:cNvSpPr>
            <a:spLocks noChangeArrowheads="1"/>
          </p:cNvSpPr>
          <p:nvPr/>
        </p:nvSpPr>
        <p:spPr bwMode="auto">
          <a:xfrm>
            <a:off x="1457325" y="2524551"/>
            <a:ext cx="3505200" cy="1015033"/>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3" name="Object 5"/>
          <p:cNvGraphicFramePr>
            <a:graphicFrameLocks noChangeAspect="1"/>
          </p:cNvGraphicFramePr>
          <p:nvPr>
            <p:extLst>
              <p:ext uri="{D42A27DB-BD31-4B8C-83A1-F6EECF244321}">
                <p14:modId xmlns:p14="http://schemas.microsoft.com/office/powerpoint/2010/main" val="1973235250"/>
              </p:ext>
            </p:extLst>
          </p:nvPr>
        </p:nvGraphicFramePr>
        <p:xfrm>
          <a:off x="266700" y="3923732"/>
          <a:ext cx="6038850" cy="2482850"/>
        </p:xfrm>
        <a:graphic>
          <a:graphicData uri="http://schemas.openxmlformats.org/presentationml/2006/ole">
            <mc:AlternateContent xmlns:mc="http://schemas.openxmlformats.org/markup-compatibility/2006">
              <mc:Choice xmlns:v="urn:schemas-microsoft-com:vml" Requires="v">
                <p:oleObj spid="_x0000_s6159" name="VISIO" r:id="rId3" imgW="7572240" imgH="3459960" progId="Visio.Drawing.6">
                  <p:embed/>
                </p:oleObj>
              </mc:Choice>
              <mc:Fallback>
                <p:oleObj name="VISIO" r:id="rId3" imgW="7572240" imgH="34599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3923732"/>
                        <a:ext cx="6038850" cy="2482850"/>
                      </a:xfrm>
                      <a:prstGeom prst="rect">
                        <a:avLst/>
                      </a:prstGeom>
                      <a:solidFill>
                        <a:srgbClr val="CCFFFF"/>
                      </a:solidFill>
                      <a:ln w="9525">
                        <a:solidFill>
                          <a:schemeClr val="tx1"/>
                        </a:solidFill>
                        <a:miter lim="800000"/>
                        <a:headEnd/>
                        <a:tailEnd/>
                      </a:ln>
                      <a:effectLst/>
                      <a:extLst/>
                    </p:spPr>
                  </p:pic>
                </p:oleObj>
              </mc:Fallback>
            </mc:AlternateContent>
          </a:graphicData>
        </a:graphic>
      </p:graphicFrame>
      <p:graphicFrame>
        <p:nvGraphicFramePr>
          <p:cNvPr id="24" name="Object 6"/>
          <p:cNvGraphicFramePr>
            <a:graphicFrameLocks noChangeAspect="1"/>
          </p:cNvGraphicFramePr>
          <p:nvPr>
            <p:extLst>
              <p:ext uri="{D42A27DB-BD31-4B8C-83A1-F6EECF244321}">
                <p14:modId xmlns:p14="http://schemas.microsoft.com/office/powerpoint/2010/main" val="1014600648"/>
              </p:ext>
            </p:extLst>
          </p:nvPr>
        </p:nvGraphicFramePr>
        <p:xfrm>
          <a:off x="1571625" y="2450773"/>
          <a:ext cx="3276600" cy="1079500"/>
        </p:xfrm>
        <a:graphic>
          <a:graphicData uri="http://schemas.openxmlformats.org/presentationml/2006/ole">
            <mc:AlternateContent xmlns:mc="http://schemas.openxmlformats.org/markup-compatibility/2006">
              <mc:Choice xmlns:v="urn:schemas-microsoft-com:vml" Requires="v">
                <p:oleObj spid="_x0000_s6160" name="Equation" r:id="rId5" imgW="1307880" imgH="431640" progId="Equation.DSMT4">
                  <p:embed/>
                </p:oleObj>
              </mc:Choice>
              <mc:Fallback>
                <p:oleObj name="Equation" r:id="rId5" imgW="130788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25" y="2450773"/>
                        <a:ext cx="32766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Line 7"/>
          <p:cNvSpPr>
            <a:spLocks noChangeShapeType="1"/>
          </p:cNvSpPr>
          <p:nvPr/>
        </p:nvSpPr>
        <p:spPr bwMode="auto">
          <a:xfrm>
            <a:off x="2038350" y="3175003"/>
            <a:ext cx="609600" cy="1762705"/>
          </a:xfrm>
          <a:prstGeom prst="line">
            <a:avLst/>
          </a:prstGeom>
          <a:noFill/>
          <a:ln w="38100">
            <a:solidFill>
              <a:srgbClr val="66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8"/>
          <p:cNvSpPr>
            <a:spLocks noChangeShapeType="1"/>
          </p:cNvSpPr>
          <p:nvPr/>
        </p:nvSpPr>
        <p:spPr bwMode="auto">
          <a:xfrm flipH="1">
            <a:off x="1409700" y="3175003"/>
            <a:ext cx="1200150" cy="176270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9"/>
          <p:cNvSpPr>
            <a:spLocks noChangeShapeType="1"/>
          </p:cNvSpPr>
          <p:nvPr/>
        </p:nvSpPr>
        <p:spPr bwMode="auto">
          <a:xfrm flipH="1">
            <a:off x="3219450" y="3314700"/>
            <a:ext cx="723900" cy="1209938"/>
          </a:xfrm>
          <a:prstGeom prst="line">
            <a:avLst/>
          </a:prstGeom>
          <a:noFill/>
          <a:ln w="38100">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Rectangle 3"/>
          <p:cNvSpPr txBox="1">
            <a:spLocks noChangeArrowheads="1"/>
          </p:cNvSpPr>
          <p:nvPr/>
        </p:nvSpPr>
        <p:spPr>
          <a:xfrm>
            <a:off x="6353175" y="2524551"/>
            <a:ext cx="5772150" cy="3835922"/>
          </a:xfrm>
          <a:prstGeom prst="rect">
            <a:avLst/>
          </a:prstGeom>
          <a:solidFill>
            <a:schemeClr val="bg1"/>
          </a:solidFill>
          <a:ln w="9525">
            <a:solidFill>
              <a:schemeClr val="tx1"/>
            </a:solidFill>
            <a:miter lim="800000"/>
            <a:headEnd/>
            <a:tailEnd/>
          </a:ln>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hangingPunct="0">
              <a:buFont typeface="Arial" panose="020B0604020202020204" pitchFamily="34" charset="0"/>
              <a:buNone/>
            </a:pPr>
            <a:r>
              <a:rPr lang="en-US" altLang="en-US" sz="2400" b="1" dirty="0" smtClean="0">
                <a:solidFill>
                  <a:srgbClr val="FF0000"/>
                </a:solidFill>
                <a:latin typeface="Arial" panose="020B0604020202020204" pitchFamily="34" charset="0"/>
              </a:rPr>
              <a:t>The Node-Voltage Method steps are:</a:t>
            </a:r>
          </a:p>
          <a:p>
            <a:pPr marL="0" algn="just" eaLnBrk="0" hangingPunct="0"/>
            <a:r>
              <a:rPr lang="en-US" altLang="en-US" sz="2000" dirty="0" smtClean="0">
                <a:latin typeface="Arial" panose="020B0604020202020204" pitchFamily="34" charset="0"/>
              </a:rPr>
              <a:t>Find the essential nodes.</a:t>
            </a:r>
          </a:p>
          <a:p>
            <a:pPr marL="0" algn="just" eaLnBrk="0" hangingPunct="0"/>
            <a:r>
              <a:rPr lang="en-US" altLang="en-US" sz="2000" dirty="0" smtClean="0">
                <a:latin typeface="Arial" panose="020B0604020202020204" pitchFamily="34" charset="0"/>
              </a:rPr>
              <a:t>Define one essential node as the reference node.</a:t>
            </a:r>
          </a:p>
          <a:p>
            <a:pPr marL="0" algn="just" eaLnBrk="0" hangingPunct="0"/>
            <a:r>
              <a:rPr lang="en-US" altLang="en-US" sz="2000" dirty="0" smtClean="0">
                <a:latin typeface="Arial" panose="020B0604020202020204" pitchFamily="34" charset="0"/>
              </a:rPr>
              <a:t>Define the node voltages, the essential nodes with respect to the reference node.  Label them.</a:t>
            </a:r>
          </a:p>
          <a:p>
            <a:pPr marL="0" algn="just" eaLnBrk="0" hangingPunct="0"/>
            <a:r>
              <a:rPr lang="en-US" altLang="en-US" sz="2000" b="1" dirty="0" smtClean="0">
                <a:latin typeface="Arial" panose="020B0604020202020204" pitchFamily="34" charset="0"/>
              </a:rPr>
              <a:t>Apply KCL for each non-reference essential node.</a:t>
            </a:r>
          </a:p>
          <a:p>
            <a:pPr marL="0" algn="just" eaLnBrk="0" hangingPunct="0"/>
            <a:r>
              <a:rPr lang="en-US" altLang="en-US" sz="2000" dirty="0" smtClean="0">
                <a:latin typeface="Arial" panose="020B0604020202020204" pitchFamily="34" charset="0"/>
              </a:rPr>
              <a:t>Write an equation for each current or voltage upon which dependent sources depend, as needed.</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738181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287124"/>
            <a:ext cx="10515600" cy="1325563"/>
          </a:xfrm>
        </p:spPr>
        <p:txBody>
          <a:bodyPr/>
          <a:lstStyle/>
          <a:p>
            <a:r>
              <a:rPr lang="en-US" altLang="en-US" b="1" dirty="0">
                <a:solidFill>
                  <a:srgbClr val="C00000"/>
                </a:solidFill>
              </a:rPr>
              <a:t>NVM – 1</a:t>
            </a:r>
            <a:r>
              <a:rPr lang="en-US" altLang="en-US" b="1" baseline="30000" dirty="0">
                <a:solidFill>
                  <a:srgbClr val="C00000"/>
                </a:solidFill>
              </a:rPr>
              <a:t>st</a:t>
            </a:r>
            <a:r>
              <a:rPr lang="en-US" altLang="en-US" b="1" dirty="0">
                <a:solidFill>
                  <a:srgbClr val="C00000"/>
                </a:solidFill>
              </a:rPr>
              <a:t>  Example</a:t>
            </a:r>
            <a:endParaRPr lang="en-US" b="1" dirty="0">
              <a:solidFill>
                <a:srgbClr val="C00000"/>
              </a:solidFill>
            </a:endParaRPr>
          </a:p>
        </p:txBody>
      </p:sp>
      <p:sp>
        <p:nvSpPr>
          <p:cNvPr id="10" name="Text Box 4"/>
          <p:cNvSpPr txBox="1">
            <a:spLocks noChangeArrowheads="1"/>
          </p:cNvSpPr>
          <p:nvPr/>
        </p:nvSpPr>
        <p:spPr bwMode="auto">
          <a:xfrm>
            <a:off x="7372350" y="3759200"/>
            <a:ext cx="4572000" cy="1625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a:solidFill>
                  <a:schemeClr val="bg1"/>
                </a:solidFill>
                <a:latin typeface="Arial" panose="020B0604020202020204" pitchFamily="34" charset="0"/>
              </a:rPr>
              <a:t>The current through the current source is, by definition, given by the value of that current source.  Since the reference polarity of the current is entering node A, it  has a “-” sign.</a:t>
            </a:r>
          </a:p>
        </p:txBody>
      </p:sp>
      <p:graphicFrame>
        <p:nvGraphicFramePr>
          <p:cNvPr id="11" name="Object 5"/>
          <p:cNvGraphicFramePr>
            <a:graphicFrameLocks noChangeAspect="1"/>
          </p:cNvGraphicFramePr>
          <p:nvPr>
            <p:extLst>
              <p:ext uri="{D42A27DB-BD31-4B8C-83A1-F6EECF244321}">
                <p14:modId xmlns:p14="http://schemas.microsoft.com/office/powerpoint/2010/main" val="160460864"/>
              </p:ext>
            </p:extLst>
          </p:nvPr>
        </p:nvGraphicFramePr>
        <p:xfrm>
          <a:off x="190500" y="3327400"/>
          <a:ext cx="6934200" cy="3168650"/>
        </p:xfrm>
        <a:graphic>
          <a:graphicData uri="http://schemas.openxmlformats.org/presentationml/2006/ole">
            <mc:AlternateContent xmlns:mc="http://schemas.openxmlformats.org/markup-compatibility/2006">
              <mc:Choice xmlns:v="urn:schemas-microsoft-com:vml" Requires="v">
                <p:oleObj spid="_x0000_s7182" name="VISIO" r:id="rId3" imgW="7572240" imgH="3459960" progId="Visio.Drawing.6">
                  <p:embed/>
                </p:oleObj>
              </mc:Choice>
              <mc:Fallback>
                <p:oleObj name="VISIO" r:id="rId3" imgW="7572240" imgH="34599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3327400"/>
                        <a:ext cx="6934200" cy="31686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4023910810"/>
              </p:ext>
            </p:extLst>
          </p:nvPr>
        </p:nvGraphicFramePr>
        <p:xfrm>
          <a:off x="5295900" y="2000250"/>
          <a:ext cx="3657600" cy="1206500"/>
        </p:xfrm>
        <a:graphic>
          <a:graphicData uri="http://schemas.openxmlformats.org/presentationml/2006/ole">
            <mc:AlternateContent xmlns:mc="http://schemas.openxmlformats.org/markup-compatibility/2006">
              <mc:Choice xmlns:v="urn:schemas-microsoft-com:vml" Requires="v">
                <p:oleObj spid="_x0000_s7183" name="Equation" r:id="rId5" imgW="1307880" imgH="431640" progId="Equation.DSMT4">
                  <p:embed/>
                </p:oleObj>
              </mc:Choice>
              <mc:Fallback>
                <p:oleObj name="Equation" r:id="rId5" imgW="130788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5900" y="2000250"/>
                        <a:ext cx="36576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7"/>
          <p:cNvSpPr>
            <a:spLocks noChangeShapeType="1"/>
          </p:cNvSpPr>
          <p:nvPr/>
        </p:nvSpPr>
        <p:spPr bwMode="auto">
          <a:xfrm flipH="1">
            <a:off x="1657350" y="2933700"/>
            <a:ext cx="4724400" cy="2209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4"/>
          <p:cNvSpPr txBox="1">
            <a:spLocks noChangeArrowheads="1"/>
          </p:cNvSpPr>
          <p:nvPr/>
        </p:nvSpPr>
        <p:spPr bwMode="auto">
          <a:xfrm>
            <a:off x="438150" y="984250"/>
            <a:ext cx="4572000" cy="1625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dirty="0">
                <a:solidFill>
                  <a:schemeClr val="bg1"/>
                </a:solidFill>
                <a:latin typeface="Arial" panose="020B0604020202020204" pitchFamily="34" charset="0"/>
              </a:rPr>
              <a:t>The first term comes from Ohm’s Law.  The voltage </a:t>
            </a:r>
            <a:r>
              <a:rPr lang="en-US" altLang="en-US" sz="2000" i="1" dirty="0" err="1">
                <a:solidFill>
                  <a:schemeClr val="bg1"/>
                </a:solidFill>
                <a:latin typeface="Arial" panose="020B0604020202020204" pitchFamily="34" charset="0"/>
              </a:rPr>
              <a:t>v</a:t>
            </a:r>
            <a:r>
              <a:rPr lang="en-US" altLang="en-US" sz="2000" i="1" baseline="-25000" dirty="0" err="1">
                <a:solidFill>
                  <a:schemeClr val="bg1"/>
                </a:solidFill>
                <a:latin typeface="Arial" panose="020B0604020202020204" pitchFamily="34" charset="0"/>
              </a:rPr>
              <a:t>A</a:t>
            </a:r>
            <a:r>
              <a:rPr lang="en-US" altLang="en-US" sz="2000" dirty="0">
                <a:solidFill>
                  <a:schemeClr val="bg1"/>
                </a:solidFill>
                <a:latin typeface="Arial" panose="020B0604020202020204" pitchFamily="34" charset="0"/>
              </a:rPr>
              <a:t> is the voltage across </a:t>
            </a:r>
            <a:r>
              <a:rPr lang="en-US" altLang="en-US" sz="2000" i="1" dirty="0">
                <a:solidFill>
                  <a:schemeClr val="bg1"/>
                </a:solidFill>
                <a:latin typeface="Arial" panose="020B0604020202020204" pitchFamily="34" charset="0"/>
              </a:rPr>
              <a:t>R</a:t>
            </a:r>
            <a:r>
              <a:rPr lang="en-US" altLang="en-US" sz="2000" i="1" baseline="-25000" dirty="0">
                <a:solidFill>
                  <a:schemeClr val="bg1"/>
                </a:solidFill>
                <a:latin typeface="Arial" panose="020B0604020202020204" pitchFamily="34" charset="0"/>
              </a:rPr>
              <a:t>1</a:t>
            </a:r>
            <a:r>
              <a:rPr lang="en-US" altLang="en-US" sz="2000" dirty="0">
                <a:solidFill>
                  <a:schemeClr val="bg1"/>
                </a:solidFill>
                <a:latin typeface="Arial" panose="020B0604020202020204" pitchFamily="34" charset="0"/>
              </a:rPr>
              <a:t>.  Thus, the current shown in green is </a:t>
            </a:r>
            <a:r>
              <a:rPr lang="en-US" altLang="en-US" sz="2000" i="1" dirty="0" err="1">
                <a:solidFill>
                  <a:schemeClr val="bg1"/>
                </a:solidFill>
                <a:latin typeface="Arial" panose="020B0604020202020204" pitchFamily="34" charset="0"/>
              </a:rPr>
              <a:t>v</a:t>
            </a:r>
            <a:r>
              <a:rPr lang="en-US" altLang="en-US" sz="2000" i="1" baseline="-25000" dirty="0" err="1">
                <a:solidFill>
                  <a:schemeClr val="bg1"/>
                </a:solidFill>
                <a:latin typeface="Arial" panose="020B0604020202020204" pitchFamily="34" charset="0"/>
              </a:rPr>
              <a:t>A</a:t>
            </a:r>
            <a:r>
              <a:rPr lang="en-US" altLang="en-US" sz="2000" dirty="0">
                <a:solidFill>
                  <a:schemeClr val="bg1"/>
                </a:solidFill>
                <a:latin typeface="Arial" panose="020B0604020202020204" pitchFamily="34" charset="0"/>
              </a:rPr>
              <a:t>/</a:t>
            </a:r>
            <a:r>
              <a:rPr lang="en-US" altLang="en-US" sz="2000" i="1" dirty="0">
                <a:solidFill>
                  <a:schemeClr val="bg1"/>
                </a:solidFill>
                <a:latin typeface="Arial" panose="020B0604020202020204" pitchFamily="34" charset="0"/>
              </a:rPr>
              <a:t>R</a:t>
            </a:r>
            <a:r>
              <a:rPr lang="en-US" altLang="en-US" sz="2000" i="1" baseline="-25000" dirty="0">
                <a:solidFill>
                  <a:schemeClr val="bg1"/>
                </a:solidFill>
                <a:latin typeface="Arial" panose="020B0604020202020204" pitchFamily="34" charset="0"/>
              </a:rPr>
              <a:t>1</a:t>
            </a:r>
            <a:r>
              <a:rPr lang="en-US" altLang="en-US" sz="2000" dirty="0">
                <a:solidFill>
                  <a:schemeClr val="bg1"/>
                </a:solidFill>
                <a:latin typeface="Arial" panose="020B0604020202020204" pitchFamily="34" charset="0"/>
              </a:rPr>
              <a:t>, out of node A, and thus has a + sign in this equation.</a:t>
            </a:r>
          </a:p>
        </p:txBody>
      </p:sp>
    </p:spTree>
    <p:extLst>
      <p:ext uri="{BB962C8B-B14F-4D97-AF65-F5344CB8AC3E}">
        <p14:creationId xmlns:p14="http://schemas.microsoft.com/office/powerpoint/2010/main" val="1153814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287124"/>
            <a:ext cx="10515600" cy="1325563"/>
          </a:xfrm>
        </p:spPr>
        <p:txBody>
          <a:bodyPr/>
          <a:lstStyle/>
          <a:p>
            <a:r>
              <a:rPr lang="en-US" altLang="en-US" b="1" dirty="0">
                <a:solidFill>
                  <a:srgbClr val="C00000"/>
                </a:solidFill>
              </a:rPr>
              <a:t>NVM – 1</a:t>
            </a:r>
            <a:r>
              <a:rPr lang="en-US" altLang="en-US" b="1" baseline="30000" dirty="0">
                <a:solidFill>
                  <a:srgbClr val="C00000"/>
                </a:solidFill>
              </a:rPr>
              <a:t>st</a:t>
            </a:r>
            <a:r>
              <a:rPr lang="en-US" altLang="en-US" b="1" dirty="0">
                <a:solidFill>
                  <a:srgbClr val="C00000"/>
                </a:solidFill>
              </a:rPr>
              <a:t>  Example</a:t>
            </a:r>
            <a:endParaRPr lang="en-US" b="1" dirty="0">
              <a:solidFill>
                <a:srgbClr val="C00000"/>
              </a:solidFill>
            </a:endParaRPr>
          </a:p>
        </p:txBody>
      </p:sp>
      <p:sp>
        <p:nvSpPr>
          <p:cNvPr id="7" name="Rectangle 9"/>
          <p:cNvSpPr>
            <a:spLocks noChangeArrowheads="1"/>
          </p:cNvSpPr>
          <p:nvPr/>
        </p:nvSpPr>
        <p:spPr bwMode="auto">
          <a:xfrm>
            <a:off x="5257800" y="2152650"/>
            <a:ext cx="3810000" cy="1295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4"/>
          <p:cNvSpPr txBox="1">
            <a:spLocks noChangeArrowheads="1"/>
          </p:cNvSpPr>
          <p:nvPr/>
        </p:nvSpPr>
        <p:spPr bwMode="auto">
          <a:xfrm>
            <a:off x="228600" y="1473200"/>
            <a:ext cx="4572000" cy="1625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dirty="0">
                <a:solidFill>
                  <a:schemeClr val="bg1"/>
                </a:solidFill>
                <a:latin typeface="Arial" panose="020B0604020202020204" pitchFamily="34" charset="0"/>
              </a:rPr>
              <a:t>This current expression also comes from Ohm’s Law.  The voltage </a:t>
            </a:r>
            <a:r>
              <a:rPr lang="en-US" altLang="en-US" sz="2000" i="1" dirty="0" err="1">
                <a:solidFill>
                  <a:schemeClr val="bg1"/>
                </a:solidFill>
                <a:latin typeface="Arial" panose="020B0604020202020204" pitchFamily="34" charset="0"/>
              </a:rPr>
              <a:t>v</a:t>
            </a:r>
            <a:r>
              <a:rPr lang="en-US" altLang="en-US" sz="2000" i="1" baseline="-25000" dirty="0" err="1">
                <a:solidFill>
                  <a:schemeClr val="bg1"/>
                </a:solidFill>
                <a:latin typeface="Arial" panose="020B0604020202020204" pitchFamily="34" charset="0"/>
              </a:rPr>
              <a:t>X</a:t>
            </a:r>
            <a:r>
              <a:rPr lang="en-US" altLang="en-US" sz="2000" dirty="0">
                <a:solidFill>
                  <a:schemeClr val="bg1"/>
                </a:solidFill>
                <a:latin typeface="Arial" panose="020B0604020202020204" pitchFamily="34" charset="0"/>
              </a:rPr>
              <a:t> is the voltage across the resistor </a:t>
            </a:r>
            <a:r>
              <a:rPr lang="en-US" altLang="en-US" sz="2000" i="1" dirty="0">
                <a:solidFill>
                  <a:schemeClr val="bg1"/>
                </a:solidFill>
                <a:latin typeface="Arial" panose="020B0604020202020204" pitchFamily="34" charset="0"/>
              </a:rPr>
              <a:t>R</a:t>
            </a:r>
            <a:r>
              <a:rPr lang="en-US" altLang="en-US" sz="2000" i="1" baseline="-25000" dirty="0">
                <a:solidFill>
                  <a:schemeClr val="bg1"/>
                </a:solidFill>
                <a:latin typeface="Arial" panose="020B0604020202020204" pitchFamily="34" charset="0"/>
              </a:rPr>
              <a:t>2</a:t>
            </a:r>
            <a:r>
              <a:rPr lang="en-US" altLang="en-US" sz="2000" dirty="0">
                <a:solidFill>
                  <a:schemeClr val="bg1"/>
                </a:solidFill>
                <a:latin typeface="Arial" panose="020B0604020202020204" pitchFamily="34" charset="0"/>
              </a:rPr>
              <a:t>, and results in a current in the polarity shown.</a:t>
            </a:r>
          </a:p>
        </p:txBody>
      </p:sp>
      <p:graphicFrame>
        <p:nvGraphicFramePr>
          <p:cNvPr id="9" name="Object 5"/>
          <p:cNvGraphicFramePr>
            <a:graphicFrameLocks noChangeAspect="1"/>
          </p:cNvGraphicFramePr>
          <p:nvPr>
            <p:extLst>
              <p:ext uri="{D42A27DB-BD31-4B8C-83A1-F6EECF244321}">
                <p14:modId xmlns:p14="http://schemas.microsoft.com/office/powerpoint/2010/main" val="1738722839"/>
              </p:ext>
            </p:extLst>
          </p:nvPr>
        </p:nvGraphicFramePr>
        <p:xfrm>
          <a:off x="228600" y="3556000"/>
          <a:ext cx="6934200" cy="3168650"/>
        </p:xfrm>
        <a:graphic>
          <a:graphicData uri="http://schemas.openxmlformats.org/presentationml/2006/ole">
            <mc:AlternateContent xmlns:mc="http://schemas.openxmlformats.org/markup-compatibility/2006">
              <mc:Choice xmlns:v="urn:schemas-microsoft-com:vml" Requires="v">
                <p:oleObj spid="_x0000_s8204" name="VISIO" r:id="rId3" imgW="7572240" imgH="3459960" progId="Visio.Drawing.6">
                  <p:embed/>
                </p:oleObj>
              </mc:Choice>
              <mc:Fallback>
                <p:oleObj name="VISIO" r:id="rId3" imgW="7572240" imgH="34599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556000"/>
                        <a:ext cx="6934200" cy="31686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6"/>
          <p:cNvGraphicFramePr>
            <a:graphicFrameLocks noChangeAspect="1"/>
          </p:cNvGraphicFramePr>
          <p:nvPr>
            <p:extLst>
              <p:ext uri="{D42A27DB-BD31-4B8C-83A1-F6EECF244321}">
                <p14:modId xmlns:p14="http://schemas.microsoft.com/office/powerpoint/2010/main" val="127362698"/>
              </p:ext>
            </p:extLst>
          </p:nvPr>
        </p:nvGraphicFramePr>
        <p:xfrm>
          <a:off x="5334000" y="2228850"/>
          <a:ext cx="3581400" cy="1181100"/>
        </p:xfrm>
        <a:graphic>
          <a:graphicData uri="http://schemas.openxmlformats.org/presentationml/2006/ole">
            <mc:AlternateContent xmlns:mc="http://schemas.openxmlformats.org/markup-compatibility/2006">
              <mc:Choice xmlns:v="urn:schemas-microsoft-com:vml" Requires="v">
                <p:oleObj spid="_x0000_s8205" name="Equation" r:id="rId5" imgW="1307880" imgH="431640" progId="Equation.DSMT4">
                  <p:embed/>
                </p:oleObj>
              </mc:Choice>
              <mc:Fallback>
                <p:oleObj name="Equation" r:id="rId5" imgW="130788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228850"/>
                        <a:ext cx="35814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7"/>
          <p:cNvSpPr>
            <a:spLocks noChangeShapeType="1"/>
          </p:cNvSpPr>
          <p:nvPr/>
        </p:nvSpPr>
        <p:spPr bwMode="auto">
          <a:xfrm flipH="1">
            <a:off x="3733800" y="3067050"/>
            <a:ext cx="3200400" cy="1295400"/>
          </a:xfrm>
          <a:prstGeom prst="line">
            <a:avLst/>
          </a:prstGeom>
          <a:noFill/>
          <a:ln w="38100">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8"/>
          <p:cNvSpPr txBox="1">
            <a:spLocks noChangeArrowheads="1"/>
          </p:cNvSpPr>
          <p:nvPr/>
        </p:nvSpPr>
        <p:spPr bwMode="auto">
          <a:xfrm>
            <a:off x="7429500" y="4016940"/>
            <a:ext cx="3810000" cy="19389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r>
              <a:rPr lang="en-US" altLang="en-US" sz="2000" dirty="0">
                <a:solidFill>
                  <a:schemeClr val="bg1"/>
                </a:solidFill>
                <a:latin typeface="Arial" panose="020B0604020202020204" pitchFamily="34" charset="0"/>
              </a:rPr>
              <a:t>To prove to yourself that </a:t>
            </a:r>
            <a:br>
              <a:rPr lang="en-US" altLang="en-US" sz="2000" dirty="0">
                <a:solidFill>
                  <a:schemeClr val="bg1"/>
                </a:solidFill>
                <a:latin typeface="Arial" panose="020B0604020202020204" pitchFamily="34" charset="0"/>
              </a:rPr>
            </a:br>
            <a:r>
              <a:rPr lang="en-US" altLang="en-US" sz="2000" i="1" dirty="0" err="1">
                <a:solidFill>
                  <a:schemeClr val="bg1"/>
                </a:solidFill>
                <a:latin typeface="Arial" panose="020B0604020202020204" pitchFamily="34" charset="0"/>
              </a:rPr>
              <a:t>v</a:t>
            </a:r>
            <a:r>
              <a:rPr lang="en-US" altLang="en-US" sz="2000" i="1" baseline="-25000" dirty="0" err="1">
                <a:solidFill>
                  <a:schemeClr val="bg1"/>
                </a:solidFill>
                <a:latin typeface="Arial" panose="020B0604020202020204" pitchFamily="34" charset="0"/>
              </a:rPr>
              <a:t>X</a:t>
            </a:r>
            <a:r>
              <a:rPr lang="en-US" altLang="en-US" sz="2000" dirty="0">
                <a:solidFill>
                  <a:schemeClr val="bg1"/>
                </a:solidFill>
                <a:latin typeface="Arial" panose="020B0604020202020204" pitchFamily="34" charset="0"/>
              </a:rPr>
              <a:t> = </a:t>
            </a:r>
            <a:r>
              <a:rPr lang="en-US" altLang="en-US" sz="2000" i="1" dirty="0" err="1">
                <a:solidFill>
                  <a:schemeClr val="bg1"/>
                </a:solidFill>
                <a:latin typeface="Arial" panose="020B0604020202020204" pitchFamily="34" charset="0"/>
              </a:rPr>
              <a:t>v</a:t>
            </a:r>
            <a:r>
              <a:rPr lang="en-US" altLang="en-US" sz="2000" i="1" baseline="-25000" dirty="0" err="1">
                <a:solidFill>
                  <a:schemeClr val="bg1"/>
                </a:solidFill>
                <a:latin typeface="Arial" panose="020B0604020202020204" pitchFamily="34" charset="0"/>
              </a:rPr>
              <a:t>A</a:t>
            </a:r>
            <a:r>
              <a:rPr lang="en-US" altLang="en-US" sz="2000" dirty="0">
                <a:solidFill>
                  <a:schemeClr val="bg1"/>
                </a:solidFill>
                <a:latin typeface="Arial" panose="020B0604020202020204" pitchFamily="34" charset="0"/>
              </a:rPr>
              <a:t> – </a:t>
            </a:r>
            <a:r>
              <a:rPr lang="en-US" altLang="en-US" sz="2000" i="1" dirty="0" err="1">
                <a:solidFill>
                  <a:schemeClr val="bg1"/>
                </a:solidFill>
                <a:latin typeface="Arial" panose="020B0604020202020204" pitchFamily="34" charset="0"/>
              </a:rPr>
              <a:t>v</a:t>
            </a:r>
            <a:r>
              <a:rPr lang="en-US" altLang="en-US" sz="2000" i="1" baseline="-25000" dirty="0" err="1">
                <a:solidFill>
                  <a:schemeClr val="bg1"/>
                </a:solidFill>
                <a:latin typeface="Arial" panose="020B0604020202020204" pitchFamily="34" charset="0"/>
              </a:rPr>
              <a:t>B</a:t>
            </a:r>
            <a:r>
              <a:rPr lang="en-US" altLang="en-US" sz="2000" dirty="0">
                <a:solidFill>
                  <a:schemeClr val="bg1"/>
                </a:solidFill>
                <a:latin typeface="Arial" panose="020B0604020202020204" pitchFamily="34" charset="0"/>
              </a:rPr>
              <a:t>, take KVL around the loop shown.  The voltage at A with respect to B, is </a:t>
            </a:r>
            <a:br>
              <a:rPr lang="en-US" altLang="en-US" sz="2000" dirty="0">
                <a:solidFill>
                  <a:schemeClr val="bg1"/>
                </a:solidFill>
                <a:latin typeface="Arial" panose="020B0604020202020204" pitchFamily="34" charset="0"/>
              </a:rPr>
            </a:br>
            <a:r>
              <a:rPr lang="en-US" altLang="en-US" sz="2000" i="1" dirty="0" err="1">
                <a:solidFill>
                  <a:schemeClr val="bg1"/>
                </a:solidFill>
                <a:latin typeface="Arial" panose="020B0604020202020204" pitchFamily="34" charset="0"/>
              </a:rPr>
              <a:t>v</a:t>
            </a:r>
            <a:r>
              <a:rPr lang="en-US" altLang="en-US" sz="2000" i="1" baseline="-25000" dirty="0" err="1">
                <a:solidFill>
                  <a:schemeClr val="bg1"/>
                </a:solidFill>
                <a:latin typeface="Arial" panose="020B0604020202020204" pitchFamily="34" charset="0"/>
              </a:rPr>
              <a:t>A</a:t>
            </a:r>
            <a:r>
              <a:rPr lang="en-US" altLang="en-US" sz="2000" dirty="0">
                <a:solidFill>
                  <a:schemeClr val="bg1"/>
                </a:solidFill>
                <a:latin typeface="Arial" panose="020B0604020202020204" pitchFamily="34" charset="0"/>
              </a:rPr>
              <a:t> – </a:t>
            </a:r>
            <a:r>
              <a:rPr lang="en-US" altLang="en-US" sz="2000" i="1" dirty="0" err="1">
                <a:solidFill>
                  <a:schemeClr val="bg1"/>
                </a:solidFill>
                <a:latin typeface="Arial" panose="020B0604020202020204" pitchFamily="34" charset="0"/>
              </a:rPr>
              <a:t>v</a:t>
            </a:r>
            <a:r>
              <a:rPr lang="en-US" altLang="en-US" sz="2000" i="1" baseline="-25000" dirty="0" err="1">
                <a:solidFill>
                  <a:schemeClr val="bg1"/>
                </a:solidFill>
                <a:latin typeface="Arial" panose="020B0604020202020204" pitchFamily="34" charset="0"/>
              </a:rPr>
              <a:t>B</a:t>
            </a:r>
            <a:r>
              <a:rPr lang="en-US" altLang="en-US" sz="2000" dirty="0">
                <a:solidFill>
                  <a:schemeClr val="bg1"/>
                </a:solidFill>
                <a:latin typeface="Arial" panose="020B0604020202020204" pitchFamily="34" charset="0"/>
              </a:rPr>
              <a:t>, where </a:t>
            </a:r>
            <a:r>
              <a:rPr lang="en-US" altLang="en-US" sz="2000" i="1" dirty="0" err="1">
                <a:solidFill>
                  <a:schemeClr val="bg1"/>
                </a:solidFill>
                <a:latin typeface="Arial" panose="020B0604020202020204" pitchFamily="34" charset="0"/>
              </a:rPr>
              <a:t>v</a:t>
            </a:r>
            <a:r>
              <a:rPr lang="en-US" altLang="en-US" sz="2000" i="1" baseline="-25000" dirty="0" err="1">
                <a:solidFill>
                  <a:schemeClr val="bg1"/>
                </a:solidFill>
                <a:latin typeface="Arial" panose="020B0604020202020204" pitchFamily="34" charset="0"/>
              </a:rPr>
              <a:t>A</a:t>
            </a:r>
            <a:r>
              <a:rPr lang="en-US" altLang="en-US" sz="2000" dirty="0">
                <a:solidFill>
                  <a:schemeClr val="bg1"/>
                </a:solidFill>
                <a:latin typeface="Arial" panose="020B0604020202020204" pitchFamily="34" charset="0"/>
              </a:rPr>
              <a:t> and </a:t>
            </a:r>
            <a:r>
              <a:rPr lang="en-US" altLang="en-US" sz="2000" i="1" dirty="0" err="1">
                <a:solidFill>
                  <a:schemeClr val="bg1"/>
                </a:solidFill>
                <a:latin typeface="Arial" panose="020B0604020202020204" pitchFamily="34" charset="0"/>
              </a:rPr>
              <a:t>v</a:t>
            </a:r>
            <a:r>
              <a:rPr lang="en-US" altLang="en-US" sz="2000" i="1" baseline="-25000" dirty="0" err="1">
                <a:solidFill>
                  <a:schemeClr val="bg1"/>
                </a:solidFill>
                <a:latin typeface="Arial" panose="020B0604020202020204" pitchFamily="34" charset="0"/>
              </a:rPr>
              <a:t>B</a:t>
            </a:r>
            <a:r>
              <a:rPr lang="en-US" altLang="en-US" sz="2000" dirty="0">
                <a:solidFill>
                  <a:schemeClr val="bg1"/>
                </a:solidFill>
                <a:latin typeface="Arial" panose="020B0604020202020204" pitchFamily="34" charset="0"/>
              </a:rPr>
              <a:t> are both node voltages.</a:t>
            </a:r>
          </a:p>
        </p:txBody>
      </p:sp>
    </p:spTree>
    <p:extLst>
      <p:ext uri="{BB962C8B-B14F-4D97-AF65-F5344CB8AC3E}">
        <p14:creationId xmlns:p14="http://schemas.microsoft.com/office/powerpoint/2010/main" val="3443847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287124"/>
            <a:ext cx="10515600" cy="1325563"/>
          </a:xfrm>
        </p:spPr>
        <p:txBody>
          <a:bodyPr/>
          <a:lstStyle/>
          <a:p>
            <a:r>
              <a:rPr lang="en-US" altLang="en-US" b="1" dirty="0">
                <a:solidFill>
                  <a:srgbClr val="C00000"/>
                </a:solidFill>
              </a:rPr>
              <a:t>NVM – 1</a:t>
            </a:r>
            <a:r>
              <a:rPr lang="en-US" altLang="en-US" b="1" baseline="30000" dirty="0">
                <a:solidFill>
                  <a:srgbClr val="C00000"/>
                </a:solidFill>
              </a:rPr>
              <a:t>st</a:t>
            </a:r>
            <a:r>
              <a:rPr lang="en-US" altLang="en-US" b="1" dirty="0">
                <a:solidFill>
                  <a:srgbClr val="C00000"/>
                </a:solidFill>
              </a:rPr>
              <a:t>  Example</a:t>
            </a:r>
            <a:endParaRPr lang="en-US" b="1" dirty="0">
              <a:solidFill>
                <a:srgbClr val="C00000"/>
              </a:solidFill>
            </a:endParaRPr>
          </a:p>
        </p:txBody>
      </p:sp>
      <p:sp>
        <p:nvSpPr>
          <p:cNvPr id="10" name="Rectangle 11"/>
          <p:cNvSpPr>
            <a:spLocks noChangeArrowheads="1"/>
          </p:cNvSpPr>
          <p:nvPr/>
        </p:nvSpPr>
        <p:spPr bwMode="auto">
          <a:xfrm>
            <a:off x="7264400" y="1951037"/>
            <a:ext cx="3429000" cy="1066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10"/>
          <p:cNvSpPr>
            <a:spLocks noChangeArrowheads="1"/>
          </p:cNvSpPr>
          <p:nvPr/>
        </p:nvSpPr>
        <p:spPr bwMode="auto">
          <a:xfrm>
            <a:off x="2114550" y="1951037"/>
            <a:ext cx="2743200" cy="1066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4"/>
          <p:cNvSpPr txBox="1">
            <a:spLocks noChangeArrowheads="1"/>
          </p:cNvSpPr>
          <p:nvPr/>
        </p:nvSpPr>
        <p:spPr bwMode="auto">
          <a:xfrm>
            <a:off x="1200150" y="1257514"/>
            <a:ext cx="457200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a:solidFill>
                  <a:schemeClr val="bg1"/>
                </a:solidFill>
                <a:latin typeface="Arial" panose="020B0604020202020204" pitchFamily="34" charset="0"/>
              </a:rPr>
              <a:t>The KCL equation for the A node was:</a:t>
            </a:r>
          </a:p>
        </p:txBody>
      </p:sp>
      <p:graphicFrame>
        <p:nvGraphicFramePr>
          <p:cNvPr id="13" name="Object 5"/>
          <p:cNvGraphicFramePr>
            <a:graphicFrameLocks noChangeAspect="1"/>
          </p:cNvGraphicFramePr>
          <p:nvPr>
            <p:extLst>
              <p:ext uri="{D42A27DB-BD31-4B8C-83A1-F6EECF244321}">
                <p14:modId xmlns:p14="http://schemas.microsoft.com/office/powerpoint/2010/main" val="3977679504"/>
              </p:ext>
            </p:extLst>
          </p:nvPr>
        </p:nvGraphicFramePr>
        <p:xfrm>
          <a:off x="1200150" y="3460750"/>
          <a:ext cx="6934200" cy="3168650"/>
        </p:xfrm>
        <a:graphic>
          <a:graphicData uri="http://schemas.openxmlformats.org/presentationml/2006/ole">
            <mc:AlternateContent xmlns:mc="http://schemas.openxmlformats.org/markup-compatibility/2006">
              <mc:Choice xmlns:v="urn:schemas-microsoft-com:vml" Requires="v">
                <p:oleObj spid="_x0000_s9236" name="VISIO" r:id="rId3" imgW="7572240" imgH="3459960" progId="Visio.Drawing.6">
                  <p:embed/>
                </p:oleObj>
              </mc:Choice>
              <mc:Fallback>
                <p:oleObj name="VISIO" r:id="rId3" imgW="7572240" imgH="34599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150" y="3460750"/>
                        <a:ext cx="6934200" cy="31686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6"/>
          <p:cNvGraphicFramePr>
            <a:graphicFrameLocks noChangeAspect="1"/>
          </p:cNvGraphicFramePr>
          <p:nvPr>
            <p:extLst>
              <p:ext uri="{D42A27DB-BD31-4B8C-83A1-F6EECF244321}">
                <p14:modId xmlns:p14="http://schemas.microsoft.com/office/powerpoint/2010/main" val="3325789453"/>
              </p:ext>
            </p:extLst>
          </p:nvPr>
        </p:nvGraphicFramePr>
        <p:xfrm>
          <a:off x="2190750" y="2095822"/>
          <a:ext cx="2590800" cy="854075"/>
        </p:xfrm>
        <a:graphic>
          <a:graphicData uri="http://schemas.openxmlformats.org/presentationml/2006/ole">
            <mc:AlternateContent xmlns:mc="http://schemas.openxmlformats.org/markup-compatibility/2006">
              <mc:Choice xmlns:v="urn:schemas-microsoft-com:vml" Requires="v">
                <p:oleObj spid="_x0000_s9237" name="Equation" r:id="rId5" imgW="1307880" imgH="431640" progId="Equation.DSMT4">
                  <p:embed/>
                </p:oleObj>
              </mc:Choice>
              <mc:Fallback>
                <p:oleObj name="Equation" r:id="rId5" imgW="130788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0" y="2095822"/>
                        <a:ext cx="25908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7"/>
          <p:cNvSpPr txBox="1">
            <a:spLocks noChangeArrowheads="1"/>
          </p:cNvSpPr>
          <p:nvPr/>
        </p:nvSpPr>
        <p:spPr bwMode="auto">
          <a:xfrm>
            <a:off x="6648450" y="1257514"/>
            <a:ext cx="480060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a:solidFill>
                  <a:schemeClr val="bg1"/>
                </a:solidFill>
                <a:latin typeface="Arial" panose="020B0604020202020204" pitchFamily="34" charset="0"/>
              </a:rPr>
              <a:t>The KCL equation for the B node is:</a:t>
            </a:r>
          </a:p>
        </p:txBody>
      </p:sp>
      <p:graphicFrame>
        <p:nvGraphicFramePr>
          <p:cNvPr id="19" name="Object 8"/>
          <p:cNvGraphicFramePr>
            <a:graphicFrameLocks noChangeAspect="1"/>
          </p:cNvGraphicFramePr>
          <p:nvPr>
            <p:extLst>
              <p:ext uri="{D42A27DB-BD31-4B8C-83A1-F6EECF244321}">
                <p14:modId xmlns:p14="http://schemas.microsoft.com/office/powerpoint/2010/main" val="3048840823"/>
              </p:ext>
            </p:extLst>
          </p:nvPr>
        </p:nvGraphicFramePr>
        <p:xfrm>
          <a:off x="7356475" y="2061369"/>
          <a:ext cx="3244850" cy="854075"/>
        </p:xfrm>
        <a:graphic>
          <a:graphicData uri="http://schemas.openxmlformats.org/presentationml/2006/ole">
            <mc:AlternateContent xmlns:mc="http://schemas.openxmlformats.org/markup-compatibility/2006">
              <mc:Choice xmlns:v="urn:schemas-microsoft-com:vml" Requires="v">
                <p:oleObj spid="_x0000_s9238" name="Equation" r:id="rId7" imgW="1638000" imgH="431640" progId="Equation.DSMT4">
                  <p:embed/>
                </p:oleObj>
              </mc:Choice>
              <mc:Fallback>
                <p:oleObj name="Equation" r:id="rId7" imgW="163800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6475" y="2061369"/>
                        <a:ext cx="324485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9"/>
          <p:cNvSpPr txBox="1">
            <a:spLocks noChangeArrowheads="1"/>
          </p:cNvSpPr>
          <p:nvPr/>
        </p:nvSpPr>
        <p:spPr bwMode="auto">
          <a:xfrm>
            <a:off x="8851900" y="4029412"/>
            <a:ext cx="2959100" cy="2031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1800">
                <a:solidFill>
                  <a:schemeClr val="bg1"/>
                </a:solidFill>
                <a:latin typeface="Arial" panose="020B0604020202020204" pitchFamily="34" charset="0"/>
              </a:rPr>
              <a:t>Be very careful that you understand the signs of all these terms.  One of the big keys in these problems is to get the signs correct.  If you have questions, review this material.</a:t>
            </a:r>
          </a:p>
        </p:txBody>
      </p:sp>
    </p:spTree>
    <p:extLst>
      <p:ext uri="{BB962C8B-B14F-4D97-AF65-F5344CB8AC3E}">
        <p14:creationId xmlns:p14="http://schemas.microsoft.com/office/powerpoint/2010/main" val="3705439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287124"/>
            <a:ext cx="10515600" cy="1325563"/>
          </a:xfrm>
        </p:spPr>
        <p:txBody>
          <a:bodyPr/>
          <a:lstStyle/>
          <a:p>
            <a:r>
              <a:rPr lang="en-US" altLang="en-US" b="1" dirty="0">
                <a:solidFill>
                  <a:srgbClr val="C00000"/>
                </a:solidFill>
              </a:rPr>
              <a:t>NVM – 1</a:t>
            </a:r>
            <a:r>
              <a:rPr lang="en-US" altLang="en-US" b="1" baseline="30000" dirty="0">
                <a:solidFill>
                  <a:srgbClr val="C00000"/>
                </a:solidFill>
              </a:rPr>
              <a:t>st</a:t>
            </a:r>
            <a:r>
              <a:rPr lang="en-US" altLang="en-US" b="1" dirty="0">
                <a:solidFill>
                  <a:srgbClr val="C00000"/>
                </a:solidFill>
              </a:rPr>
              <a:t>  Example</a:t>
            </a:r>
            <a:endParaRPr lang="en-US" b="1" dirty="0">
              <a:solidFill>
                <a:srgbClr val="C00000"/>
              </a:solidFill>
            </a:endParaRPr>
          </a:p>
        </p:txBody>
      </p:sp>
      <p:sp>
        <p:nvSpPr>
          <p:cNvPr id="14" name="Rectangle 9"/>
          <p:cNvSpPr>
            <a:spLocks noChangeArrowheads="1"/>
          </p:cNvSpPr>
          <p:nvPr/>
        </p:nvSpPr>
        <p:spPr bwMode="auto">
          <a:xfrm>
            <a:off x="7981950" y="3424932"/>
            <a:ext cx="3505200" cy="1600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4"/>
          <p:cNvSpPr txBox="1">
            <a:spLocks noChangeArrowheads="1"/>
          </p:cNvSpPr>
          <p:nvPr/>
        </p:nvSpPr>
        <p:spPr bwMode="auto">
          <a:xfrm>
            <a:off x="247650" y="3446760"/>
            <a:ext cx="7454900" cy="92333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1800">
                <a:solidFill>
                  <a:schemeClr val="bg1"/>
                </a:solidFill>
                <a:latin typeface="Arial" panose="020B0604020202020204" pitchFamily="34" charset="0"/>
              </a:rPr>
              <a:t>There are no dependent sources in this circuit, so we can skip step 5.  We should now have the same number of equations (2) as unknowns (2), and we can solve.</a:t>
            </a:r>
          </a:p>
        </p:txBody>
      </p:sp>
      <p:graphicFrame>
        <p:nvGraphicFramePr>
          <p:cNvPr id="16" name="Object 5"/>
          <p:cNvGraphicFramePr>
            <a:graphicFrameLocks noChangeAspect="1"/>
          </p:cNvGraphicFramePr>
          <p:nvPr>
            <p:extLst>
              <p:ext uri="{D42A27DB-BD31-4B8C-83A1-F6EECF244321}">
                <p14:modId xmlns:p14="http://schemas.microsoft.com/office/powerpoint/2010/main" val="3292759333"/>
              </p:ext>
            </p:extLst>
          </p:nvPr>
        </p:nvGraphicFramePr>
        <p:xfrm>
          <a:off x="247650" y="4441015"/>
          <a:ext cx="5410200" cy="2266950"/>
        </p:xfrm>
        <a:graphic>
          <a:graphicData uri="http://schemas.openxmlformats.org/presentationml/2006/ole">
            <mc:AlternateContent xmlns:mc="http://schemas.openxmlformats.org/markup-compatibility/2006">
              <mc:Choice xmlns:v="urn:schemas-microsoft-com:vml" Requires="v">
                <p:oleObj spid="_x0000_s10260" name="VISIO" r:id="rId3" imgW="7572240" imgH="3459960" progId="Visio.Drawing.6">
                  <p:embed/>
                </p:oleObj>
              </mc:Choice>
              <mc:Fallback>
                <p:oleObj name="VISIO" r:id="rId3" imgW="7572240" imgH="34599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4441015"/>
                        <a:ext cx="5410200" cy="2266950"/>
                      </a:xfrm>
                      <a:prstGeom prst="rect">
                        <a:avLst/>
                      </a:prstGeom>
                      <a:solidFill>
                        <a:srgbClr val="CCFFFF"/>
                      </a:solidFill>
                      <a:ln w="9525">
                        <a:solidFill>
                          <a:schemeClr val="tx1"/>
                        </a:solidFill>
                        <a:miter lim="800000"/>
                        <a:headEnd/>
                        <a:tailEnd/>
                      </a:ln>
                      <a:effectLst/>
                      <a:extLst/>
                    </p:spPr>
                  </p:pic>
                </p:oleObj>
              </mc:Fallback>
            </mc:AlternateContent>
          </a:graphicData>
        </a:graphic>
      </p:graphicFrame>
      <p:graphicFrame>
        <p:nvGraphicFramePr>
          <p:cNvPr id="21" name="Object 6"/>
          <p:cNvGraphicFramePr>
            <a:graphicFrameLocks noChangeAspect="1"/>
          </p:cNvGraphicFramePr>
          <p:nvPr>
            <p:extLst>
              <p:ext uri="{D42A27DB-BD31-4B8C-83A1-F6EECF244321}">
                <p14:modId xmlns:p14="http://schemas.microsoft.com/office/powerpoint/2010/main" val="1763925142"/>
              </p:ext>
            </p:extLst>
          </p:nvPr>
        </p:nvGraphicFramePr>
        <p:xfrm>
          <a:off x="8731250" y="3459928"/>
          <a:ext cx="2590800" cy="854075"/>
        </p:xfrm>
        <a:graphic>
          <a:graphicData uri="http://schemas.openxmlformats.org/presentationml/2006/ole">
            <mc:AlternateContent xmlns:mc="http://schemas.openxmlformats.org/markup-compatibility/2006">
              <mc:Choice xmlns:v="urn:schemas-microsoft-com:vml" Requires="v">
                <p:oleObj spid="_x0000_s10261" name="Equation" r:id="rId5" imgW="1307880" imgH="431640" progId="Equation.DSMT4">
                  <p:embed/>
                </p:oleObj>
              </mc:Choice>
              <mc:Fallback>
                <p:oleObj name="Equation" r:id="rId5" imgW="130788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1250" y="3459928"/>
                        <a:ext cx="25908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7"/>
          <p:cNvGraphicFramePr>
            <a:graphicFrameLocks noChangeAspect="1"/>
          </p:cNvGraphicFramePr>
          <p:nvPr>
            <p:extLst>
              <p:ext uri="{D42A27DB-BD31-4B8C-83A1-F6EECF244321}">
                <p14:modId xmlns:p14="http://schemas.microsoft.com/office/powerpoint/2010/main" val="310135051"/>
              </p:ext>
            </p:extLst>
          </p:nvPr>
        </p:nvGraphicFramePr>
        <p:xfrm>
          <a:off x="8242300" y="4219412"/>
          <a:ext cx="3244850" cy="854075"/>
        </p:xfrm>
        <a:graphic>
          <a:graphicData uri="http://schemas.openxmlformats.org/presentationml/2006/ole">
            <mc:AlternateContent xmlns:mc="http://schemas.openxmlformats.org/markup-compatibility/2006">
              <mc:Choice xmlns:v="urn:schemas-microsoft-com:vml" Requires="v">
                <p:oleObj spid="_x0000_s10262" name="Equation" r:id="rId7" imgW="1638000" imgH="431640" progId="Equation.DSMT4">
                  <p:embed/>
                </p:oleObj>
              </mc:Choice>
              <mc:Fallback>
                <p:oleObj name="Equation" r:id="rId7" imgW="163800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2300" y="4219412"/>
                        <a:ext cx="324485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8"/>
          <p:cNvSpPr txBox="1">
            <a:spLocks noChangeArrowheads="1"/>
          </p:cNvSpPr>
          <p:nvPr/>
        </p:nvSpPr>
        <p:spPr bwMode="auto">
          <a:xfrm>
            <a:off x="5778500" y="5230637"/>
            <a:ext cx="3498850" cy="14773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1800">
                <a:solidFill>
                  <a:schemeClr val="bg1"/>
                </a:solidFill>
                <a:latin typeface="Arial" panose="020B0604020202020204" pitchFamily="34" charset="0"/>
              </a:rPr>
              <a:t>Note that we have assumed that all the values of the resistors and sources have been given.  If not, we will need to get more information before we can solve.</a:t>
            </a:r>
          </a:p>
        </p:txBody>
      </p:sp>
      <p:sp>
        <p:nvSpPr>
          <p:cNvPr id="24" name="Rectangle 3"/>
          <p:cNvSpPr>
            <a:spLocks noGrp="1" noChangeArrowheads="1"/>
          </p:cNvSpPr>
          <p:nvPr>
            <p:ph idx="1"/>
          </p:nvPr>
        </p:nvSpPr>
        <p:spPr>
          <a:xfrm>
            <a:off x="57150" y="604991"/>
            <a:ext cx="11963400" cy="2727926"/>
          </a:xfrm>
          <a:solidFill>
            <a:schemeClr val="bg1"/>
          </a:solidFill>
          <a:ln w="9525">
            <a:solidFill>
              <a:schemeClr val="tx1"/>
            </a:solidFill>
            <a:miter lim="800000"/>
            <a:headEnd/>
            <a:tailEnd/>
          </a:ln>
          <a:effectLst/>
        </p:spPr>
        <p:txBody>
          <a:bodyPr wrap="square">
            <a:spAutoFit/>
          </a:bodyPr>
          <a:lstStyle/>
          <a:p>
            <a:pPr marL="0" indent="0" algn="just" eaLnBrk="0" hangingPunct="0">
              <a:buNone/>
            </a:pPr>
            <a:r>
              <a:rPr lang="en-US" altLang="en-US" sz="2400" b="1" dirty="0">
                <a:solidFill>
                  <a:srgbClr val="FF0000"/>
                </a:solidFill>
                <a:latin typeface="Arial" panose="020B0604020202020204" pitchFamily="34" charset="0"/>
              </a:rPr>
              <a:t>The Node-Voltage Method steps are:</a:t>
            </a:r>
          </a:p>
          <a:p>
            <a:pPr marL="0" algn="just" eaLnBrk="0" hangingPunct="0"/>
            <a:r>
              <a:rPr lang="en-US" altLang="en-US" sz="2000" dirty="0">
                <a:latin typeface="Arial" panose="020B0604020202020204" pitchFamily="34" charset="0"/>
              </a:rPr>
              <a:t>Find the essential nodes.</a:t>
            </a:r>
          </a:p>
          <a:p>
            <a:pPr marL="0" algn="just" eaLnBrk="0" hangingPunct="0"/>
            <a:r>
              <a:rPr lang="en-US" altLang="en-US" sz="2000" dirty="0">
                <a:latin typeface="Arial" panose="020B0604020202020204" pitchFamily="34" charset="0"/>
              </a:rPr>
              <a:t>Define one essential node as the reference node.</a:t>
            </a:r>
          </a:p>
          <a:p>
            <a:pPr marL="0" algn="just" eaLnBrk="0" hangingPunct="0"/>
            <a:r>
              <a:rPr lang="en-US" altLang="en-US" sz="2000" dirty="0">
                <a:latin typeface="Arial" panose="020B0604020202020204" pitchFamily="34" charset="0"/>
              </a:rPr>
              <a:t>Define the node voltages, the essential nodes with respect to the reference node.  Label them.</a:t>
            </a:r>
          </a:p>
          <a:p>
            <a:pPr marL="0" algn="just" eaLnBrk="0" hangingPunct="0"/>
            <a:r>
              <a:rPr lang="en-US" altLang="en-US" sz="2000" dirty="0">
                <a:latin typeface="Arial" panose="020B0604020202020204" pitchFamily="34" charset="0"/>
              </a:rPr>
              <a:t>Apply KCL for each non-reference essential node.</a:t>
            </a:r>
          </a:p>
          <a:p>
            <a:pPr marL="0" algn="just" eaLnBrk="0" hangingPunct="0"/>
            <a:r>
              <a:rPr lang="en-US" altLang="en-US" sz="2000" b="1" u="sng" dirty="0">
                <a:latin typeface="Arial" panose="020B0604020202020204" pitchFamily="34" charset="0"/>
              </a:rPr>
              <a:t>Write an equation for each current or voltage upon which dependent sources depend, as needed.</a:t>
            </a:r>
          </a:p>
        </p:txBody>
      </p:sp>
    </p:spTree>
    <p:extLst>
      <p:ext uri="{BB962C8B-B14F-4D97-AF65-F5344CB8AC3E}">
        <p14:creationId xmlns:p14="http://schemas.microsoft.com/office/powerpoint/2010/main" val="1699103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solidFill>
                  <a:srgbClr val="C00000"/>
                </a:solidFill>
              </a:rPr>
              <a:t>NVM 2</a:t>
            </a:r>
            <a:r>
              <a:rPr lang="en-US" b="1" baseline="30000" dirty="0" smtClean="0">
                <a:solidFill>
                  <a:srgbClr val="C00000"/>
                </a:solidFill>
              </a:rPr>
              <a:t>nd</a:t>
            </a:r>
            <a:r>
              <a:rPr lang="en-US" b="1" dirty="0" smtClean="0">
                <a:solidFill>
                  <a:srgbClr val="C00000"/>
                </a:solidFill>
              </a:rPr>
              <a:t> Example</a:t>
            </a:r>
            <a:endParaRPr lang="en-US" b="1" dirty="0">
              <a:solidFill>
                <a:srgbClr val="C00000"/>
              </a:solidFill>
            </a:endParaRPr>
          </a:p>
        </p:txBody>
      </p:sp>
      <p:pic>
        <p:nvPicPr>
          <p:cNvPr id="6" name="Resim 5"/>
          <p:cNvPicPr>
            <a:picLocks noChangeAspect="1"/>
          </p:cNvPicPr>
          <p:nvPr/>
        </p:nvPicPr>
        <p:blipFill>
          <a:blip r:embed="rId2"/>
          <a:stretch>
            <a:fillRect/>
          </a:stretch>
        </p:blipFill>
        <p:spPr>
          <a:xfrm>
            <a:off x="424133" y="1190356"/>
            <a:ext cx="5114026" cy="2519003"/>
          </a:xfrm>
          <a:prstGeom prst="rect">
            <a:avLst/>
          </a:prstGeom>
        </p:spPr>
      </p:pic>
      <p:pic>
        <p:nvPicPr>
          <p:cNvPr id="7" name="Resim 6"/>
          <p:cNvPicPr>
            <a:picLocks noChangeAspect="1"/>
          </p:cNvPicPr>
          <p:nvPr/>
        </p:nvPicPr>
        <p:blipFill>
          <a:blip r:embed="rId3"/>
          <a:stretch>
            <a:fillRect/>
          </a:stretch>
        </p:blipFill>
        <p:spPr>
          <a:xfrm>
            <a:off x="7133415" y="1322694"/>
            <a:ext cx="4634452" cy="2582039"/>
          </a:xfrm>
          <a:prstGeom prst="rect">
            <a:avLst/>
          </a:prstGeom>
        </p:spPr>
      </p:pic>
      <p:sp>
        <p:nvSpPr>
          <p:cNvPr id="8" name="Dikdörtgen 7"/>
          <p:cNvSpPr/>
          <p:nvPr/>
        </p:nvSpPr>
        <p:spPr>
          <a:xfrm>
            <a:off x="597379" y="3904733"/>
            <a:ext cx="10997242" cy="2308324"/>
          </a:xfrm>
          <a:prstGeom prst="rect">
            <a:avLst/>
          </a:prstGeom>
        </p:spPr>
        <p:txBody>
          <a:bodyPr wrap="square">
            <a:spAutoFit/>
          </a:bodyPr>
          <a:lstStyle/>
          <a:p>
            <a:r>
              <a:rPr lang="en-US" b="1" dirty="0">
                <a:solidFill>
                  <a:schemeClr val="accent1"/>
                </a:solidFill>
                <a:latin typeface="Lato"/>
              </a:rPr>
              <a:t>Our example circuit has three nodes, </a:t>
            </a:r>
            <a:r>
              <a:rPr lang="en-US" b="1" dirty="0" smtClean="0">
                <a:solidFill>
                  <a:schemeClr val="accent1"/>
                </a:solidFill>
                <a:latin typeface="KaTeX_Main"/>
              </a:rPr>
              <a:t>a</a:t>
            </a:r>
            <a:r>
              <a:rPr lang="en-US" b="1" dirty="0" smtClean="0">
                <a:solidFill>
                  <a:schemeClr val="accent1"/>
                </a:solidFill>
                <a:latin typeface="Lato"/>
              </a:rPr>
              <a:t>, </a:t>
            </a:r>
            <a:r>
              <a:rPr lang="tr-TR" b="1" dirty="0" smtClean="0">
                <a:solidFill>
                  <a:schemeClr val="accent1"/>
                </a:solidFill>
                <a:latin typeface="Lato"/>
              </a:rPr>
              <a:t>b</a:t>
            </a:r>
            <a:r>
              <a:rPr lang="en-US" b="1" dirty="0" smtClean="0">
                <a:solidFill>
                  <a:schemeClr val="accent1"/>
                </a:solidFill>
                <a:latin typeface="Lato"/>
              </a:rPr>
              <a:t> </a:t>
            </a:r>
            <a:r>
              <a:rPr lang="tr-TR" b="1" dirty="0" smtClean="0">
                <a:solidFill>
                  <a:schemeClr val="accent1"/>
                </a:solidFill>
                <a:latin typeface="Lato"/>
              </a:rPr>
              <a:t>a</a:t>
            </a:r>
            <a:r>
              <a:rPr lang="en-US" b="1" dirty="0" err="1" smtClean="0">
                <a:solidFill>
                  <a:schemeClr val="accent1"/>
                </a:solidFill>
                <a:latin typeface="Lato"/>
              </a:rPr>
              <a:t>nd</a:t>
            </a:r>
            <a:r>
              <a:rPr lang="en-US" b="1" dirty="0" smtClean="0">
                <a:solidFill>
                  <a:schemeClr val="accent1"/>
                </a:solidFill>
                <a:latin typeface="Lato"/>
              </a:rPr>
              <a:t> c</a:t>
            </a:r>
            <a:r>
              <a:rPr lang="tr-TR" b="1" dirty="0" smtClean="0">
                <a:solidFill>
                  <a:schemeClr val="accent1"/>
                </a:solidFill>
                <a:latin typeface="Lato"/>
              </a:rPr>
              <a:t>,</a:t>
            </a:r>
            <a:r>
              <a:rPr lang="en-US" b="1" dirty="0" smtClean="0">
                <a:solidFill>
                  <a:schemeClr val="accent1"/>
                </a:solidFill>
                <a:latin typeface="Lato"/>
              </a:rPr>
              <a:t> </a:t>
            </a:r>
            <a:r>
              <a:rPr lang="en-US" b="1" dirty="0">
                <a:solidFill>
                  <a:schemeClr val="accent1"/>
                </a:solidFill>
                <a:latin typeface="Lato"/>
              </a:rPr>
              <a:t>so </a:t>
            </a:r>
            <a:r>
              <a:rPr lang="en-US" b="1" dirty="0" smtClean="0">
                <a:solidFill>
                  <a:schemeClr val="accent1"/>
                </a:solidFill>
                <a:latin typeface="KaTeX_Main"/>
              </a:rPr>
              <a:t>N=3</a:t>
            </a:r>
            <a:r>
              <a:rPr lang="en-US" b="1" dirty="0" smtClean="0">
                <a:solidFill>
                  <a:schemeClr val="accent1"/>
                </a:solidFill>
                <a:latin typeface="Lato"/>
              </a:rPr>
              <a:t>.</a:t>
            </a:r>
            <a:r>
              <a:rPr lang="tr-TR" b="1" dirty="0" smtClean="0">
                <a:solidFill>
                  <a:schemeClr val="accent1"/>
                </a:solidFill>
                <a:latin typeface="Lato"/>
              </a:rPr>
              <a:t> </a:t>
            </a:r>
            <a:r>
              <a:rPr lang="tr-TR" b="1" dirty="0" err="1" smtClean="0">
                <a:solidFill>
                  <a:schemeClr val="accent1"/>
                </a:solidFill>
                <a:latin typeface="Lato"/>
              </a:rPr>
              <a:t>Node</a:t>
            </a:r>
            <a:r>
              <a:rPr lang="tr-TR" b="1" dirty="0" smtClean="0">
                <a:solidFill>
                  <a:schemeClr val="accent1"/>
                </a:solidFill>
                <a:latin typeface="Lato"/>
              </a:rPr>
              <a:t> c has 4 </a:t>
            </a:r>
            <a:r>
              <a:rPr lang="tr-TR" b="1" dirty="0" err="1" smtClean="0">
                <a:solidFill>
                  <a:schemeClr val="accent1"/>
                </a:solidFill>
                <a:latin typeface="Lato"/>
              </a:rPr>
              <a:t>connections</a:t>
            </a:r>
            <a:r>
              <a:rPr lang="tr-TR" b="1" dirty="0" smtClean="0">
                <a:solidFill>
                  <a:schemeClr val="accent1"/>
                </a:solidFill>
                <a:latin typeface="Lato"/>
              </a:rPr>
              <a:t> and it </a:t>
            </a:r>
            <a:r>
              <a:rPr lang="tr-TR" b="1" dirty="0" err="1" smtClean="0">
                <a:solidFill>
                  <a:schemeClr val="accent1"/>
                </a:solidFill>
                <a:latin typeface="Lato"/>
              </a:rPr>
              <a:t>connects</a:t>
            </a:r>
            <a:r>
              <a:rPr lang="tr-TR" b="1" dirty="0" smtClean="0">
                <a:solidFill>
                  <a:schemeClr val="accent1"/>
                </a:solidFill>
                <a:latin typeface="Lato"/>
              </a:rPr>
              <a:t> </a:t>
            </a:r>
            <a:r>
              <a:rPr lang="tr-TR" b="1" dirty="0" err="1" smtClean="0">
                <a:solidFill>
                  <a:schemeClr val="accent1"/>
                </a:solidFill>
                <a:latin typeface="Lato"/>
              </a:rPr>
              <a:t>directly</a:t>
            </a:r>
            <a:r>
              <a:rPr lang="tr-TR" b="1" dirty="0" smtClean="0">
                <a:solidFill>
                  <a:schemeClr val="accent1"/>
                </a:solidFill>
                <a:latin typeface="Lato"/>
              </a:rPr>
              <a:t> to </a:t>
            </a:r>
            <a:r>
              <a:rPr lang="tr-TR" b="1" dirty="0" err="1" smtClean="0">
                <a:solidFill>
                  <a:schemeClr val="accent1"/>
                </a:solidFill>
                <a:latin typeface="Lato"/>
              </a:rPr>
              <a:t>both</a:t>
            </a:r>
            <a:r>
              <a:rPr lang="tr-TR" b="1" dirty="0" smtClean="0">
                <a:solidFill>
                  <a:schemeClr val="accent1"/>
                </a:solidFill>
                <a:latin typeface="Lato"/>
              </a:rPr>
              <a:t> </a:t>
            </a:r>
            <a:r>
              <a:rPr lang="tr-TR" b="1" dirty="0" err="1" smtClean="0">
                <a:solidFill>
                  <a:schemeClr val="accent1"/>
                </a:solidFill>
                <a:latin typeface="Lato"/>
              </a:rPr>
              <a:t>sources</a:t>
            </a:r>
            <a:r>
              <a:rPr lang="tr-TR" b="1" dirty="0" smtClean="0">
                <a:solidFill>
                  <a:schemeClr val="accent1"/>
                </a:solidFill>
                <a:latin typeface="Lato"/>
              </a:rPr>
              <a:t>. </a:t>
            </a:r>
            <a:r>
              <a:rPr lang="tr-TR" b="1" dirty="0" err="1" smtClean="0">
                <a:solidFill>
                  <a:schemeClr val="accent1"/>
                </a:solidFill>
                <a:latin typeface="Lato"/>
              </a:rPr>
              <a:t>This</a:t>
            </a:r>
            <a:r>
              <a:rPr lang="tr-TR" b="1" dirty="0" smtClean="0">
                <a:solidFill>
                  <a:schemeClr val="accent1"/>
                </a:solidFill>
                <a:latin typeface="Lato"/>
              </a:rPr>
              <a:t> </a:t>
            </a:r>
            <a:r>
              <a:rPr lang="tr-TR" b="1" dirty="0" err="1" smtClean="0">
                <a:solidFill>
                  <a:schemeClr val="accent1"/>
                </a:solidFill>
                <a:latin typeface="Lato"/>
              </a:rPr>
              <a:t>make</a:t>
            </a:r>
            <a:r>
              <a:rPr lang="tr-TR" b="1" dirty="0" smtClean="0">
                <a:solidFill>
                  <a:schemeClr val="accent1"/>
                </a:solidFill>
                <a:latin typeface="Lato"/>
              </a:rPr>
              <a:t> it a </a:t>
            </a:r>
            <a:r>
              <a:rPr lang="tr-TR" b="1" dirty="0" err="1" smtClean="0">
                <a:solidFill>
                  <a:schemeClr val="accent1"/>
                </a:solidFill>
                <a:latin typeface="Lato"/>
              </a:rPr>
              <a:t>good</a:t>
            </a:r>
            <a:r>
              <a:rPr lang="tr-TR" b="1" dirty="0" smtClean="0">
                <a:solidFill>
                  <a:schemeClr val="accent1"/>
                </a:solidFill>
                <a:latin typeface="Lato"/>
              </a:rPr>
              <a:t> </a:t>
            </a:r>
            <a:r>
              <a:rPr lang="tr-TR" b="1" dirty="0" err="1" smtClean="0">
                <a:solidFill>
                  <a:schemeClr val="accent1"/>
                </a:solidFill>
                <a:latin typeface="Lato"/>
              </a:rPr>
              <a:t>candidate</a:t>
            </a:r>
            <a:r>
              <a:rPr lang="tr-TR" b="1" dirty="0" smtClean="0">
                <a:solidFill>
                  <a:schemeClr val="accent1"/>
                </a:solidFill>
                <a:latin typeface="Lato"/>
              </a:rPr>
              <a:t> to </a:t>
            </a:r>
            <a:r>
              <a:rPr lang="tr-TR" b="1" dirty="0" err="1" smtClean="0">
                <a:solidFill>
                  <a:schemeClr val="accent1"/>
                </a:solidFill>
                <a:latin typeface="Lato"/>
              </a:rPr>
              <a:t>play</a:t>
            </a:r>
            <a:r>
              <a:rPr lang="tr-TR" b="1" dirty="0" smtClean="0">
                <a:solidFill>
                  <a:schemeClr val="accent1"/>
                </a:solidFill>
                <a:latin typeface="Lato"/>
              </a:rPr>
              <a:t> </a:t>
            </a:r>
            <a:r>
              <a:rPr lang="tr-TR" b="1" dirty="0" err="1" smtClean="0">
                <a:solidFill>
                  <a:schemeClr val="accent1"/>
                </a:solidFill>
                <a:latin typeface="Lato"/>
              </a:rPr>
              <a:t>the</a:t>
            </a:r>
            <a:r>
              <a:rPr lang="tr-TR" b="1" dirty="0" smtClean="0">
                <a:solidFill>
                  <a:schemeClr val="accent1"/>
                </a:solidFill>
                <a:latin typeface="Lato"/>
              </a:rPr>
              <a:t> role of </a:t>
            </a:r>
            <a:r>
              <a:rPr lang="tr-TR" b="1" dirty="0" err="1" smtClean="0">
                <a:solidFill>
                  <a:schemeClr val="accent1"/>
                </a:solidFill>
                <a:latin typeface="Lato"/>
              </a:rPr>
              <a:t>reference</a:t>
            </a:r>
            <a:r>
              <a:rPr lang="tr-TR" b="1" dirty="0" smtClean="0">
                <a:solidFill>
                  <a:schemeClr val="accent1"/>
                </a:solidFill>
                <a:latin typeface="Lato"/>
              </a:rPr>
              <a:t> </a:t>
            </a:r>
            <a:r>
              <a:rPr lang="tr-TR" b="1" dirty="0" err="1" smtClean="0">
                <a:solidFill>
                  <a:schemeClr val="accent1"/>
                </a:solidFill>
                <a:latin typeface="Lato"/>
              </a:rPr>
              <a:t>node</a:t>
            </a:r>
            <a:r>
              <a:rPr lang="tr-TR" b="1" dirty="0" smtClean="0">
                <a:solidFill>
                  <a:schemeClr val="accent1"/>
                </a:solidFill>
                <a:latin typeface="Lato"/>
              </a:rPr>
              <a:t>. </a:t>
            </a:r>
            <a:r>
              <a:rPr lang="tr-TR" b="1" dirty="0" err="1" smtClean="0">
                <a:solidFill>
                  <a:schemeClr val="accent1"/>
                </a:solidFill>
                <a:latin typeface="Lato"/>
              </a:rPr>
              <a:t>Node</a:t>
            </a:r>
            <a:r>
              <a:rPr lang="tr-TR" b="1" dirty="0" smtClean="0">
                <a:solidFill>
                  <a:schemeClr val="accent1"/>
                </a:solidFill>
                <a:latin typeface="Lato"/>
              </a:rPr>
              <a:t> c has </a:t>
            </a:r>
            <a:r>
              <a:rPr lang="tr-TR" b="1" dirty="0" err="1" smtClean="0">
                <a:solidFill>
                  <a:schemeClr val="accent1"/>
                </a:solidFill>
                <a:latin typeface="Lato"/>
              </a:rPr>
              <a:t>been</a:t>
            </a:r>
            <a:r>
              <a:rPr lang="tr-TR" b="1" dirty="0" smtClean="0">
                <a:solidFill>
                  <a:schemeClr val="accent1"/>
                </a:solidFill>
                <a:latin typeface="Lato"/>
              </a:rPr>
              <a:t> </a:t>
            </a:r>
            <a:r>
              <a:rPr lang="tr-TR" b="1" dirty="0" err="1" smtClean="0">
                <a:solidFill>
                  <a:schemeClr val="accent1"/>
                </a:solidFill>
                <a:latin typeface="Lato"/>
              </a:rPr>
              <a:t>marked</a:t>
            </a:r>
            <a:r>
              <a:rPr lang="tr-TR" b="1" dirty="0" smtClean="0">
                <a:solidFill>
                  <a:schemeClr val="accent1"/>
                </a:solidFill>
                <a:latin typeface="Lato"/>
              </a:rPr>
              <a:t> </a:t>
            </a:r>
            <a:r>
              <a:rPr lang="tr-TR" b="1" dirty="0" err="1" smtClean="0">
                <a:solidFill>
                  <a:schemeClr val="accent1"/>
                </a:solidFill>
                <a:latin typeface="Lato"/>
              </a:rPr>
              <a:t>with</a:t>
            </a:r>
            <a:r>
              <a:rPr lang="tr-TR" b="1" dirty="0" smtClean="0">
                <a:solidFill>
                  <a:schemeClr val="accent1"/>
                </a:solidFill>
                <a:latin typeface="Lato"/>
              </a:rPr>
              <a:t> </a:t>
            </a:r>
            <a:r>
              <a:rPr lang="tr-TR" b="1" dirty="0" err="1" smtClean="0">
                <a:solidFill>
                  <a:schemeClr val="accent1"/>
                </a:solidFill>
                <a:latin typeface="Lato"/>
              </a:rPr>
              <a:t>the</a:t>
            </a:r>
            <a:r>
              <a:rPr lang="tr-TR" b="1" dirty="0" smtClean="0">
                <a:solidFill>
                  <a:schemeClr val="accent1"/>
                </a:solidFill>
                <a:latin typeface="Lato"/>
              </a:rPr>
              <a:t> </a:t>
            </a:r>
            <a:r>
              <a:rPr lang="tr-TR" b="1" dirty="0" err="1" smtClean="0">
                <a:solidFill>
                  <a:schemeClr val="accent1"/>
                </a:solidFill>
                <a:latin typeface="Lato"/>
              </a:rPr>
              <a:t>ground</a:t>
            </a:r>
            <a:r>
              <a:rPr lang="tr-TR" b="1" dirty="0" smtClean="0">
                <a:solidFill>
                  <a:schemeClr val="accent1"/>
                </a:solidFill>
                <a:latin typeface="Lato"/>
              </a:rPr>
              <a:t> </a:t>
            </a:r>
            <a:r>
              <a:rPr lang="tr-TR" b="1" dirty="0" err="1" smtClean="0">
                <a:solidFill>
                  <a:schemeClr val="accent1"/>
                </a:solidFill>
                <a:latin typeface="Lato"/>
              </a:rPr>
              <a:t>symbol</a:t>
            </a:r>
            <a:r>
              <a:rPr lang="tr-TR" b="1" dirty="0" smtClean="0">
                <a:solidFill>
                  <a:schemeClr val="accent1"/>
                </a:solidFill>
                <a:latin typeface="Lato"/>
              </a:rPr>
              <a:t> to </a:t>
            </a:r>
            <a:r>
              <a:rPr lang="tr-TR" b="1" dirty="0" err="1" smtClean="0">
                <a:solidFill>
                  <a:schemeClr val="accent1"/>
                </a:solidFill>
                <a:latin typeface="Lato"/>
              </a:rPr>
              <a:t>let</a:t>
            </a:r>
            <a:r>
              <a:rPr lang="tr-TR" b="1" dirty="0" smtClean="0">
                <a:solidFill>
                  <a:schemeClr val="accent1"/>
                </a:solidFill>
                <a:latin typeface="Lato"/>
              </a:rPr>
              <a:t> </a:t>
            </a:r>
            <a:r>
              <a:rPr lang="tr-TR" b="1" dirty="0" err="1" smtClean="0">
                <a:solidFill>
                  <a:schemeClr val="accent1"/>
                </a:solidFill>
                <a:latin typeface="Lato"/>
              </a:rPr>
              <a:t>everyone</a:t>
            </a:r>
            <a:r>
              <a:rPr lang="tr-TR" b="1" dirty="0" smtClean="0">
                <a:solidFill>
                  <a:schemeClr val="accent1"/>
                </a:solidFill>
                <a:latin typeface="Lato"/>
              </a:rPr>
              <a:t> </a:t>
            </a:r>
            <a:r>
              <a:rPr lang="tr-TR" b="1" dirty="0" err="1" smtClean="0">
                <a:solidFill>
                  <a:schemeClr val="accent1"/>
                </a:solidFill>
                <a:latin typeface="Lato"/>
              </a:rPr>
              <a:t>know</a:t>
            </a:r>
            <a:r>
              <a:rPr lang="tr-TR" b="1" dirty="0" smtClean="0">
                <a:solidFill>
                  <a:schemeClr val="accent1"/>
                </a:solidFill>
                <a:latin typeface="Lato"/>
              </a:rPr>
              <a:t> </a:t>
            </a:r>
            <a:r>
              <a:rPr lang="tr-TR" b="1" dirty="0" err="1" smtClean="0">
                <a:solidFill>
                  <a:schemeClr val="accent1"/>
                </a:solidFill>
                <a:latin typeface="Lato"/>
              </a:rPr>
              <a:t>our</a:t>
            </a:r>
            <a:r>
              <a:rPr lang="tr-TR" b="1" dirty="0" smtClean="0">
                <a:solidFill>
                  <a:schemeClr val="accent1"/>
                </a:solidFill>
                <a:latin typeface="Lato"/>
              </a:rPr>
              <a:t> </a:t>
            </a:r>
            <a:r>
              <a:rPr lang="tr-TR" b="1" dirty="0" err="1" smtClean="0">
                <a:solidFill>
                  <a:schemeClr val="accent1"/>
                </a:solidFill>
                <a:latin typeface="Lato"/>
              </a:rPr>
              <a:t>choice</a:t>
            </a:r>
            <a:r>
              <a:rPr lang="tr-TR" b="1" dirty="0" smtClean="0">
                <a:solidFill>
                  <a:schemeClr val="accent1"/>
                </a:solidFill>
                <a:latin typeface="Lato"/>
              </a:rPr>
              <a:t> for </a:t>
            </a:r>
            <a:r>
              <a:rPr lang="tr-TR" b="1" dirty="0" err="1" smtClean="0">
                <a:solidFill>
                  <a:schemeClr val="accent1"/>
                </a:solidFill>
                <a:latin typeface="Lato"/>
              </a:rPr>
              <a:t>reference</a:t>
            </a:r>
            <a:r>
              <a:rPr lang="tr-TR" b="1" dirty="0" smtClean="0">
                <a:solidFill>
                  <a:schemeClr val="accent1"/>
                </a:solidFill>
                <a:latin typeface="Lato"/>
              </a:rPr>
              <a:t> </a:t>
            </a:r>
            <a:r>
              <a:rPr lang="tr-TR" b="1" dirty="0" err="1" smtClean="0">
                <a:solidFill>
                  <a:schemeClr val="accent1"/>
                </a:solidFill>
                <a:latin typeface="Lato"/>
              </a:rPr>
              <a:t>node</a:t>
            </a:r>
            <a:r>
              <a:rPr lang="tr-TR" b="1" dirty="0" smtClean="0">
                <a:solidFill>
                  <a:schemeClr val="accent1"/>
                </a:solidFill>
                <a:latin typeface="Lato"/>
              </a:rPr>
              <a:t>.</a:t>
            </a:r>
          </a:p>
          <a:p>
            <a:endParaRPr lang="tr-TR" b="1" dirty="0">
              <a:solidFill>
                <a:schemeClr val="accent1"/>
              </a:solidFill>
              <a:latin typeface="Lato"/>
            </a:endParaRPr>
          </a:p>
          <a:p>
            <a:r>
              <a:rPr lang="tr-TR" b="1" dirty="0" err="1" smtClean="0">
                <a:solidFill>
                  <a:schemeClr val="accent1"/>
                </a:solidFill>
                <a:latin typeface="Lato"/>
              </a:rPr>
              <a:t>We</a:t>
            </a:r>
            <a:r>
              <a:rPr lang="tr-TR" b="1" dirty="0" smtClean="0">
                <a:solidFill>
                  <a:schemeClr val="accent1"/>
                </a:solidFill>
                <a:latin typeface="Lato"/>
              </a:rPr>
              <a:t> </a:t>
            </a:r>
            <a:r>
              <a:rPr lang="tr-TR" b="1" dirty="0" err="1" smtClean="0">
                <a:solidFill>
                  <a:schemeClr val="accent1"/>
                </a:solidFill>
                <a:latin typeface="Lato"/>
              </a:rPr>
              <a:t>also</a:t>
            </a:r>
            <a:r>
              <a:rPr lang="tr-TR" b="1" dirty="0" smtClean="0">
                <a:solidFill>
                  <a:schemeClr val="accent1"/>
                </a:solidFill>
                <a:latin typeface="Lato"/>
              </a:rPr>
              <a:t> </a:t>
            </a:r>
            <a:r>
              <a:rPr lang="tr-TR" b="1" dirty="0" err="1" smtClean="0">
                <a:solidFill>
                  <a:schemeClr val="accent1"/>
                </a:solidFill>
                <a:latin typeface="Lato"/>
              </a:rPr>
              <a:t>call</a:t>
            </a:r>
            <a:r>
              <a:rPr lang="tr-TR" b="1" dirty="0" smtClean="0">
                <a:solidFill>
                  <a:schemeClr val="accent1"/>
                </a:solidFill>
                <a:latin typeface="Lato"/>
              </a:rPr>
              <a:t> </a:t>
            </a:r>
            <a:r>
              <a:rPr lang="tr-TR" b="1" dirty="0" err="1" smtClean="0">
                <a:solidFill>
                  <a:schemeClr val="accent1"/>
                </a:solidFill>
                <a:latin typeface="Lato"/>
              </a:rPr>
              <a:t>out</a:t>
            </a:r>
            <a:r>
              <a:rPr lang="tr-TR" b="1" dirty="0" smtClean="0">
                <a:solidFill>
                  <a:schemeClr val="accent1"/>
                </a:solidFill>
                <a:latin typeface="Lato"/>
              </a:rPr>
              <a:t> N-1 =2 </a:t>
            </a:r>
            <a:r>
              <a:rPr lang="tr-TR" b="1" dirty="0" err="1" smtClean="0">
                <a:solidFill>
                  <a:schemeClr val="accent1"/>
                </a:solidFill>
                <a:latin typeface="Lato"/>
              </a:rPr>
              <a:t>node</a:t>
            </a:r>
            <a:r>
              <a:rPr lang="tr-TR" b="1" dirty="0" smtClean="0">
                <a:solidFill>
                  <a:schemeClr val="accent1"/>
                </a:solidFill>
                <a:latin typeface="Lato"/>
              </a:rPr>
              <a:t> </a:t>
            </a:r>
            <a:r>
              <a:rPr lang="tr-TR" b="1" dirty="0" err="1" smtClean="0">
                <a:solidFill>
                  <a:schemeClr val="accent1"/>
                </a:solidFill>
                <a:latin typeface="Lato"/>
              </a:rPr>
              <a:t>voltages</a:t>
            </a:r>
            <a:r>
              <a:rPr lang="tr-TR" b="1" dirty="0" smtClean="0">
                <a:solidFill>
                  <a:schemeClr val="accent1"/>
                </a:solidFill>
                <a:latin typeface="Lato"/>
              </a:rPr>
              <a:t> on </a:t>
            </a:r>
            <a:r>
              <a:rPr lang="tr-TR" b="1" dirty="0" err="1" smtClean="0">
                <a:solidFill>
                  <a:schemeClr val="accent1"/>
                </a:solidFill>
                <a:latin typeface="Lato"/>
              </a:rPr>
              <a:t>the</a:t>
            </a:r>
            <a:r>
              <a:rPr lang="tr-TR" b="1" dirty="0" smtClean="0">
                <a:solidFill>
                  <a:schemeClr val="accent1"/>
                </a:solidFill>
                <a:latin typeface="Lato"/>
              </a:rPr>
              <a:t> </a:t>
            </a:r>
            <a:r>
              <a:rPr lang="tr-TR" b="1" dirty="0" err="1" smtClean="0">
                <a:solidFill>
                  <a:schemeClr val="accent1"/>
                </a:solidFill>
                <a:latin typeface="Lato"/>
              </a:rPr>
              <a:t>schematic</a:t>
            </a:r>
            <a:r>
              <a:rPr lang="tr-TR" b="1" dirty="0" smtClean="0">
                <a:solidFill>
                  <a:schemeClr val="accent1"/>
                </a:solidFill>
                <a:latin typeface="Lato"/>
              </a:rPr>
              <a:t>, </a:t>
            </a:r>
            <a:r>
              <a:rPr lang="tr-TR" b="1" dirty="0" err="1" smtClean="0">
                <a:solidFill>
                  <a:schemeClr val="accent1"/>
                </a:solidFill>
                <a:latin typeface="Lato"/>
              </a:rPr>
              <a:t>labeled</a:t>
            </a:r>
            <a:r>
              <a:rPr lang="tr-TR" b="1" dirty="0" smtClean="0">
                <a:solidFill>
                  <a:schemeClr val="accent1"/>
                </a:solidFill>
                <a:latin typeface="Lato"/>
              </a:rPr>
              <a:t> in </a:t>
            </a:r>
            <a:r>
              <a:rPr lang="tr-TR" b="1" dirty="0" err="1" smtClean="0">
                <a:solidFill>
                  <a:schemeClr val="accent1"/>
                </a:solidFill>
                <a:latin typeface="Lato"/>
              </a:rPr>
              <a:t>orange</a:t>
            </a:r>
            <a:r>
              <a:rPr lang="tr-TR" b="1" dirty="0" smtClean="0">
                <a:solidFill>
                  <a:schemeClr val="accent1"/>
                </a:solidFill>
                <a:latin typeface="Lato"/>
              </a:rPr>
              <a:t> as </a:t>
            </a:r>
            <a:r>
              <a:rPr lang="tr-TR" b="1" dirty="0" err="1" smtClean="0">
                <a:solidFill>
                  <a:schemeClr val="accent1"/>
                </a:solidFill>
                <a:latin typeface="Lato"/>
              </a:rPr>
              <a:t>Va</a:t>
            </a:r>
            <a:r>
              <a:rPr lang="tr-TR" b="1" dirty="0" smtClean="0">
                <a:solidFill>
                  <a:schemeClr val="accent1"/>
                </a:solidFill>
                <a:latin typeface="Lato"/>
              </a:rPr>
              <a:t> and </a:t>
            </a:r>
            <a:r>
              <a:rPr lang="tr-TR" b="1" dirty="0" err="1" smtClean="0">
                <a:solidFill>
                  <a:schemeClr val="accent1"/>
                </a:solidFill>
                <a:latin typeface="Lato"/>
              </a:rPr>
              <a:t>Vb</a:t>
            </a:r>
            <a:endParaRPr lang="tr-TR" b="1" dirty="0" smtClean="0">
              <a:solidFill>
                <a:schemeClr val="accent1"/>
              </a:solidFill>
              <a:latin typeface="Lato"/>
            </a:endParaRPr>
          </a:p>
          <a:p>
            <a:endParaRPr lang="tr-TR" dirty="0">
              <a:solidFill>
                <a:srgbClr val="21242C"/>
              </a:solidFill>
              <a:latin typeface="Lato"/>
            </a:endParaRPr>
          </a:p>
          <a:p>
            <a:r>
              <a:rPr lang="tr-TR" b="1" i="1" dirty="0" err="1" smtClean="0">
                <a:solidFill>
                  <a:srgbClr val="21242C"/>
                </a:solidFill>
                <a:latin typeface="Lato"/>
              </a:rPr>
              <a:t>There</a:t>
            </a:r>
            <a:r>
              <a:rPr lang="tr-TR" b="1" i="1" dirty="0" smtClean="0">
                <a:solidFill>
                  <a:srgbClr val="21242C"/>
                </a:solidFill>
                <a:latin typeface="Lato"/>
              </a:rPr>
              <a:t> is an </a:t>
            </a:r>
            <a:r>
              <a:rPr lang="tr-TR" b="1" i="1" dirty="0" err="1" smtClean="0">
                <a:solidFill>
                  <a:srgbClr val="21242C"/>
                </a:solidFill>
                <a:latin typeface="Lato"/>
              </a:rPr>
              <a:t>obvious</a:t>
            </a:r>
            <a:r>
              <a:rPr lang="tr-TR" b="1" i="1" dirty="0" smtClean="0">
                <a:solidFill>
                  <a:srgbClr val="21242C"/>
                </a:solidFill>
                <a:latin typeface="Lato"/>
              </a:rPr>
              <a:t> </a:t>
            </a:r>
            <a:r>
              <a:rPr lang="tr-TR" b="1" i="1" dirty="0" err="1" smtClean="0">
                <a:solidFill>
                  <a:srgbClr val="21242C"/>
                </a:solidFill>
                <a:latin typeface="Lato"/>
              </a:rPr>
              <a:t>opprtunity</a:t>
            </a:r>
            <a:r>
              <a:rPr lang="tr-TR" b="1" i="1" dirty="0" smtClean="0">
                <a:solidFill>
                  <a:srgbClr val="21242C"/>
                </a:solidFill>
                <a:latin typeface="Lato"/>
              </a:rPr>
              <a:t> here to </a:t>
            </a:r>
            <a:r>
              <a:rPr lang="tr-TR" b="1" i="1" dirty="0" err="1" smtClean="0">
                <a:solidFill>
                  <a:srgbClr val="21242C"/>
                </a:solidFill>
                <a:latin typeface="Lato"/>
              </a:rPr>
              <a:t>simplify</a:t>
            </a:r>
            <a:r>
              <a:rPr lang="tr-TR" b="1" i="1" dirty="0" smtClean="0">
                <a:solidFill>
                  <a:srgbClr val="21242C"/>
                </a:solidFill>
                <a:latin typeface="Lato"/>
              </a:rPr>
              <a:t> </a:t>
            </a:r>
            <a:r>
              <a:rPr lang="tr-TR" b="1" i="1" dirty="0" err="1" smtClean="0">
                <a:solidFill>
                  <a:srgbClr val="21242C"/>
                </a:solidFill>
                <a:latin typeface="Lato"/>
              </a:rPr>
              <a:t>the</a:t>
            </a:r>
            <a:r>
              <a:rPr lang="tr-TR" b="1" i="1" dirty="0" smtClean="0">
                <a:solidFill>
                  <a:srgbClr val="21242C"/>
                </a:solidFill>
                <a:latin typeface="Lato"/>
              </a:rPr>
              <a:t> </a:t>
            </a:r>
            <a:r>
              <a:rPr lang="tr-TR" b="1" i="1" dirty="0" err="1" smtClean="0">
                <a:solidFill>
                  <a:srgbClr val="21242C"/>
                </a:solidFill>
                <a:latin typeface="Lato"/>
              </a:rPr>
              <a:t>two</a:t>
            </a:r>
            <a:r>
              <a:rPr lang="tr-TR" b="1" i="1" dirty="0" smtClean="0">
                <a:solidFill>
                  <a:srgbClr val="21242C"/>
                </a:solidFill>
                <a:latin typeface="Lato"/>
              </a:rPr>
              <a:t> </a:t>
            </a:r>
            <a:r>
              <a:rPr lang="tr-TR" b="1" i="1" dirty="0" err="1" smtClean="0">
                <a:solidFill>
                  <a:srgbClr val="21242C"/>
                </a:solidFill>
                <a:latin typeface="Lato"/>
              </a:rPr>
              <a:t>parallel</a:t>
            </a:r>
            <a:r>
              <a:rPr lang="tr-TR" b="1" i="1" dirty="0" smtClean="0">
                <a:solidFill>
                  <a:srgbClr val="21242C"/>
                </a:solidFill>
                <a:latin typeface="Lato"/>
              </a:rPr>
              <a:t> </a:t>
            </a:r>
            <a:r>
              <a:rPr lang="tr-TR" b="1" i="1" dirty="0" err="1" smtClean="0">
                <a:solidFill>
                  <a:srgbClr val="21242C"/>
                </a:solidFill>
                <a:latin typeface="Lato"/>
              </a:rPr>
              <a:t>resistors</a:t>
            </a:r>
            <a:r>
              <a:rPr lang="tr-TR" b="1" i="1" dirty="0" smtClean="0">
                <a:solidFill>
                  <a:srgbClr val="21242C"/>
                </a:solidFill>
                <a:latin typeface="Lato"/>
              </a:rPr>
              <a:t>, 6 </a:t>
            </a:r>
            <a:r>
              <a:rPr lang="tr-TR" b="1" i="1" dirty="0" err="1" smtClean="0">
                <a:solidFill>
                  <a:srgbClr val="21242C"/>
                </a:solidFill>
                <a:latin typeface="Lato"/>
              </a:rPr>
              <a:t>ohm</a:t>
            </a:r>
            <a:r>
              <a:rPr lang="tr-TR" b="1" i="1" dirty="0" smtClean="0">
                <a:solidFill>
                  <a:srgbClr val="21242C"/>
                </a:solidFill>
                <a:latin typeface="Lato"/>
              </a:rPr>
              <a:t> </a:t>
            </a:r>
            <a:r>
              <a:rPr lang="tr-TR" b="1" i="1" dirty="0" err="1" smtClean="0">
                <a:solidFill>
                  <a:srgbClr val="21242C"/>
                </a:solidFill>
                <a:latin typeface="Lato"/>
              </a:rPr>
              <a:t>with</a:t>
            </a:r>
            <a:r>
              <a:rPr lang="tr-TR" b="1" i="1" dirty="0" smtClean="0">
                <a:solidFill>
                  <a:srgbClr val="21242C"/>
                </a:solidFill>
                <a:latin typeface="Lato"/>
              </a:rPr>
              <a:t> 5 </a:t>
            </a:r>
            <a:r>
              <a:rPr lang="tr-TR" b="1" i="1" dirty="0" err="1" smtClean="0">
                <a:solidFill>
                  <a:srgbClr val="21242C"/>
                </a:solidFill>
                <a:latin typeface="Lato"/>
              </a:rPr>
              <a:t>ohm</a:t>
            </a:r>
            <a:r>
              <a:rPr lang="tr-TR" b="1" i="1" dirty="0" smtClean="0">
                <a:solidFill>
                  <a:srgbClr val="21242C"/>
                </a:solidFill>
                <a:latin typeface="Lato"/>
              </a:rPr>
              <a:t>. </a:t>
            </a:r>
            <a:r>
              <a:rPr lang="tr-TR" b="1" i="1" dirty="0" err="1" smtClean="0">
                <a:solidFill>
                  <a:srgbClr val="21242C"/>
                </a:solidFill>
                <a:latin typeface="Lato"/>
              </a:rPr>
              <a:t>We</a:t>
            </a:r>
            <a:r>
              <a:rPr lang="tr-TR" b="1" i="1" dirty="0" smtClean="0">
                <a:solidFill>
                  <a:srgbClr val="21242C"/>
                </a:solidFill>
                <a:latin typeface="Lato"/>
              </a:rPr>
              <a:t> </a:t>
            </a:r>
            <a:r>
              <a:rPr lang="tr-TR" b="1" i="1" dirty="0" err="1" smtClean="0">
                <a:solidFill>
                  <a:srgbClr val="21242C"/>
                </a:solidFill>
                <a:latin typeface="Lato"/>
              </a:rPr>
              <a:t>will</a:t>
            </a:r>
            <a:r>
              <a:rPr lang="tr-TR" b="1" i="1" dirty="0" smtClean="0">
                <a:solidFill>
                  <a:srgbClr val="21242C"/>
                </a:solidFill>
                <a:latin typeface="Lato"/>
              </a:rPr>
              <a:t> not do </a:t>
            </a:r>
            <a:r>
              <a:rPr lang="tr-TR" b="1" i="1" dirty="0" err="1" smtClean="0">
                <a:solidFill>
                  <a:srgbClr val="21242C"/>
                </a:solidFill>
                <a:latin typeface="Lato"/>
              </a:rPr>
              <a:t>that</a:t>
            </a:r>
            <a:r>
              <a:rPr lang="tr-TR" b="1" i="1" dirty="0" smtClean="0">
                <a:solidFill>
                  <a:srgbClr val="21242C"/>
                </a:solidFill>
                <a:latin typeface="Lato"/>
              </a:rPr>
              <a:t>, </a:t>
            </a:r>
            <a:r>
              <a:rPr lang="tr-TR" b="1" i="1" dirty="0" err="1" smtClean="0">
                <a:solidFill>
                  <a:srgbClr val="21242C"/>
                </a:solidFill>
                <a:latin typeface="Lato"/>
              </a:rPr>
              <a:t>because</a:t>
            </a:r>
            <a:r>
              <a:rPr lang="tr-TR" b="1" i="1" dirty="0" smtClean="0">
                <a:solidFill>
                  <a:srgbClr val="21242C"/>
                </a:solidFill>
                <a:latin typeface="Lato"/>
              </a:rPr>
              <a:t> </a:t>
            </a:r>
            <a:r>
              <a:rPr lang="tr-TR" b="1" i="1" dirty="0" err="1" smtClean="0">
                <a:solidFill>
                  <a:srgbClr val="21242C"/>
                </a:solidFill>
                <a:latin typeface="Lato"/>
              </a:rPr>
              <a:t>we</a:t>
            </a:r>
            <a:r>
              <a:rPr lang="tr-TR" b="1" i="1" dirty="0" smtClean="0">
                <a:solidFill>
                  <a:srgbClr val="21242C"/>
                </a:solidFill>
                <a:latin typeface="Lato"/>
              </a:rPr>
              <a:t> </a:t>
            </a:r>
            <a:r>
              <a:rPr lang="tr-TR" b="1" i="1" dirty="0" err="1" smtClean="0">
                <a:solidFill>
                  <a:srgbClr val="21242C"/>
                </a:solidFill>
                <a:latin typeface="Lato"/>
              </a:rPr>
              <a:t>want</a:t>
            </a:r>
            <a:r>
              <a:rPr lang="tr-TR" b="1" i="1" dirty="0" smtClean="0">
                <a:solidFill>
                  <a:srgbClr val="21242C"/>
                </a:solidFill>
                <a:latin typeface="Lato"/>
              </a:rPr>
              <a:t> to </a:t>
            </a:r>
            <a:r>
              <a:rPr lang="tr-TR" b="1" i="1" dirty="0" err="1" smtClean="0">
                <a:solidFill>
                  <a:srgbClr val="21242C"/>
                </a:solidFill>
                <a:latin typeface="Lato"/>
              </a:rPr>
              <a:t>study</a:t>
            </a:r>
            <a:r>
              <a:rPr lang="tr-TR" b="1" i="1" dirty="0" smtClean="0">
                <a:solidFill>
                  <a:srgbClr val="21242C"/>
                </a:solidFill>
                <a:latin typeface="Lato"/>
              </a:rPr>
              <a:t> </a:t>
            </a:r>
            <a:r>
              <a:rPr lang="tr-TR" b="1" i="1" dirty="0" err="1" smtClean="0">
                <a:solidFill>
                  <a:srgbClr val="21242C"/>
                </a:solidFill>
                <a:latin typeface="Lato"/>
              </a:rPr>
              <a:t>the</a:t>
            </a:r>
            <a:r>
              <a:rPr lang="tr-TR" b="1" i="1" dirty="0" smtClean="0">
                <a:solidFill>
                  <a:srgbClr val="21242C"/>
                </a:solidFill>
                <a:latin typeface="Lato"/>
              </a:rPr>
              <a:t> </a:t>
            </a:r>
            <a:r>
              <a:rPr lang="tr-TR" b="1" i="1" dirty="0" err="1" smtClean="0">
                <a:solidFill>
                  <a:srgbClr val="21242C"/>
                </a:solidFill>
                <a:latin typeface="Lato"/>
              </a:rPr>
              <a:t>Node</a:t>
            </a:r>
            <a:r>
              <a:rPr lang="tr-TR" b="1" i="1" dirty="0" smtClean="0">
                <a:solidFill>
                  <a:srgbClr val="21242C"/>
                </a:solidFill>
                <a:latin typeface="Lato"/>
              </a:rPr>
              <a:t> </a:t>
            </a:r>
            <a:r>
              <a:rPr lang="tr-TR" b="1" i="1" dirty="0" err="1" smtClean="0">
                <a:solidFill>
                  <a:srgbClr val="21242C"/>
                </a:solidFill>
                <a:latin typeface="Lato"/>
              </a:rPr>
              <a:t>Voltage</a:t>
            </a:r>
            <a:r>
              <a:rPr lang="tr-TR" b="1" i="1" dirty="0" smtClean="0">
                <a:solidFill>
                  <a:srgbClr val="21242C"/>
                </a:solidFill>
                <a:latin typeface="Lato"/>
              </a:rPr>
              <a:t> Method </a:t>
            </a:r>
            <a:r>
              <a:rPr lang="tr-TR" b="1" i="1" dirty="0" err="1" smtClean="0">
                <a:solidFill>
                  <a:srgbClr val="21242C"/>
                </a:solidFill>
                <a:latin typeface="Lato"/>
              </a:rPr>
              <a:t>procedure</a:t>
            </a:r>
            <a:r>
              <a:rPr lang="tr-TR" b="1" i="1" dirty="0" smtClean="0">
                <a:solidFill>
                  <a:srgbClr val="21242C"/>
                </a:solidFill>
                <a:latin typeface="Lato"/>
              </a:rPr>
              <a:t>.</a:t>
            </a:r>
            <a:r>
              <a:rPr lang="en-US" b="1" i="1" dirty="0" smtClean="0">
                <a:solidFill>
                  <a:srgbClr val="21242C"/>
                </a:solidFill>
                <a:latin typeface="Lato"/>
              </a:rPr>
              <a:t> </a:t>
            </a:r>
            <a:endParaRPr lang="en-US" b="1" i="1" dirty="0"/>
          </a:p>
        </p:txBody>
      </p:sp>
    </p:spTree>
    <p:extLst>
      <p:ext uri="{BB962C8B-B14F-4D97-AF65-F5344CB8AC3E}">
        <p14:creationId xmlns:p14="http://schemas.microsoft.com/office/powerpoint/2010/main" val="3136117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29052" y="256394"/>
            <a:ext cx="10515600" cy="1325563"/>
          </a:xfrm>
        </p:spPr>
        <p:txBody>
          <a:bodyPr/>
          <a:lstStyle/>
          <a:p>
            <a:r>
              <a:rPr lang="en-US" b="1" dirty="0" smtClean="0">
                <a:solidFill>
                  <a:srgbClr val="C00000"/>
                </a:solidFill>
              </a:rPr>
              <a:t>NVM 2</a:t>
            </a:r>
            <a:r>
              <a:rPr lang="en-US" b="1" baseline="30000" dirty="0" smtClean="0">
                <a:solidFill>
                  <a:srgbClr val="C00000"/>
                </a:solidFill>
              </a:rPr>
              <a:t>nd</a:t>
            </a:r>
            <a:r>
              <a:rPr lang="en-US" b="1" dirty="0" smtClean="0">
                <a:solidFill>
                  <a:srgbClr val="C00000"/>
                </a:solidFill>
              </a:rPr>
              <a:t> Example</a:t>
            </a:r>
            <a:endParaRPr lang="en-US" b="1" dirty="0">
              <a:solidFill>
                <a:srgbClr val="C00000"/>
              </a:solidFill>
            </a:endParaRPr>
          </a:p>
        </p:txBody>
      </p:sp>
      <p:pic>
        <p:nvPicPr>
          <p:cNvPr id="3" name="Resim 2"/>
          <p:cNvPicPr>
            <a:picLocks noChangeAspect="1"/>
          </p:cNvPicPr>
          <p:nvPr/>
        </p:nvPicPr>
        <p:blipFill>
          <a:blip r:embed="rId2"/>
          <a:stretch>
            <a:fillRect/>
          </a:stretch>
        </p:blipFill>
        <p:spPr>
          <a:xfrm>
            <a:off x="0" y="1832303"/>
            <a:ext cx="5586852" cy="2640681"/>
          </a:xfrm>
          <a:prstGeom prst="rect">
            <a:avLst/>
          </a:prstGeom>
        </p:spPr>
      </p:pic>
      <p:pic>
        <p:nvPicPr>
          <p:cNvPr id="4" name="Resim 3"/>
          <p:cNvPicPr>
            <a:picLocks noChangeAspect="1"/>
          </p:cNvPicPr>
          <p:nvPr/>
        </p:nvPicPr>
        <p:blipFill>
          <a:blip r:embed="rId3"/>
          <a:stretch>
            <a:fillRect/>
          </a:stretch>
        </p:blipFill>
        <p:spPr>
          <a:xfrm>
            <a:off x="5586852" y="292099"/>
            <a:ext cx="6120564" cy="2860545"/>
          </a:xfrm>
          <a:prstGeom prst="rect">
            <a:avLst/>
          </a:prstGeom>
        </p:spPr>
      </p:pic>
      <p:pic>
        <p:nvPicPr>
          <p:cNvPr id="5" name="Resim 4"/>
          <p:cNvPicPr>
            <a:picLocks noChangeAspect="1"/>
          </p:cNvPicPr>
          <p:nvPr/>
        </p:nvPicPr>
        <p:blipFill>
          <a:blip r:embed="rId4"/>
          <a:stretch>
            <a:fillRect/>
          </a:stretch>
        </p:blipFill>
        <p:spPr>
          <a:xfrm>
            <a:off x="5057463" y="3152644"/>
            <a:ext cx="6120564" cy="3193239"/>
          </a:xfrm>
          <a:prstGeom prst="rect">
            <a:avLst/>
          </a:prstGeom>
        </p:spPr>
      </p:pic>
    </p:spTree>
    <p:extLst>
      <p:ext uri="{BB962C8B-B14F-4D97-AF65-F5344CB8AC3E}">
        <p14:creationId xmlns:p14="http://schemas.microsoft.com/office/powerpoint/2010/main" val="1440886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solidFill>
                  <a:srgbClr val="C00000"/>
                </a:solidFill>
              </a:rPr>
              <a:t>NVM 2</a:t>
            </a:r>
            <a:r>
              <a:rPr lang="en-US" b="1" baseline="30000" dirty="0" smtClean="0">
                <a:solidFill>
                  <a:srgbClr val="C00000"/>
                </a:solidFill>
              </a:rPr>
              <a:t>nd</a:t>
            </a:r>
            <a:r>
              <a:rPr lang="en-US" b="1" dirty="0" smtClean="0">
                <a:solidFill>
                  <a:srgbClr val="C00000"/>
                </a:solidFill>
              </a:rPr>
              <a:t> Example</a:t>
            </a:r>
            <a:endParaRPr lang="en-US" b="1" dirty="0">
              <a:solidFill>
                <a:srgbClr val="C00000"/>
              </a:solidFill>
            </a:endParaRPr>
          </a:p>
        </p:txBody>
      </p:sp>
      <p:pic>
        <p:nvPicPr>
          <p:cNvPr id="6" name="Resim 5"/>
          <p:cNvPicPr>
            <a:picLocks noChangeAspect="1"/>
          </p:cNvPicPr>
          <p:nvPr/>
        </p:nvPicPr>
        <p:blipFill>
          <a:blip r:embed="rId2"/>
          <a:stretch>
            <a:fillRect/>
          </a:stretch>
        </p:blipFill>
        <p:spPr>
          <a:xfrm>
            <a:off x="838200" y="1371600"/>
            <a:ext cx="9557084" cy="4957011"/>
          </a:xfrm>
          <a:prstGeom prst="rect">
            <a:avLst/>
          </a:prstGeom>
        </p:spPr>
      </p:pic>
    </p:spTree>
    <p:extLst>
      <p:ext uri="{BB962C8B-B14F-4D97-AF65-F5344CB8AC3E}">
        <p14:creationId xmlns:p14="http://schemas.microsoft.com/office/powerpoint/2010/main" val="3402668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rgbClr val="C00000"/>
                </a:solidFill>
              </a:rPr>
              <a:t>The</a:t>
            </a:r>
            <a:r>
              <a:rPr lang="tr-TR" b="1" dirty="0" smtClean="0">
                <a:solidFill>
                  <a:srgbClr val="C00000"/>
                </a:solidFill>
              </a:rPr>
              <a:t> </a:t>
            </a:r>
            <a:r>
              <a:rPr lang="tr-TR" b="1" dirty="0" err="1" smtClean="0">
                <a:solidFill>
                  <a:srgbClr val="C00000"/>
                </a:solidFill>
              </a:rPr>
              <a:t>Node</a:t>
            </a:r>
            <a:r>
              <a:rPr lang="tr-TR" b="1" dirty="0" smtClean="0">
                <a:solidFill>
                  <a:srgbClr val="C00000"/>
                </a:solidFill>
              </a:rPr>
              <a:t> </a:t>
            </a:r>
            <a:r>
              <a:rPr lang="tr-TR" b="1" dirty="0" err="1" smtClean="0">
                <a:solidFill>
                  <a:srgbClr val="C00000"/>
                </a:solidFill>
              </a:rPr>
              <a:t>Voltage</a:t>
            </a:r>
            <a:r>
              <a:rPr lang="tr-TR" b="1" dirty="0" smtClean="0">
                <a:solidFill>
                  <a:srgbClr val="C00000"/>
                </a:solidFill>
              </a:rPr>
              <a:t> Method</a:t>
            </a:r>
            <a:endParaRPr lang="en-US" b="1" dirty="0">
              <a:solidFill>
                <a:srgbClr val="C00000"/>
              </a:solidFill>
            </a:endParaRPr>
          </a:p>
        </p:txBody>
      </p:sp>
      <p:sp>
        <p:nvSpPr>
          <p:cNvPr id="3" name="İçerik Yer Tutucusu 2"/>
          <p:cNvSpPr>
            <a:spLocks noGrp="1"/>
          </p:cNvSpPr>
          <p:nvPr>
            <p:ph idx="1"/>
          </p:nvPr>
        </p:nvSpPr>
        <p:spPr/>
        <p:txBody>
          <a:bodyPr/>
          <a:lstStyle/>
          <a:p>
            <a:pPr>
              <a:buFontTx/>
              <a:buNone/>
            </a:pPr>
            <a:r>
              <a:rPr lang="en-US" altLang="en-US" dirty="0">
                <a:solidFill>
                  <a:srgbClr val="C00000"/>
                </a:solidFill>
              </a:rPr>
              <a:t>In this part, we will cover the following topics:</a:t>
            </a:r>
          </a:p>
          <a:p>
            <a:r>
              <a:rPr lang="en-US" altLang="en-US" dirty="0">
                <a:hlinkClick r:id="rId2" action="ppaction://hlinksldjump" tooltip="Some basic definitions"/>
              </a:rPr>
              <a:t>Some basic definitions</a:t>
            </a:r>
            <a:endParaRPr lang="en-US" altLang="en-US" dirty="0"/>
          </a:p>
          <a:p>
            <a:r>
              <a:rPr lang="en-US" altLang="en-US" dirty="0">
                <a:hlinkClick r:id="" action="ppaction://noaction"/>
              </a:rPr>
              <a:t>The steps for writing the Node-Voltage Equations</a:t>
            </a:r>
            <a:endParaRPr lang="en-US" altLang="en-US" dirty="0"/>
          </a:p>
          <a:p>
            <a:r>
              <a:rPr lang="en-US" altLang="en-US" dirty="0">
                <a:hlinkClick r:id="" action="ppaction://noaction"/>
              </a:rPr>
              <a:t>Tips on picking the best reference node</a:t>
            </a:r>
            <a:endParaRPr lang="en-US" altLang="en-US" dirty="0"/>
          </a:p>
          <a:p>
            <a:r>
              <a:rPr lang="en-US" altLang="en-US" dirty="0">
                <a:hlinkClick r:id="" action="ppaction://noaction"/>
              </a:rPr>
              <a:t>How to handle dependent sources</a:t>
            </a:r>
            <a:endParaRPr lang="en-US" altLang="en-US" dirty="0"/>
          </a:p>
          <a:p>
            <a:endParaRPr lang="en-US" dirty="0"/>
          </a:p>
        </p:txBody>
      </p:sp>
    </p:spTree>
    <p:extLst>
      <p:ext uri="{BB962C8B-B14F-4D97-AF65-F5344CB8AC3E}">
        <p14:creationId xmlns:p14="http://schemas.microsoft.com/office/powerpoint/2010/main" val="1785885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solidFill>
                  <a:srgbClr val="C00000"/>
                </a:solidFill>
              </a:rPr>
              <a:t>NVM 2</a:t>
            </a:r>
            <a:r>
              <a:rPr lang="en-US" b="1" baseline="30000" dirty="0" smtClean="0">
                <a:solidFill>
                  <a:srgbClr val="C00000"/>
                </a:solidFill>
              </a:rPr>
              <a:t>nd</a:t>
            </a:r>
            <a:r>
              <a:rPr lang="en-US" b="1" dirty="0" smtClean="0">
                <a:solidFill>
                  <a:srgbClr val="C00000"/>
                </a:solidFill>
              </a:rPr>
              <a:t> Example</a:t>
            </a:r>
            <a:endParaRPr lang="en-US" b="1" dirty="0">
              <a:solidFill>
                <a:srgbClr val="C00000"/>
              </a:solidFill>
            </a:endParaRPr>
          </a:p>
        </p:txBody>
      </p:sp>
      <p:pic>
        <p:nvPicPr>
          <p:cNvPr id="3" name="Resim 2"/>
          <p:cNvPicPr>
            <a:picLocks noChangeAspect="1"/>
          </p:cNvPicPr>
          <p:nvPr/>
        </p:nvPicPr>
        <p:blipFill>
          <a:blip r:embed="rId2"/>
          <a:stretch>
            <a:fillRect/>
          </a:stretch>
        </p:blipFill>
        <p:spPr>
          <a:xfrm>
            <a:off x="-36597" y="1690688"/>
            <a:ext cx="5089860" cy="2809123"/>
          </a:xfrm>
          <a:prstGeom prst="rect">
            <a:avLst/>
          </a:prstGeom>
        </p:spPr>
      </p:pic>
      <p:pic>
        <p:nvPicPr>
          <p:cNvPr id="4" name="Resim 3"/>
          <p:cNvPicPr>
            <a:picLocks noChangeAspect="1"/>
          </p:cNvPicPr>
          <p:nvPr/>
        </p:nvPicPr>
        <p:blipFill>
          <a:blip r:embed="rId3"/>
          <a:stretch>
            <a:fillRect/>
          </a:stretch>
        </p:blipFill>
        <p:spPr>
          <a:xfrm>
            <a:off x="5229726" y="1027906"/>
            <a:ext cx="6998871" cy="5025817"/>
          </a:xfrm>
          <a:prstGeom prst="rect">
            <a:avLst/>
          </a:prstGeom>
        </p:spPr>
      </p:pic>
    </p:spTree>
    <p:extLst>
      <p:ext uri="{BB962C8B-B14F-4D97-AF65-F5344CB8AC3E}">
        <p14:creationId xmlns:p14="http://schemas.microsoft.com/office/powerpoint/2010/main" val="3363153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solidFill>
                  <a:srgbClr val="C00000"/>
                </a:solidFill>
              </a:rPr>
              <a:t>NVM 2</a:t>
            </a:r>
            <a:r>
              <a:rPr lang="en-US" b="1" baseline="30000" dirty="0" smtClean="0">
                <a:solidFill>
                  <a:srgbClr val="C00000"/>
                </a:solidFill>
              </a:rPr>
              <a:t>nd</a:t>
            </a:r>
            <a:r>
              <a:rPr lang="en-US" b="1" dirty="0" smtClean="0">
                <a:solidFill>
                  <a:srgbClr val="C00000"/>
                </a:solidFill>
              </a:rPr>
              <a:t> Example</a:t>
            </a:r>
            <a:endParaRPr lang="en-US" b="1" dirty="0">
              <a:solidFill>
                <a:srgbClr val="C00000"/>
              </a:solidFill>
            </a:endParaRPr>
          </a:p>
        </p:txBody>
      </p:sp>
      <p:pic>
        <p:nvPicPr>
          <p:cNvPr id="5" name="Resim 4"/>
          <p:cNvPicPr>
            <a:picLocks noChangeAspect="1"/>
          </p:cNvPicPr>
          <p:nvPr/>
        </p:nvPicPr>
        <p:blipFill>
          <a:blip r:embed="rId2"/>
          <a:stretch>
            <a:fillRect/>
          </a:stretch>
        </p:blipFill>
        <p:spPr>
          <a:xfrm>
            <a:off x="573504" y="1377867"/>
            <a:ext cx="10062411" cy="4974807"/>
          </a:xfrm>
          <a:prstGeom prst="rect">
            <a:avLst/>
          </a:prstGeom>
        </p:spPr>
      </p:pic>
    </p:spTree>
    <p:extLst>
      <p:ext uri="{BB962C8B-B14F-4D97-AF65-F5344CB8AC3E}">
        <p14:creationId xmlns:p14="http://schemas.microsoft.com/office/powerpoint/2010/main" val="4168382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solidFill>
                  <a:srgbClr val="C00000"/>
                </a:solidFill>
              </a:rPr>
              <a:t>NVM 2</a:t>
            </a:r>
            <a:r>
              <a:rPr lang="en-US" b="1" baseline="30000" dirty="0" smtClean="0">
                <a:solidFill>
                  <a:srgbClr val="C00000"/>
                </a:solidFill>
              </a:rPr>
              <a:t>nd</a:t>
            </a:r>
            <a:r>
              <a:rPr lang="en-US" b="1" dirty="0" smtClean="0">
                <a:solidFill>
                  <a:srgbClr val="C00000"/>
                </a:solidFill>
              </a:rPr>
              <a:t> Example</a:t>
            </a:r>
            <a:endParaRPr lang="en-US" b="1" dirty="0">
              <a:solidFill>
                <a:srgbClr val="C00000"/>
              </a:solidFill>
            </a:endParaRPr>
          </a:p>
        </p:txBody>
      </p:sp>
      <p:pic>
        <p:nvPicPr>
          <p:cNvPr id="3" name="Resim 2"/>
          <p:cNvPicPr>
            <a:picLocks noChangeAspect="1"/>
          </p:cNvPicPr>
          <p:nvPr/>
        </p:nvPicPr>
        <p:blipFill>
          <a:blip r:embed="rId2"/>
          <a:stretch>
            <a:fillRect/>
          </a:stretch>
        </p:blipFill>
        <p:spPr>
          <a:xfrm>
            <a:off x="838199" y="1690688"/>
            <a:ext cx="10062411" cy="4541670"/>
          </a:xfrm>
          <a:prstGeom prst="rect">
            <a:avLst/>
          </a:prstGeom>
        </p:spPr>
      </p:pic>
    </p:spTree>
    <p:extLst>
      <p:ext uri="{BB962C8B-B14F-4D97-AF65-F5344CB8AC3E}">
        <p14:creationId xmlns:p14="http://schemas.microsoft.com/office/powerpoint/2010/main" val="4167644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58060" y="0"/>
            <a:ext cx="6019261" cy="2924175"/>
          </a:xfrm>
          <a:prstGeom prst="rect">
            <a:avLst/>
          </a:prstGeom>
        </p:spPr>
      </p:pic>
      <p:pic>
        <p:nvPicPr>
          <p:cNvPr id="5" name="Resim 4"/>
          <p:cNvPicPr>
            <a:picLocks noChangeAspect="1"/>
          </p:cNvPicPr>
          <p:nvPr/>
        </p:nvPicPr>
        <p:blipFill>
          <a:blip r:embed="rId3"/>
          <a:stretch>
            <a:fillRect/>
          </a:stretch>
        </p:blipFill>
        <p:spPr>
          <a:xfrm>
            <a:off x="6451210" y="0"/>
            <a:ext cx="5362575" cy="2924175"/>
          </a:xfrm>
          <a:prstGeom prst="rect">
            <a:avLst/>
          </a:prstGeom>
        </p:spPr>
      </p:pic>
      <p:pic>
        <p:nvPicPr>
          <p:cNvPr id="6" name="Resim 5"/>
          <p:cNvPicPr>
            <a:picLocks noChangeAspect="1"/>
          </p:cNvPicPr>
          <p:nvPr/>
        </p:nvPicPr>
        <p:blipFill>
          <a:blip r:embed="rId4"/>
          <a:stretch>
            <a:fillRect/>
          </a:stretch>
        </p:blipFill>
        <p:spPr>
          <a:xfrm>
            <a:off x="158060" y="3232838"/>
            <a:ext cx="5861201" cy="3152775"/>
          </a:xfrm>
          <a:prstGeom prst="rect">
            <a:avLst/>
          </a:prstGeom>
        </p:spPr>
      </p:pic>
      <p:pic>
        <p:nvPicPr>
          <p:cNvPr id="7" name="Resim 6"/>
          <p:cNvPicPr>
            <a:picLocks noChangeAspect="1"/>
          </p:cNvPicPr>
          <p:nvPr/>
        </p:nvPicPr>
        <p:blipFill>
          <a:blip r:embed="rId5"/>
          <a:stretch>
            <a:fillRect/>
          </a:stretch>
        </p:blipFill>
        <p:spPr>
          <a:xfrm>
            <a:off x="6441685" y="3094726"/>
            <a:ext cx="5372100" cy="3429000"/>
          </a:xfrm>
          <a:prstGeom prst="rect">
            <a:avLst/>
          </a:prstGeom>
        </p:spPr>
      </p:pic>
    </p:spTree>
    <p:extLst>
      <p:ext uri="{BB962C8B-B14F-4D97-AF65-F5344CB8AC3E}">
        <p14:creationId xmlns:p14="http://schemas.microsoft.com/office/powerpoint/2010/main" val="1501082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296084" y="1617093"/>
            <a:ext cx="5457825" cy="3381375"/>
          </a:xfrm>
          <a:prstGeom prst="rect">
            <a:avLst/>
          </a:prstGeom>
        </p:spPr>
      </p:pic>
      <p:pic>
        <p:nvPicPr>
          <p:cNvPr id="6" name="Resim 5"/>
          <p:cNvPicPr>
            <a:picLocks noChangeAspect="1"/>
          </p:cNvPicPr>
          <p:nvPr/>
        </p:nvPicPr>
        <p:blipFill>
          <a:blip r:embed="rId3"/>
          <a:stretch>
            <a:fillRect/>
          </a:stretch>
        </p:blipFill>
        <p:spPr>
          <a:xfrm>
            <a:off x="7799088" y="893193"/>
            <a:ext cx="2390775" cy="723900"/>
          </a:xfrm>
          <a:prstGeom prst="rect">
            <a:avLst/>
          </a:prstGeom>
        </p:spPr>
      </p:pic>
      <p:pic>
        <p:nvPicPr>
          <p:cNvPr id="8" name="Resim 7"/>
          <p:cNvPicPr>
            <a:picLocks noChangeAspect="1"/>
          </p:cNvPicPr>
          <p:nvPr/>
        </p:nvPicPr>
        <p:blipFill>
          <a:blip r:embed="rId4"/>
          <a:stretch>
            <a:fillRect/>
          </a:stretch>
        </p:blipFill>
        <p:spPr>
          <a:xfrm>
            <a:off x="6556884" y="2135037"/>
            <a:ext cx="2171700" cy="990600"/>
          </a:xfrm>
          <a:prstGeom prst="rect">
            <a:avLst/>
          </a:prstGeom>
        </p:spPr>
      </p:pic>
      <p:pic>
        <p:nvPicPr>
          <p:cNvPr id="9" name="Resim 8"/>
          <p:cNvPicPr>
            <a:picLocks noChangeAspect="1"/>
          </p:cNvPicPr>
          <p:nvPr/>
        </p:nvPicPr>
        <p:blipFill>
          <a:blip r:embed="rId5"/>
          <a:stretch>
            <a:fillRect/>
          </a:stretch>
        </p:blipFill>
        <p:spPr>
          <a:xfrm>
            <a:off x="9323986" y="2135037"/>
            <a:ext cx="2066925" cy="1047750"/>
          </a:xfrm>
          <a:prstGeom prst="rect">
            <a:avLst/>
          </a:prstGeom>
        </p:spPr>
      </p:pic>
      <p:pic>
        <p:nvPicPr>
          <p:cNvPr id="10" name="Resim 9"/>
          <p:cNvPicPr>
            <a:picLocks noChangeAspect="1"/>
          </p:cNvPicPr>
          <p:nvPr/>
        </p:nvPicPr>
        <p:blipFill>
          <a:blip r:embed="rId6"/>
          <a:stretch>
            <a:fillRect/>
          </a:stretch>
        </p:blipFill>
        <p:spPr>
          <a:xfrm>
            <a:off x="7532387" y="3643581"/>
            <a:ext cx="2924175" cy="1085850"/>
          </a:xfrm>
          <a:prstGeom prst="rect">
            <a:avLst/>
          </a:prstGeom>
        </p:spPr>
      </p:pic>
    </p:spTree>
    <p:extLst>
      <p:ext uri="{BB962C8B-B14F-4D97-AF65-F5344CB8AC3E}">
        <p14:creationId xmlns:p14="http://schemas.microsoft.com/office/powerpoint/2010/main" val="339656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859047" y="473734"/>
            <a:ext cx="10439400" cy="2667000"/>
          </a:xfrm>
          <a:prstGeom prst="rect">
            <a:avLst/>
          </a:prstGeom>
        </p:spPr>
      </p:pic>
      <p:pic>
        <p:nvPicPr>
          <p:cNvPr id="5" name="Resim 4"/>
          <p:cNvPicPr>
            <a:picLocks noChangeAspect="1"/>
          </p:cNvPicPr>
          <p:nvPr/>
        </p:nvPicPr>
        <p:blipFill>
          <a:blip r:embed="rId3"/>
          <a:stretch>
            <a:fillRect/>
          </a:stretch>
        </p:blipFill>
        <p:spPr>
          <a:xfrm>
            <a:off x="575544" y="3881168"/>
            <a:ext cx="11420475" cy="1752600"/>
          </a:xfrm>
          <a:prstGeom prst="rect">
            <a:avLst/>
          </a:prstGeom>
        </p:spPr>
      </p:pic>
    </p:spTree>
    <p:extLst>
      <p:ext uri="{BB962C8B-B14F-4D97-AF65-F5344CB8AC3E}">
        <p14:creationId xmlns:p14="http://schemas.microsoft.com/office/powerpoint/2010/main" val="1031431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337506" y="803963"/>
            <a:ext cx="8737481" cy="3785289"/>
          </a:xfrm>
          <a:prstGeom prst="rect">
            <a:avLst/>
          </a:prstGeom>
        </p:spPr>
      </p:pic>
    </p:spTree>
    <p:extLst>
      <p:ext uri="{BB962C8B-B14F-4D97-AF65-F5344CB8AC3E}">
        <p14:creationId xmlns:p14="http://schemas.microsoft.com/office/powerpoint/2010/main" val="2468285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27331" y="138920"/>
            <a:ext cx="8292050" cy="6003088"/>
          </a:xfrm>
          <a:prstGeom prst="rect">
            <a:avLst/>
          </a:prstGeom>
        </p:spPr>
      </p:pic>
      <p:pic>
        <p:nvPicPr>
          <p:cNvPr id="5" name="Resim 4"/>
          <p:cNvPicPr>
            <a:picLocks noChangeAspect="1"/>
          </p:cNvPicPr>
          <p:nvPr/>
        </p:nvPicPr>
        <p:blipFill>
          <a:blip r:embed="rId3"/>
          <a:stretch>
            <a:fillRect/>
          </a:stretch>
        </p:blipFill>
        <p:spPr>
          <a:xfrm>
            <a:off x="7913299" y="3881887"/>
            <a:ext cx="3968150" cy="2260121"/>
          </a:xfrm>
          <a:prstGeom prst="rect">
            <a:avLst/>
          </a:prstGeom>
        </p:spPr>
      </p:pic>
    </p:spTree>
    <p:extLst>
      <p:ext uri="{BB962C8B-B14F-4D97-AF65-F5344CB8AC3E}">
        <p14:creationId xmlns:p14="http://schemas.microsoft.com/office/powerpoint/2010/main" val="2802261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389177" y="771524"/>
            <a:ext cx="8340755" cy="5008173"/>
          </a:xfrm>
          <a:prstGeom prst="rect">
            <a:avLst/>
          </a:prstGeom>
        </p:spPr>
      </p:pic>
    </p:spTree>
    <p:extLst>
      <p:ext uri="{BB962C8B-B14F-4D97-AF65-F5344CB8AC3E}">
        <p14:creationId xmlns:p14="http://schemas.microsoft.com/office/powerpoint/2010/main" val="4236541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2616769" y="1880558"/>
            <a:ext cx="6268439" cy="2708694"/>
          </a:xfrm>
          <a:prstGeom prst="rect">
            <a:avLst/>
          </a:prstGeom>
        </p:spPr>
      </p:pic>
    </p:spTree>
    <p:extLst>
      <p:ext uri="{BB962C8B-B14F-4D97-AF65-F5344CB8AC3E}">
        <p14:creationId xmlns:p14="http://schemas.microsoft.com/office/powerpoint/2010/main" val="500957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96993" y="911225"/>
            <a:ext cx="10515600" cy="4351338"/>
          </a:xfrm>
        </p:spPr>
        <p:txBody>
          <a:bodyPr/>
          <a:lstStyle/>
          <a:p>
            <a:pPr>
              <a:buFontTx/>
              <a:buNone/>
            </a:pPr>
            <a:r>
              <a:rPr lang="en-US" altLang="en-US" b="1" dirty="0">
                <a:solidFill>
                  <a:srgbClr val="C00000"/>
                </a:solidFill>
              </a:rPr>
              <a:t>This material is covered in your textbook in the following sections:</a:t>
            </a:r>
          </a:p>
          <a:p>
            <a:r>
              <a:rPr lang="en-US" altLang="en-US" b="1" u="sng" dirty="0">
                <a:solidFill>
                  <a:schemeClr val="accent1"/>
                </a:solidFill>
              </a:rPr>
              <a:t>Electric Circuits 10</a:t>
            </a:r>
            <a:r>
              <a:rPr lang="en-US" altLang="en-US" b="1" u="sng" baseline="30000" dirty="0">
                <a:solidFill>
                  <a:schemeClr val="accent1"/>
                </a:solidFill>
              </a:rPr>
              <a:t>th</a:t>
            </a:r>
            <a:r>
              <a:rPr lang="en-US" altLang="en-US" b="1" u="sng" dirty="0">
                <a:solidFill>
                  <a:schemeClr val="accent1"/>
                </a:solidFill>
              </a:rPr>
              <a:t> Ed.</a:t>
            </a:r>
            <a:r>
              <a:rPr lang="en-US" altLang="en-US" b="1" dirty="0">
                <a:solidFill>
                  <a:schemeClr val="accent1"/>
                </a:solidFill>
              </a:rPr>
              <a:t> by Nilsson and Riedel:  Sections 4.1 through 4.3</a:t>
            </a:r>
          </a:p>
          <a:p>
            <a:pPr marL="0" indent="0">
              <a:buNone/>
            </a:pPr>
            <a:endParaRPr lang="en-US" dirty="0"/>
          </a:p>
        </p:txBody>
      </p:sp>
    </p:spTree>
    <p:extLst>
      <p:ext uri="{BB962C8B-B14F-4D97-AF65-F5344CB8AC3E}">
        <p14:creationId xmlns:p14="http://schemas.microsoft.com/office/powerpoint/2010/main" val="38970931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655068" y="685800"/>
            <a:ext cx="9386079" cy="5749506"/>
          </a:xfrm>
          <a:prstGeom prst="rect">
            <a:avLst/>
          </a:prstGeom>
        </p:spPr>
      </p:pic>
    </p:spTree>
    <p:extLst>
      <p:ext uri="{BB962C8B-B14F-4D97-AF65-F5344CB8AC3E}">
        <p14:creationId xmlns:p14="http://schemas.microsoft.com/office/powerpoint/2010/main" val="176262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311359" y="564491"/>
            <a:ext cx="9246709" cy="5525758"/>
          </a:xfrm>
          <a:prstGeom prst="rect">
            <a:avLst/>
          </a:prstGeom>
        </p:spPr>
      </p:pic>
    </p:spTree>
    <p:extLst>
      <p:ext uri="{BB962C8B-B14F-4D97-AF65-F5344CB8AC3E}">
        <p14:creationId xmlns:p14="http://schemas.microsoft.com/office/powerpoint/2010/main" val="595423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ltLang="en-US" b="1" dirty="0">
                <a:solidFill>
                  <a:srgbClr val="C00000"/>
                </a:solidFill>
              </a:rPr>
              <a:t>Some Basic Definitions</a:t>
            </a:r>
            <a:endParaRPr lang="en-US" b="1" dirty="0">
              <a:solidFill>
                <a:srgbClr val="C00000"/>
              </a:solidFill>
            </a:endParaRPr>
          </a:p>
        </p:txBody>
      </p:sp>
      <p:sp>
        <p:nvSpPr>
          <p:cNvPr id="3" name="İçerik Yer Tutucusu 2"/>
          <p:cNvSpPr>
            <a:spLocks noGrp="1"/>
          </p:cNvSpPr>
          <p:nvPr>
            <p:ph idx="1"/>
          </p:nvPr>
        </p:nvSpPr>
        <p:spPr>
          <a:xfrm>
            <a:off x="251604" y="1690688"/>
            <a:ext cx="6753045" cy="4351338"/>
          </a:xfrm>
        </p:spPr>
        <p:txBody>
          <a:bodyPr/>
          <a:lstStyle/>
          <a:p>
            <a:pPr algn="just"/>
            <a:r>
              <a:rPr lang="en-US" altLang="en-US" b="1" u="sng" dirty="0">
                <a:solidFill>
                  <a:srgbClr val="C00000"/>
                </a:solidFill>
              </a:rPr>
              <a:t>Node</a:t>
            </a:r>
            <a:r>
              <a:rPr lang="en-US" altLang="en-US" dirty="0"/>
              <a:t> </a:t>
            </a:r>
            <a:r>
              <a:rPr lang="en-US" altLang="en-US" b="1" dirty="0">
                <a:solidFill>
                  <a:schemeClr val="accent1"/>
                </a:solidFill>
              </a:rPr>
              <a:t>– a place where two or more components meet</a:t>
            </a:r>
          </a:p>
          <a:p>
            <a:pPr algn="just"/>
            <a:r>
              <a:rPr lang="en-US" altLang="en-US" b="1" u="sng" dirty="0">
                <a:solidFill>
                  <a:srgbClr val="C00000"/>
                </a:solidFill>
              </a:rPr>
              <a:t>Essential Node</a:t>
            </a:r>
            <a:r>
              <a:rPr lang="en-US" altLang="en-US" b="1" dirty="0">
                <a:solidFill>
                  <a:srgbClr val="C00000"/>
                </a:solidFill>
              </a:rPr>
              <a:t> </a:t>
            </a:r>
            <a:r>
              <a:rPr lang="en-US" altLang="en-US" b="1" dirty="0">
                <a:solidFill>
                  <a:schemeClr val="accent1"/>
                </a:solidFill>
              </a:rPr>
              <a:t>–</a:t>
            </a:r>
            <a:r>
              <a:rPr lang="en-US" altLang="en-US" dirty="0"/>
              <a:t> </a:t>
            </a:r>
            <a:r>
              <a:rPr lang="en-US" altLang="en-US" b="1" dirty="0">
                <a:solidFill>
                  <a:schemeClr val="accent1"/>
                </a:solidFill>
              </a:rPr>
              <a:t>a place where three or more components meet</a:t>
            </a:r>
          </a:p>
          <a:p>
            <a:pPr algn="just"/>
            <a:r>
              <a:rPr lang="en-US" altLang="en-US" b="1" u="sng" dirty="0">
                <a:solidFill>
                  <a:srgbClr val="C00000"/>
                </a:solidFill>
              </a:rPr>
              <a:t>Reference Node</a:t>
            </a:r>
            <a:r>
              <a:rPr lang="en-US" altLang="en-US" b="1" dirty="0">
                <a:solidFill>
                  <a:srgbClr val="C00000"/>
                </a:solidFill>
              </a:rPr>
              <a:t> </a:t>
            </a:r>
            <a:r>
              <a:rPr lang="en-US" altLang="en-US" b="1" dirty="0">
                <a:solidFill>
                  <a:schemeClr val="accent1"/>
                </a:solidFill>
              </a:rPr>
              <a:t>– a special essential node that we choose as a reference point for voltages</a:t>
            </a:r>
          </a:p>
          <a:p>
            <a:endParaRPr lang="en-US" dirty="0"/>
          </a:p>
        </p:txBody>
      </p:sp>
      <p:sp>
        <p:nvSpPr>
          <p:cNvPr id="4" name="Text Box 4"/>
          <p:cNvSpPr txBox="1">
            <a:spLocks noChangeArrowheads="1"/>
          </p:cNvSpPr>
          <p:nvPr/>
        </p:nvSpPr>
        <p:spPr bwMode="auto">
          <a:xfrm>
            <a:off x="8278723" y="4018951"/>
            <a:ext cx="3200400" cy="22256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eaLnBrk="0" hangingPunct="0"/>
            <a:r>
              <a:rPr lang="en-US" altLang="en-US" sz="2000" dirty="0">
                <a:latin typeface="Arial" panose="020B0604020202020204" pitchFamily="34" charset="0"/>
              </a:rPr>
              <a:t>You may be familiar with the word </a:t>
            </a:r>
            <a:r>
              <a:rPr lang="en-US" altLang="en-US" sz="2000" b="1" u="sng" dirty="0">
                <a:solidFill>
                  <a:schemeClr val="accent1"/>
                </a:solidFill>
                <a:latin typeface="Arial" panose="020B0604020202020204" pitchFamily="34" charset="0"/>
              </a:rPr>
              <a:t>node</a:t>
            </a:r>
            <a:r>
              <a:rPr lang="en-US" altLang="en-US" sz="2000" b="1" dirty="0">
                <a:solidFill>
                  <a:schemeClr val="accent1"/>
                </a:solidFill>
                <a:latin typeface="Arial" panose="020B0604020202020204" pitchFamily="34" charset="0"/>
              </a:rPr>
              <a:t> </a:t>
            </a:r>
            <a:r>
              <a:rPr lang="en-US" altLang="en-US" sz="2000" dirty="0">
                <a:latin typeface="Arial" panose="020B0604020202020204" pitchFamily="34" charset="0"/>
              </a:rPr>
              <a:t>from its use as a location in computer networks.  It has a similar meaning there, a place where computers are connected.</a:t>
            </a:r>
          </a:p>
        </p:txBody>
      </p:sp>
      <p:pic>
        <p:nvPicPr>
          <p:cNvPr id="5" name="Picture 5" descr="bs0163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8723" y="1234476"/>
            <a:ext cx="3225800" cy="2813050"/>
          </a:xfrm>
          <a:prstGeom prst="rect">
            <a:avLst/>
          </a:prstGeom>
          <a:solidFill>
            <a:srgbClr val="C0C0C0"/>
          </a:solidFill>
        </p:spPr>
      </p:pic>
    </p:spTree>
    <p:extLst>
      <p:ext uri="{BB962C8B-B14F-4D97-AF65-F5344CB8AC3E}">
        <p14:creationId xmlns:p14="http://schemas.microsoft.com/office/powerpoint/2010/main" val="4278820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ltLang="en-US" b="1" dirty="0">
                <a:solidFill>
                  <a:srgbClr val="C00000"/>
                </a:solidFill>
              </a:rPr>
              <a:t>Some Basic Definitions</a:t>
            </a:r>
            <a:endParaRPr lang="en-US" dirty="0"/>
          </a:p>
        </p:txBody>
      </p:sp>
      <p:sp>
        <p:nvSpPr>
          <p:cNvPr id="4" name="Rectangle 3"/>
          <p:cNvSpPr>
            <a:spLocks noGrp="1" noChangeArrowheads="1"/>
          </p:cNvSpPr>
          <p:nvPr/>
        </p:nvSpPr>
        <p:spPr bwMode="auto">
          <a:xfrm>
            <a:off x="725698" y="1529752"/>
            <a:ext cx="6149196"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pPr>
            <a:r>
              <a:rPr lang="en-US" altLang="en-US" sz="2400" b="1" dirty="0"/>
              <a:t>A node is defined as a place where two or more components are connected.  </a:t>
            </a:r>
          </a:p>
          <a:p>
            <a:pPr algn="just">
              <a:lnSpc>
                <a:spcPct val="90000"/>
              </a:lnSpc>
            </a:pPr>
            <a:r>
              <a:rPr lang="en-US" altLang="en-US" sz="2400" b="1" dirty="0"/>
              <a:t>The key thing to remember is that we connect components with wires.  It doesn’t matter how many wires are being used; it only matters how many components are connected together.</a:t>
            </a:r>
          </a:p>
          <a:p>
            <a:pPr algn="just">
              <a:lnSpc>
                <a:spcPct val="90000"/>
              </a:lnSpc>
            </a:pPr>
            <a:r>
              <a:rPr lang="en-US" altLang="en-US" sz="2400" b="1" dirty="0">
                <a:solidFill>
                  <a:srgbClr val="C00000"/>
                </a:solidFill>
              </a:rPr>
              <a:t>How many nodes are there in this circuit here?</a:t>
            </a:r>
          </a:p>
        </p:txBody>
      </p:sp>
      <p:pic>
        <p:nvPicPr>
          <p:cNvPr id="5" name="Resim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1690688"/>
            <a:ext cx="3733800" cy="3886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a:spLocks noGrp="1" noChangeArrowheads="1"/>
          </p:cNvSpPr>
          <p:nvPr/>
        </p:nvSpPr>
        <p:spPr bwMode="auto">
          <a:xfrm>
            <a:off x="732887" y="1529752"/>
            <a:ext cx="6599566"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pPr>
            <a:r>
              <a:rPr lang="en-US" altLang="en-US" sz="2400" b="1" dirty="0"/>
              <a:t>In the example circuit schematic given here, there are three nodes. These nodes are shown in </a:t>
            </a:r>
            <a:r>
              <a:rPr lang="tr-TR" altLang="en-US" sz="2400" b="1" dirty="0" err="1" smtClean="0"/>
              <a:t>yellow</a:t>
            </a:r>
            <a:r>
              <a:rPr lang="en-US" altLang="en-US" sz="2400" b="1" dirty="0" smtClean="0"/>
              <a:t> </a:t>
            </a:r>
            <a:r>
              <a:rPr lang="en-US" altLang="en-US" sz="2400" b="1" dirty="0"/>
              <a:t>here.</a:t>
            </a:r>
          </a:p>
          <a:p>
            <a:pPr algn="just">
              <a:lnSpc>
                <a:spcPct val="90000"/>
              </a:lnSpc>
            </a:pPr>
            <a:r>
              <a:rPr lang="en-US" altLang="en-US" sz="2400" b="1" dirty="0"/>
              <a:t>Some students count more than three nodes in a circuit like this.  When they do, it is usually because they have considered two points connected by a wire to be two nodes. </a:t>
            </a:r>
          </a:p>
          <a:p>
            <a:pPr algn="just">
              <a:lnSpc>
                <a:spcPct val="90000"/>
              </a:lnSpc>
            </a:pPr>
            <a:r>
              <a:rPr lang="en-US" altLang="en-US" sz="2400" b="1" dirty="0"/>
              <a:t>There are also three essential nodes.  Each of these three nodes has at least 3 components connected to it.  </a:t>
            </a:r>
          </a:p>
        </p:txBody>
      </p:sp>
      <p:sp>
        <p:nvSpPr>
          <p:cNvPr id="9" name="Dikdörtgen 8"/>
          <p:cNvSpPr/>
          <p:nvPr/>
        </p:nvSpPr>
        <p:spPr>
          <a:xfrm>
            <a:off x="8195094" y="1847850"/>
            <a:ext cx="1348956" cy="464029"/>
          </a:xfrm>
          <a:prstGeom prst="rect">
            <a:avLst/>
          </a:prstGeom>
          <a:solidFill>
            <a:srgbClr val="FFFF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kdörtgen 9"/>
          <p:cNvSpPr/>
          <p:nvPr/>
        </p:nvSpPr>
        <p:spPr>
          <a:xfrm>
            <a:off x="9220200" y="2311878"/>
            <a:ext cx="323850" cy="2031521"/>
          </a:xfrm>
          <a:prstGeom prst="rect">
            <a:avLst/>
          </a:prstGeom>
          <a:solidFill>
            <a:srgbClr val="FFFF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kdörtgen 12"/>
          <p:cNvSpPr/>
          <p:nvPr/>
        </p:nvSpPr>
        <p:spPr>
          <a:xfrm>
            <a:off x="10569156" y="1978998"/>
            <a:ext cx="270294" cy="1879121"/>
          </a:xfrm>
          <a:prstGeom prst="rect">
            <a:avLst/>
          </a:prstGeom>
          <a:solidFill>
            <a:srgbClr val="FFFF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kdörtgen 13"/>
          <p:cNvSpPr/>
          <p:nvPr/>
        </p:nvSpPr>
        <p:spPr>
          <a:xfrm>
            <a:off x="8252784" y="5112859"/>
            <a:ext cx="2586666" cy="464029"/>
          </a:xfrm>
          <a:prstGeom prst="rect">
            <a:avLst/>
          </a:prstGeom>
          <a:solidFill>
            <a:srgbClr val="FFFF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kdörtgen 14"/>
          <p:cNvSpPr/>
          <p:nvPr/>
        </p:nvSpPr>
        <p:spPr>
          <a:xfrm>
            <a:off x="8094992" y="3185259"/>
            <a:ext cx="380102" cy="2391629"/>
          </a:xfrm>
          <a:prstGeom prst="rect">
            <a:avLst/>
          </a:prstGeom>
          <a:solidFill>
            <a:srgbClr val="FFFF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75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p:tgtEl>
                                          <p:spTgt spid="14"/>
                                        </p:tgtEl>
                                        <p:attrNameLst>
                                          <p:attrName>ppt_y</p:attrName>
                                        </p:attrNameLst>
                                      </p:cBhvr>
                                      <p:tavLst>
                                        <p:tav tm="0">
                                          <p:val>
                                            <p:strVal val="#ppt_y+#ppt_h*1.125000"/>
                                          </p:val>
                                        </p:tav>
                                        <p:tav tm="100000">
                                          <p:val>
                                            <p:strVal val="#ppt_y"/>
                                          </p:val>
                                        </p:tav>
                                      </p:tavLst>
                                    </p:anim>
                                    <p:animEffect transition="in" filter="wipe(up)">
                                      <p:cBhvr>
                                        <p:cTn id="15" dur="500"/>
                                        <p:tgtEl>
                                          <p:spTgt spid="14"/>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p:tgtEl>
                                          <p:spTgt spid="15"/>
                                        </p:tgtEl>
                                        <p:attrNameLst>
                                          <p:attrName>ppt_y</p:attrName>
                                        </p:attrNameLst>
                                      </p:cBhvr>
                                      <p:tavLst>
                                        <p:tav tm="0">
                                          <p:val>
                                            <p:strVal val="#ppt_y+#ppt_h*1.125000"/>
                                          </p:val>
                                        </p:tav>
                                        <p:tav tm="100000">
                                          <p:val>
                                            <p:strVal val="#ppt_y"/>
                                          </p:val>
                                        </p:tav>
                                      </p:tavLst>
                                    </p:anim>
                                    <p:animEffect transition="in" filter="wipe(up)">
                                      <p:cBhvr>
                                        <p:cTn id="19" dur="500"/>
                                        <p:tgtEl>
                                          <p:spTgt spid="15"/>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p:tgtEl>
                                          <p:spTgt spid="9"/>
                                        </p:tgtEl>
                                        <p:attrNameLst>
                                          <p:attrName>ppt_y</p:attrName>
                                        </p:attrNameLst>
                                      </p:cBhvr>
                                      <p:tavLst>
                                        <p:tav tm="0">
                                          <p:val>
                                            <p:strVal val="#ppt_y+#ppt_h*1.125000"/>
                                          </p:val>
                                        </p:tav>
                                        <p:tav tm="100000">
                                          <p:val>
                                            <p:strVal val="#ppt_y"/>
                                          </p:val>
                                        </p:tav>
                                      </p:tavLst>
                                    </p:anim>
                                    <p:animEffect transition="in" filter="wipe(up)">
                                      <p:cBhvr>
                                        <p:cTn id="27" dur="500"/>
                                        <p:tgtEl>
                                          <p:spTgt spid="9"/>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p:tgtEl>
                                          <p:spTgt spid="13"/>
                                        </p:tgtEl>
                                        <p:attrNameLst>
                                          <p:attrName>ppt_y</p:attrName>
                                        </p:attrNameLst>
                                      </p:cBhvr>
                                      <p:tavLst>
                                        <p:tav tm="0">
                                          <p:val>
                                            <p:strVal val="#ppt_y+#ppt_h*1.125000"/>
                                          </p:val>
                                        </p:tav>
                                        <p:tav tm="100000">
                                          <p:val>
                                            <p:strVal val="#ppt_y"/>
                                          </p:val>
                                        </p:tav>
                                      </p:tavLst>
                                    </p:anim>
                                    <p:animEffect transition="in" filter="wipe(up)">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animBg="1"/>
      <p:bldP spid="10"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ltLang="en-US" b="1" dirty="0">
                <a:solidFill>
                  <a:srgbClr val="C00000"/>
                </a:solidFill>
              </a:rPr>
              <a:t>The Node-Voltage Method (NVM)</a:t>
            </a:r>
            <a:endParaRPr lang="en-US" b="1" dirty="0">
              <a:solidFill>
                <a:srgbClr val="C00000"/>
              </a:solidFill>
            </a:endParaRPr>
          </a:p>
        </p:txBody>
      </p:sp>
      <p:sp>
        <p:nvSpPr>
          <p:cNvPr id="5" name="Rectangle 3"/>
          <p:cNvSpPr>
            <a:spLocks noGrp="1" noChangeArrowheads="1"/>
          </p:cNvSpPr>
          <p:nvPr/>
        </p:nvSpPr>
        <p:spPr bwMode="auto">
          <a:xfrm>
            <a:off x="838200" y="1690688"/>
            <a:ext cx="10515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Tx/>
              <a:buNone/>
            </a:pPr>
            <a:r>
              <a:rPr lang="en-US" altLang="en-US" sz="2400" b="1" dirty="0">
                <a:solidFill>
                  <a:schemeClr val="accent1"/>
                </a:solidFill>
              </a:rPr>
              <a:t>The Node-Voltage Method (NVM) is a systematic way to write all the equations needed to solve a circuit, and to write just the number of equations needed.  The idea is that any other current or voltage can be found from these node voltages</a:t>
            </a:r>
            <a:r>
              <a:rPr lang="en-US" altLang="en-US" sz="2400" b="1" dirty="0" smtClean="0">
                <a:solidFill>
                  <a:schemeClr val="accent1"/>
                </a:solidFill>
              </a:rPr>
              <a:t>.</a:t>
            </a:r>
            <a:endParaRPr lang="tr-TR" altLang="en-US" sz="2400" b="1" dirty="0" smtClean="0">
              <a:solidFill>
                <a:schemeClr val="accent1"/>
              </a:solidFill>
            </a:endParaRPr>
          </a:p>
          <a:p>
            <a:pPr>
              <a:lnSpc>
                <a:spcPct val="90000"/>
              </a:lnSpc>
              <a:buFontTx/>
              <a:buNone/>
            </a:pPr>
            <a:endParaRPr lang="en-US" altLang="en-US" sz="2400" b="1" dirty="0">
              <a:solidFill>
                <a:schemeClr val="accent1"/>
              </a:solidFill>
            </a:endParaRPr>
          </a:p>
          <a:p>
            <a:pPr>
              <a:lnSpc>
                <a:spcPct val="90000"/>
              </a:lnSpc>
              <a:buFontTx/>
              <a:buNone/>
            </a:pPr>
            <a:r>
              <a:rPr lang="en-US" altLang="en-US" sz="2400" b="1" dirty="0">
                <a:solidFill>
                  <a:schemeClr val="accent1"/>
                </a:solidFill>
              </a:rPr>
              <a:t>This method is not that important in very simple circuits, but in complicated circuits it gives us an approach that will get us all the equations that we need, and no extras. </a:t>
            </a:r>
            <a:endParaRPr lang="tr-TR" altLang="en-US" sz="2400" b="1" dirty="0" smtClean="0">
              <a:solidFill>
                <a:schemeClr val="accent1"/>
              </a:solidFill>
            </a:endParaRPr>
          </a:p>
          <a:p>
            <a:pPr>
              <a:lnSpc>
                <a:spcPct val="90000"/>
              </a:lnSpc>
              <a:buFontTx/>
              <a:buNone/>
            </a:pPr>
            <a:endParaRPr lang="en-US" altLang="en-US" sz="2400" b="1" dirty="0">
              <a:solidFill>
                <a:schemeClr val="accent1"/>
              </a:solidFill>
            </a:endParaRPr>
          </a:p>
          <a:p>
            <a:pPr>
              <a:lnSpc>
                <a:spcPct val="90000"/>
              </a:lnSpc>
              <a:buFontTx/>
              <a:buNone/>
            </a:pPr>
            <a:r>
              <a:rPr lang="en-US" altLang="en-US" sz="2400" b="1" dirty="0">
                <a:solidFill>
                  <a:schemeClr val="accent1"/>
                </a:solidFill>
              </a:rPr>
              <a:t>It is also good practice for the writing of KCL and KVL equations.  Many students believe that they know how to do this, but make errors in more complicated situations.  Our work on the NVM will help correct some of those errors.</a:t>
            </a:r>
          </a:p>
        </p:txBody>
      </p:sp>
    </p:spTree>
    <p:extLst>
      <p:ext uri="{BB962C8B-B14F-4D97-AF65-F5344CB8AC3E}">
        <p14:creationId xmlns:p14="http://schemas.microsoft.com/office/powerpoint/2010/main" val="2211238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ltLang="en-US" b="1" dirty="0">
                <a:solidFill>
                  <a:srgbClr val="C00000"/>
                </a:solidFill>
              </a:rPr>
              <a:t>The Node-Voltage Method (NVM)</a:t>
            </a:r>
            <a:endParaRPr lang="en-US" b="1" dirty="0">
              <a:solidFill>
                <a:srgbClr val="C00000"/>
              </a:solidFill>
            </a:endParaRPr>
          </a:p>
        </p:txBody>
      </p:sp>
      <p:sp>
        <p:nvSpPr>
          <p:cNvPr id="5" name="Rectangle 3"/>
          <p:cNvSpPr>
            <a:spLocks noGrp="1" noChangeArrowheads="1"/>
          </p:cNvSpPr>
          <p:nvPr/>
        </p:nvSpPr>
        <p:spPr bwMode="auto">
          <a:xfrm>
            <a:off x="838200" y="1690688"/>
            <a:ext cx="10515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4663" indent="-474663">
              <a:buFontTx/>
              <a:buNone/>
            </a:pPr>
            <a:r>
              <a:rPr lang="en-US" altLang="en-US" sz="2400" b="1" dirty="0">
                <a:solidFill>
                  <a:srgbClr val="C00000"/>
                </a:solidFill>
              </a:rPr>
              <a:t>The Node-Voltage Method steps are:</a:t>
            </a:r>
          </a:p>
          <a:p>
            <a:pPr marL="474663" indent="-474663">
              <a:buFontTx/>
              <a:buAutoNum type="arabicPeriod"/>
            </a:pPr>
            <a:r>
              <a:rPr lang="en-US" altLang="en-US" sz="2400" b="1" dirty="0">
                <a:solidFill>
                  <a:schemeClr val="accent1"/>
                </a:solidFill>
              </a:rPr>
              <a:t>Find the </a:t>
            </a:r>
            <a:r>
              <a:rPr lang="en-US" altLang="en-US" sz="2400" b="1" dirty="0">
                <a:solidFill>
                  <a:schemeClr val="accent1"/>
                </a:solidFill>
                <a:cs typeface="Times New Roman" panose="02020603050405020304" pitchFamily="18" charset="0"/>
              </a:rPr>
              <a:t>essential nodes.</a:t>
            </a:r>
          </a:p>
          <a:p>
            <a:pPr marL="474663" indent="-474663">
              <a:buFontTx/>
              <a:buAutoNum type="arabicPeriod"/>
            </a:pPr>
            <a:r>
              <a:rPr lang="en-US" altLang="en-US" sz="2400" b="1" dirty="0">
                <a:solidFill>
                  <a:schemeClr val="accent1"/>
                </a:solidFill>
                <a:cs typeface="Times New Roman" panose="02020603050405020304" pitchFamily="18" charset="0"/>
              </a:rPr>
              <a:t>Define one essential node as the reference node.</a:t>
            </a:r>
          </a:p>
          <a:p>
            <a:pPr marL="474663" indent="-474663">
              <a:buFontTx/>
              <a:buAutoNum type="arabicPeriod"/>
            </a:pPr>
            <a:r>
              <a:rPr lang="en-US" altLang="en-US" sz="2400" b="1" dirty="0">
                <a:solidFill>
                  <a:schemeClr val="accent1"/>
                </a:solidFill>
                <a:cs typeface="Times New Roman" panose="02020603050405020304" pitchFamily="18" charset="0"/>
              </a:rPr>
              <a:t>Define the node voltages, the essential nodes with respect to the reference node.  Label them.</a:t>
            </a:r>
          </a:p>
          <a:p>
            <a:pPr marL="474663" indent="-474663">
              <a:buFontTx/>
              <a:buAutoNum type="arabicPeriod"/>
            </a:pPr>
            <a:r>
              <a:rPr lang="en-US" altLang="en-US" sz="2400" b="1" dirty="0">
                <a:solidFill>
                  <a:schemeClr val="accent1"/>
                </a:solidFill>
                <a:cs typeface="Times New Roman" panose="02020603050405020304" pitchFamily="18" charset="0"/>
              </a:rPr>
              <a:t>Apply KCL for each non-reference essential node.</a:t>
            </a:r>
          </a:p>
          <a:p>
            <a:pPr marL="474663" indent="-474663">
              <a:buFontTx/>
              <a:buAutoNum type="arabicPeriod"/>
            </a:pPr>
            <a:r>
              <a:rPr lang="en-US" altLang="en-US" sz="2400" b="1" dirty="0">
                <a:solidFill>
                  <a:schemeClr val="accent1"/>
                </a:solidFill>
                <a:cs typeface="Times New Roman" panose="02020603050405020304" pitchFamily="18" charset="0"/>
              </a:rPr>
              <a:t>Write an equation for each current or voltage upon which dependent sources depend, as needed.</a:t>
            </a:r>
            <a:endParaRPr lang="en-US" altLang="en-US" sz="2400" b="1" dirty="0">
              <a:solidFill>
                <a:schemeClr val="accent1"/>
              </a:solidFill>
            </a:endParaRPr>
          </a:p>
        </p:txBody>
      </p:sp>
    </p:spTree>
    <p:extLst>
      <p:ext uri="{BB962C8B-B14F-4D97-AF65-F5344CB8AC3E}">
        <p14:creationId xmlns:p14="http://schemas.microsoft.com/office/powerpoint/2010/main" val="2489083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ltLang="en-US" b="1" dirty="0">
                <a:solidFill>
                  <a:srgbClr val="C00000"/>
                </a:solidFill>
              </a:rPr>
              <a:t>NVM – 1</a:t>
            </a:r>
            <a:r>
              <a:rPr lang="en-US" altLang="en-US" b="1" baseline="30000" dirty="0">
                <a:solidFill>
                  <a:srgbClr val="C00000"/>
                </a:solidFill>
              </a:rPr>
              <a:t>st</a:t>
            </a:r>
            <a:r>
              <a:rPr lang="en-US" altLang="en-US" b="1" dirty="0">
                <a:solidFill>
                  <a:srgbClr val="C00000"/>
                </a:solidFill>
              </a:rPr>
              <a:t>  Example</a:t>
            </a:r>
            <a:endParaRPr lang="en-US" b="1" dirty="0">
              <a:solidFill>
                <a:srgbClr val="C00000"/>
              </a:solidFill>
            </a:endParaRPr>
          </a:p>
        </p:txBody>
      </p:sp>
      <p:sp>
        <p:nvSpPr>
          <p:cNvPr id="5" name="Rectangle 3"/>
          <p:cNvSpPr>
            <a:spLocks noGrp="1" noChangeArrowheads="1"/>
          </p:cNvSpPr>
          <p:nvPr/>
        </p:nvSpPr>
        <p:spPr bwMode="auto">
          <a:xfrm>
            <a:off x="838200" y="1690688"/>
            <a:ext cx="10515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4663" indent="-474663">
              <a:buFontTx/>
              <a:buNone/>
            </a:pPr>
            <a:endParaRPr lang="en-US" altLang="en-US" sz="2400" b="1" dirty="0">
              <a:solidFill>
                <a:schemeClr val="accent1"/>
              </a:solidFill>
            </a:endParaRPr>
          </a:p>
        </p:txBody>
      </p:sp>
      <p:sp>
        <p:nvSpPr>
          <p:cNvPr id="4" name="Text Box 4"/>
          <p:cNvSpPr txBox="1">
            <a:spLocks noChangeArrowheads="1"/>
          </p:cNvSpPr>
          <p:nvPr/>
        </p:nvSpPr>
        <p:spPr bwMode="auto">
          <a:xfrm>
            <a:off x="971549" y="1323976"/>
            <a:ext cx="5286375" cy="16312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r>
              <a:rPr lang="en-US" altLang="en-US" sz="2000" dirty="0">
                <a:solidFill>
                  <a:schemeClr val="bg1"/>
                </a:solidFill>
                <a:latin typeface="Arial" panose="020B0604020202020204" pitchFamily="34" charset="0"/>
              </a:rPr>
              <a:t>For most students, it seems to be best to introduce the NVM by doing examples.  We will start with simple examples, and work our way up to complicated examples.  Our first example circuit is given here.</a:t>
            </a:r>
          </a:p>
        </p:txBody>
      </p:sp>
      <p:graphicFrame>
        <p:nvGraphicFramePr>
          <p:cNvPr id="6" name="Object 5"/>
          <p:cNvGraphicFramePr>
            <a:graphicFrameLocks noChangeAspect="1"/>
          </p:cNvGraphicFramePr>
          <p:nvPr>
            <p:extLst>
              <p:ext uri="{D42A27DB-BD31-4B8C-83A1-F6EECF244321}">
                <p14:modId xmlns:p14="http://schemas.microsoft.com/office/powerpoint/2010/main" val="3071959858"/>
              </p:ext>
            </p:extLst>
          </p:nvPr>
        </p:nvGraphicFramePr>
        <p:xfrm>
          <a:off x="971550" y="3352736"/>
          <a:ext cx="5286375" cy="2547937"/>
        </p:xfrm>
        <a:graphic>
          <a:graphicData uri="http://schemas.openxmlformats.org/presentationml/2006/ole">
            <mc:AlternateContent xmlns:mc="http://schemas.openxmlformats.org/markup-compatibility/2006">
              <mc:Choice xmlns:v="urn:schemas-microsoft-com:vml" Requires="v">
                <p:oleObj spid="_x0000_s2056" name="VISIO" r:id="rId3" imgW="7572240" imgH="3114720" progId="Visio.Drawing.6">
                  <p:embed/>
                </p:oleObj>
              </mc:Choice>
              <mc:Fallback>
                <p:oleObj name="VISIO" r:id="rId3" imgW="7572240" imgH="31147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352736"/>
                        <a:ext cx="5286375" cy="2547937"/>
                      </a:xfrm>
                      <a:prstGeom prst="rect">
                        <a:avLst/>
                      </a:prstGeom>
                      <a:solidFill>
                        <a:srgbClr val="CCFFFF"/>
                      </a:solidFill>
                      <a:ln w="9525">
                        <a:solidFill>
                          <a:schemeClr val="tx1"/>
                        </a:solidFill>
                        <a:miter lim="800000"/>
                        <a:headEnd/>
                        <a:tailEnd/>
                      </a:ln>
                      <a:effectLst/>
                      <a:extLst/>
                    </p:spPr>
                  </p:pic>
                </p:oleObj>
              </mc:Fallback>
            </mc:AlternateContent>
          </a:graphicData>
        </a:graphic>
      </p:graphicFrame>
      <p:sp>
        <p:nvSpPr>
          <p:cNvPr id="7" name="Rectangle 3"/>
          <p:cNvSpPr>
            <a:spLocks noGrp="1" noChangeArrowheads="1"/>
          </p:cNvSpPr>
          <p:nvPr>
            <p:ph idx="1"/>
          </p:nvPr>
        </p:nvSpPr>
        <p:spPr>
          <a:xfrm>
            <a:off x="6477000" y="1323976"/>
            <a:ext cx="5581650" cy="4112921"/>
          </a:xfr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lgn="just" eaLnBrk="0" hangingPunct="0">
              <a:buNone/>
            </a:pPr>
            <a:r>
              <a:rPr lang="en-US" altLang="en-US" sz="2400" b="1" dirty="0">
                <a:latin typeface="Arial" panose="020B0604020202020204" pitchFamily="34" charset="0"/>
              </a:rPr>
              <a:t>The Node-Voltage Method steps are:</a:t>
            </a:r>
          </a:p>
          <a:p>
            <a:pPr marL="0" algn="just" eaLnBrk="0" hangingPunct="0"/>
            <a:r>
              <a:rPr lang="en-US" altLang="en-US" sz="2000" b="1" dirty="0">
                <a:solidFill>
                  <a:srgbClr val="FFFF00"/>
                </a:solidFill>
                <a:latin typeface="Arial" panose="020B0604020202020204" pitchFamily="34" charset="0"/>
              </a:rPr>
              <a:t>Find the essential nodes.</a:t>
            </a:r>
          </a:p>
          <a:p>
            <a:pPr marL="0" algn="just" eaLnBrk="0" hangingPunct="0"/>
            <a:r>
              <a:rPr lang="en-US" altLang="en-US" sz="2000" b="1" dirty="0">
                <a:solidFill>
                  <a:srgbClr val="FFFF00"/>
                </a:solidFill>
                <a:latin typeface="Arial" panose="020B0604020202020204" pitchFamily="34" charset="0"/>
              </a:rPr>
              <a:t>Define one essential node as the reference node.</a:t>
            </a:r>
          </a:p>
          <a:p>
            <a:pPr marL="0" algn="just" eaLnBrk="0" hangingPunct="0"/>
            <a:r>
              <a:rPr lang="en-US" altLang="en-US" sz="2000" b="1" dirty="0">
                <a:solidFill>
                  <a:srgbClr val="FFFF00"/>
                </a:solidFill>
                <a:latin typeface="Arial" panose="020B0604020202020204" pitchFamily="34" charset="0"/>
              </a:rPr>
              <a:t>Define the node voltages, the essential nodes with respect to the reference node.  Label them.</a:t>
            </a:r>
          </a:p>
          <a:p>
            <a:pPr marL="0" algn="just" eaLnBrk="0" hangingPunct="0"/>
            <a:r>
              <a:rPr lang="en-US" altLang="en-US" sz="2000" b="1" dirty="0">
                <a:solidFill>
                  <a:srgbClr val="FFFF00"/>
                </a:solidFill>
                <a:latin typeface="Arial" panose="020B0604020202020204" pitchFamily="34" charset="0"/>
              </a:rPr>
              <a:t>Apply KCL for each non-reference essential node.</a:t>
            </a:r>
          </a:p>
          <a:p>
            <a:pPr marL="0" algn="just" eaLnBrk="0" hangingPunct="0"/>
            <a:r>
              <a:rPr lang="en-US" altLang="en-US" sz="2000" b="1" dirty="0">
                <a:solidFill>
                  <a:srgbClr val="FFFF00"/>
                </a:solidFill>
                <a:latin typeface="Arial" panose="020B0604020202020204" pitchFamily="34" charset="0"/>
              </a:rPr>
              <a:t>Write an equation for each current or voltage upon which dependent sources depend, as needed.</a:t>
            </a:r>
          </a:p>
        </p:txBody>
      </p:sp>
    </p:spTree>
    <p:extLst>
      <p:ext uri="{BB962C8B-B14F-4D97-AF65-F5344CB8AC3E}">
        <p14:creationId xmlns:p14="http://schemas.microsoft.com/office/powerpoint/2010/main" val="1356051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287124"/>
            <a:ext cx="10515600" cy="1325563"/>
          </a:xfrm>
        </p:spPr>
        <p:txBody>
          <a:bodyPr/>
          <a:lstStyle/>
          <a:p>
            <a:r>
              <a:rPr lang="en-US" altLang="en-US" b="1" dirty="0">
                <a:solidFill>
                  <a:srgbClr val="C00000"/>
                </a:solidFill>
              </a:rPr>
              <a:t>NVM – 1</a:t>
            </a:r>
            <a:r>
              <a:rPr lang="en-US" altLang="en-US" b="1" baseline="30000" dirty="0">
                <a:solidFill>
                  <a:srgbClr val="C00000"/>
                </a:solidFill>
              </a:rPr>
              <a:t>st</a:t>
            </a:r>
            <a:r>
              <a:rPr lang="en-US" altLang="en-US" b="1" dirty="0">
                <a:solidFill>
                  <a:srgbClr val="C00000"/>
                </a:solidFill>
              </a:rPr>
              <a:t>  Example</a:t>
            </a:r>
            <a:endParaRPr lang="en-US" b="1" dirty="0">
              <a:solidFill>
                <a:srgbClr val="C00000"/>
              </a:solidFill>
            </a:endParaRPr>
          </a:p>
        </p:txBody>
      </p:sp>
      <p:sp>
        <p:nvSpPr>
          <p:cNvPr id="5" name="Rectangle 3"/>
          <p:cNvSpPr>
            <a:spLocks noGrp="1" noChangeArrowheads="1"/>
          </p:cNvSpPr>
          <p:nvPr/>
        </p:nvSpPr>
        <p:spPr bwMode="auto">
          <a:xfrm>
            <a:off x="838200" y="1690688"/>
            <a:ext cx="10515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4663" indent="-474663">
              <a:buFontTx/>
              <a:buNone/>
            </a:pPr>
            <a:endParaRPr lang="en-US" altLang="en-US" sz="2400" b="1" dirty="0">
              <a:solidFill>
                <a:schemeClr val="accent1"/>
              </a:solidFill>
            </a:endParaRPr>
          </a:p>
        </p:txBody>
      </p:sp>
      <p:sp>
        <p:nvSpPr>
          <p:cNvPr id="8" name="Text Box 4"/>
          <p:cNvSpPr txBox="1">
            <a:spLocks noChangeArrowheads="1"/>
          </p:cNvSpPr>
          <p:nvPr/>
        </p:nvSpPr>
        <p:spPr bwMode="auto">
          <a:xfrm>
            <a:off x="7277101" y="4418614"/>
            <a:ext cx="4572000" cy="6463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b="1" dirty="0">
                <a:latin typeface="Arial" panose="020B0604020202020204" pitchFamily="34" charset="0"/>
              </a:rPr>
              <a:t>There are three essential nodes, each of which is shown in </a:t>
            </a:r>
            <a:r>
              <a:rPr lang="en-US" altLang="en-US" b="1" dirty="0" smtClean="0">
                <a:latin typeface="Arial" panose="020B0604020202020204" pitchFamily="34" charset="0"/>
              </a:rPr>
              <a:t>red</a:t>
            </a:r>
            <a:r>
              <a:rPr lang="tr-TR" altLang="en-US" b="1" dirty="0" smtClean="0">
                <a:latin typeface="Arial" panose="020B0604020202020204" pitchFamily="34" charset="0"/>
              </a:rPr>
              <a:t>.</a:t>
            </a:r>
            <a:endParaRPr lang="en-US" altLang="en-US" dirty="0">
              <a:solidFill>
                <a:schemeClr val="bg1"/>
              </a:solidFill>
              <a:latin typeface="Arial" panose="020B0604020202020204" pitchFamily="34" charset="0"/>
            </a:endParaRPr>
          </a:p>
        </p:txBody>
      </p:sp>
      <p:graphicFrame>
        <p:nvGraphicFramePr>
          <p:cNvPr id="9" name="Object 5"/>
          <p:cNvGraphicFramePr>
            <a:graphicFrameLocks noChangeAspect="1"/>
          </p:cNvGraphicFramePr>
          <p:nvPr>
            <p:extLst>
              <p:ext uri="{D42A27DB-BD31-4B8C-83A1-F6EECF244321}">
                <p14:modId xmlns:p14="http://schemas.microsoft.com/office/powerpoint/2010/main" val="3353012827"/>
              </p:ext>
            </p:extLst>
          </p:nvPr>
        </p:nvGraphicFramePr>
        <p:xfrm>
          <a:off x="95251" y="3692527"/>
          <a:ext cx="7067550" cy="2974974"/>
        </p:xfrm>
        <a:graphic>
          <a:graphicData uri="http://schemas.openxmlformats.org/presentationml/2006/ole">
            <mc:AlternateContent xmlns:mc="http://schemas.openxmlformats.org/markup-compatibility/2006">
              <mc:Choice xmlns:v="urn:schemas-microsoft-com:vml" Requires="v">
                <p:oleObj spid="_x0000_s3081" name="VISIO" r:id="rId3" imgW="7572240" imgH="3106440" progId="Visio.Drawing.6">
                  <p:embed/>
                </p:oleObj>
              </mc:Choice>
              <mc:Fallback>
                <p:oleObj name="VISIO" r:id="rId3" imgW="7572240" imgH="31064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1" y="3692527"/>
                        <a:ext cx="7067550" cy="2974974"/>
                      </a:xfrm>
                      <a:prstGeom prst="rect">
                        <a:avLst/>
                      </a:prstGeom>
                      <a:solidFill>
                        <a:srgbClr val="CCFFFF"/>
                      </a:solidFill>
                      <a:ln w="9525">
                        <a:solidFill>
                          <a:schemeClr val="tx1"/>
                        </a:solidFill>
                        <a:miter lim="800000"/>
                        <a:headEnd/>
                        <a:tailEnd/>
                      </a:ln>
                      <a:effectLst/>
                      <a:extLst/>
                    </p:spPr>
                  </p:pic>
                </p:oleObj>
              </mc:Fallback>
            </mc:AlternateContent>
          </a:graphicData>
        </a:graphic>
      </p:graphicFrame>
      <p:sp>
        <p:nvSpPr>
          <p:cNvPr id="11" name="Rectangle 3"/>
          <p:cNvSpPr txBox="1">
            <a:spLocks noChangeArrowheads="1"/>
          </p:cNvSpPr>
          <p:nvPr/>
        </p:nvSpPr>
        <p:spPr>
          <a:xfrm>
            <a:off x="0" y="695539"/>
            <a:ext cx="11963400" cy="2450927"/>
          </a:xfrm>
          <a:prstGeom prst="rect">
            <a:avLst/>
          </a:prstGeom>
          <a:solidFill>
            <a:schemeClr val="bg1"/>
          </a:solidFill>
          <a:ln w="9525">
            <a:solidFill>
              <a:schemeClr val="tx1"/>
            </a:solidFill>
            <a:miter lim="800000"/>
            <a:headEnd/>
            <a:tailEnd/>
          </a:ln>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hangingPunct="0">
              <a:buFont typeface="Arial" panose="020B0604020202020204" pitchFamily="34" charset="0"/>
              <a:buNone/>
            </a:pPr>
            <a:r>
              <a:rPr lang="en-US" altLang="en-US" sz="2400" b="1" dirty="0" smtClean="0">
                <a:solidFill>
                  <a:srgbClr val="FF0000"/>
                </a:solidFill>
                <a:latin typeface="Arial" panose="020B0604020202020204" pitchFamily="34" charset="0"/>
              </a:rPr>
              <a:t>The Node-Voltage Method steps are:</a:t>
            </a:r>
          </a:p>
          <a:p>
            <a:pPr marL="0" algn="just" eaLnBrk="0" hangingPunct="0"/>
            <a:r>
              <a:rPr lang="en-US" altLang="en-US" sz="2000" b="1" u="sng" dirty="0" smtClean="0">
                <a:latin typeface="Arial" panose="020B0604020202020204" pitchFamily="34" charset="0"/>
              </a:rPr>
              <a:t>Find the essential nodes.</a:t>
            </a:r>
          </a:p>
          <a:p>
            <a:pPr marL="0" algn="just" eaLnBrk="0" hangingPunct="0"/>
            <a:r>
              <a:rPr lang="en-US" altLang="en-US" sz="2000" dirty="0" smtClean="0">
                <a:latin typeface="Arial" panose="020B0604020202020204" pitchFamily="34" charset="0"/>
              </a:rPr>
              <a:t>Define one essential node as the reference node.</a:t>
            </a:r>
          </a:p>
          <a:p>
            <a:pPr marL="0" algn="just" eaLnBrk="0" hangingPunct="0"/>
            <a:r>
              <a:rPr lang="en-US" altLang="en-US" sz="2000" dirty="0" smtClean="0">
                <a:latin typeface="Arial" panose="020B0604020202020204" pitchFamily="34" charset="0"/>
              </a:rPr>
              <a:t>Define the node voltages, the essential nodes with respect to the reference node.  Label them.</a:t>
            </a:r>
          </a:p>
          <a:p>
            <a:pPr marL="0" algn="just" eaLnBrk="0" hangingPunct="0"/>
            <a:r>
              <a:rPr lang="en-US" altLang="en-US" sz="2000" dirty="0" smtClean="0">
                <a:latin typeface="Arial" panose="020B0604020202020204" pitchFamily="34" charset="0"/>
              </a:rPr>
              <a:t>Apply KCL for each non-reference essential node.</a:t>
            </a:r>
          </a:p>
          <a:p>
            <a:pPr marL="0" algn="just" eaLnBrk="0" hangingPunct="0"/>
            <a:r>
              <a:rPr lang="en-US" altLang="en-US" sz="2000" dirty="0" smtClean="0">
                <a:latin typeface="Arial" panose="020B0604020202020204" pitchFamily="34" charset="0"/>
              </a:rPr>
              <a:t>Write an equation for each current or voltage upon which dependent sources depend, as needed.</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709293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1439</Words>
  <Application>Microsoft Office PowerPoint</Application>
  <PresentationFormat>Geniş ekran</PresentationFormat>
  <Paragraphs>106</Paragraphs>
  <Slides>31</Slides>
  <Notes>0</Notes>
  <HiddenSlides>0</HiddenSlides>
  <MMClips>0</MMClips>
  <ScaleCrop>false</ScaleCrop>
  <HeadingPairs>
    <vt:vector size="8" baseType="variant">
      <vt:variant>
        <vt:lpstr>Kullanılan Yazı Tipleri</vt:lpstr>
      </vt:variant>
      <vt:variant>
        <vt:i4>6</vt:i4>
      </vt:variant>
      <vt:variant>
        <vt:lpstr>Tema</vt:lpstr>
      </vt:variant>
      <vt:variant>
        <vt:i4>1</vt:i4>
      </vt:variant>
      <vt:variant>
        <vt:lpstr>Eklenmiş OLE Hizmet Programları</vt:lpstr>
      </vt:variant>
      <vt:variant>
        <vt:i4>2</vt:i4>
      </vt:variant>
      <vt:variant>
        <vt:lpstr>Slayt Başlıkları</vt:lpstr>
      </vt:variant>
      <vt:variant>
        <vt:i4>31</vt:i4>
      </vt:variant>
    </vt:vector>
  </HeadingPairs>
  <TitlesOfParts>
    <vt:vector size="40" baseType="lpstr">
      <vt:lpstr>Arial</vt:lpstr>
      <vt:lpstr>Calibri</vt:lpstr>
      <vt:lpstr>Calibri Light</vt:lpstr>
      <vt:lpstr>KaTeX_Main</vt:lpstr>
      <vt:lpstr>Lato</vt:lpstr>
      <vt:lpstr>Times New Roman</vt:lpstr>
      <vt:lpstr>Office Teması</vt:lpstr>
      <vt:lpstr>VISIO</vt:lpstr>
      <vt:lpstr>Equation</vt:lpstr>
      <vt:lpstr>COM234 ELECTRONICS </vt:lpstr>
      <vt:lpstr>The Node Voltage Method</vt:lpstr>
      <vt:lpstr>PowerPoint Sunusu</vt:lpstr>
      <vt:lpstr>Some Basic Definitions</vt:lpstr>
      <vt:lpstr>Some Basic Definitions</vt:lpstr>
      <vt:lpstr>The Node-Voltage Method (NVM)</vt:lpstr>
      <vt:lpstr>The Node-Voltage Method (NVM)</vt:lpstr>
      <vt:lpstr>NVM – 1st  Example</vt:lpstr>
      <vt:lpstr>NVM – 1st  Example</vt:lpstr>
      <vt:lpstr>NVM – 1st  Example</vt:lpstr>
      <vt:lpstr>NVM – 1st  Example</vt:lpstr>
      <vt:lpstr>NVM – 1st  Example</vt:lpstr>
      <vt:lpstr>NVM – 1st  Example</vt:lpstr>
      <vt:lpstr>NVM – 1st  Example</vt:lpstr>
      <vt:lpstr>NVM – 1st  Example</vt:lpstr>
      <vt:lpstr>NVM – 1st  Example</vt:lpstr>
      <vt:lpstr>NVM 2nd Example</vt:lpstr>
      <vt:lpstr>NVM 2nd Example</vt:lpstr>
      <vt:lpstr>NVM 2nd Example</vt:lpstr>
      <vt:lpstr>NVM 2nd Example</vt:lpstr>
      <vt:lpstr>NVM 2nd Example</vt:lpstr>
      <vt:lpstr>NVM 2nd Example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COM234 ELECTRONICS</dc:title>
  <dc:creator>Ayhan Aydin</dc:creator>
  <cp:lastModifiedBy>Ayhan Aydin</cp:lastModifiedBy>
  <cp:revision>57</cp:revision>
  <dcterms:created xsi:type="dcterms:W3CDTF">2019-02-27T07:56:04Z</dcterms:created>
  <dcterms:modified xsi:type="dcterms:W3CDTF">2019-03-10T20:57:29Z</dcterms:modified>
</cp:coreProperties>
</file>