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T Rounds Condensed Bold" charset="1" panose="02000806030000020003"/>
      <p:regular r:id="rId21"/>
    </p:embeddedFont>
    <p:embeddedFont>
      <p:font typeface="TT Rounds Condensed" charset="1" panose="020005060300000200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96679" y="6216973"/>
            <a:ext cx="2981061" cy="2981061"/>
          </a:xfrm>
          <a:custGeom>
            <a:avLst/>
            <a:gdLst/>
            <a:ahLst/>
            <a:cxnLst/>
            <a:rect r="r" b="b" t="t" l="l"/>
            <a:pathLst>
              <a:path h="2981061" w="2981061">
                <a:moveTo>
                  <a:pt x="0" y="0"/>
                </a:moveTo>
                <a:lnTo>
                  <a:pt x="2981060" y="0"/>
                </a:lnTo>
                <a:lnTo>
                  <a:pt x="2981060" y="2981061"/>
                </a:lnTo>
                <a:lnTo>
                  <a:pt x="0" y="29810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09996" y="6216709"/>
            <a:ext cx="2981325" cy="2981325"/>
          </a:xfrm>
          <a:custGeom>
            <a:avLst/>
            <a:gdLst/>
            <a:ahLst/>
            <a:cxnLst/>
            <a:rect r="r" b="b" t="t" l="l"/>
            <a:pathLst>
              <a:path h="2981325" w="2981325">
                <a:moveTo>
                  <a:pt x="0" y="0"/>
                </a:moveTo>
                <a:lnTo>
                  <a:pt x="2981325" y="0"/>
                </a:lnTo>
                <a:lnTo>
                  <a:pt x="2981325" y="2981325"/>
                </a:lnTo>
                <a:lnTo>
                  <a:pt x="0" y="2981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18" t="-5437" r="-271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90596" y="1085850"/>
            <a:ext cx="10023926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56">
                <a:solidFill>
                  <a:srgbClr val="000000"/>
                </a:solidFill>
                <a:latin typeface="TT Rounds Condensed Bold"/>
              </a:rPr>
              <a:t>CHATBOT’LARIN ANALİZİ VE KARŞILAŞTIRILMASI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5308" y="3159184"/>
            <a:ext cx="15474501" cy="277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4375" spc="39">
                <a:solidFill>
                  <a:srgbClr val="000000"/>
                </a:solidFill>
                <a:latin typeface="TT Rounds Condensed"/>
              </a:rPr>
              <a:t>¹*Mücahit ÖLEZ  </a:t>
            </a:r>
          </a:p>
          <a:p>
            <a:pPr algn="ctr">
              <a:lnSpc>
                <a:spcPts val="5250"/>
              </a:lnSpc>
            </a:pPr>
            <a:r>
              <a:rPr lang="en-US" sz="4375" spc="40">
                <a:solidFill>
                  <a:srgbClr val="000000"/>
                </a:solidFill>
                <a:latin typeface="TT Rounds Condensed"/>
              </a:rPr>
              <a:t>¹Dr. Öğretim Üyesi Ekrem Başer(Danışman)</a:t>
            </a:r>
          </a:p>
          <a:p>
            <a:pPr algn="ctr">
              <a:lnSpc>
                <a:spcPts val="3780"/>
              </a:lnSpc>
            </a:pPr>
          </a:p>
          <a:p>
            <a:pPr algn="ctr">
              <a:lnSpc>
                <a:spcPts val="3780"/>
              </a:lnSpc>
            </a:pPr>
            <a:r>
              <a:rPr lang="en-US" sz="3150" spc="29">
                <a:solidFill>
                  <a:srgbClr val="000000"/>
                </a:solidFill>
                <a:latin typeface="TT Rounds Condensed"/>
              </a:rPr>
              <a:t>¹Düzce Üniversitesi, Mühendislik Fakültesi, Bilgisayar Mühendisliği, Merkez/Düzce</a:t>
            </a:r>
          </a:p>
          <a:p>
            <a:pPr algn="ctr">
              <a:lnSpc>
                <a:spcPts val="3780"/>
              </a:lnSpc>
            </a:pPr>
            <a:r>
              <a:rPr lang="en-US" sz="3150" spc="29">
                <a:solidFill>
                  <a:srgbClr val="000000"/>
                </a:solidFill>
                <a:latin typeface="TT Rounds Condensed"/>
              </a:rPr>
              <a:t>*Sorumlu yazar e-posta: mucahitolez@outlook.com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24912" y="9534211"/>
            <a:ext cx="1524594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Bold"/>
              </a:rPr>
              <a:t>TEZ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09996" y="9534211"/>
            <a:ext cx="2981325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Bold"/>
              </a:rPr>
              <a:t>LİNKEDLN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9126"/>
            <a:ext cx="15590520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-36">
                <a:solidFill>
                  <a:srgbClr val="1F3D7C"/>
                </a:solidFill>
                <a:latin typeface="TT Rounds Condensed Bold"/>
              </a:rPr>
              <a:t>BULGULAR ve TARTIŞMA</a:t>
            </a:r>
          </a:p>
        </p:txBody>
      </p:sp>
      <p:sp>
        <p:nvSpPr>
          <p:cNvPr name="Freeform 3" id="3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3892501" y="1025842"/>
          <a:ext cx="10529240" cy="9010650"/>
        </p:xfrm>
        <a:graphic>
          <a:graphicData uri="http://schemas.openxmlformats.org/drawingml/2006/table">
            <a:tbl>
              <a:tblPr/>
              <a:tblGrid>
                <a:gridCol w="2142866"/>
                <a:gridCol w="2037177"/>
                <a:gridCol w="2204186"/>
                <a:gridCol w="2055123"/>
                <a:gridCol w="2089889"/>
              </a:tblGrid>
              <a:tr h="56316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Alan&amp;Tür&amp;Kriter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ChatGPT-3,5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ChatGPT-4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Copilot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Gemini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Doğru/Yanlış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%90,5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%91,5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%87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%89,5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Açık Uçlu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%47,5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%80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%20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%40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Çoktan Seçmeli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%50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%87,7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%41,1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%52,2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*Ürün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4,7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4,5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3,6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4,9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Matematik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%22,5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%72,5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%15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%17,5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Fizik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%60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%95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%35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%25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Kimya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%60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%90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%25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%55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Biyoloji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%40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%100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%40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%55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Anlam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%65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%95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%50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%70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Dil Bilgisi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%30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%50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%20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%45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İngilizce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%90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%100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%80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%90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Tıp/Tıp Vaka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%45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%75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%35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%60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Ortalama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%55,8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%85,4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%43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strike="noStrike" u="none">
                          <a:solidFill>
                            <a:srgbClr val="000000"/>
                          </a:solidFill>
                          <a:latin typeface="TT Rounds Condensed Bold"/>
                        </a:rPr>
                        <a:t>  %56,3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Kararlılık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%65,21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%95,65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%100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%86,95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*Zaman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09,37 saniye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27,66 saniye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16,00 saniye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T Rounds Condensed Bold"/>
                        </a:rPr>
                        <a:t>09,42 saniye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675019"/>
            <a:ext cx="39319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9126"/>
            <a:ext cx="15590520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-36">
                <a:solidFill>
                  <a:srgbClr val="1F3D7C"/>
                </a:solidFill>
                <a:latin typeface="TT Rounds Condensed Bold"/>
              </a:rPr>
              <a:t>BULGULAR ve TARTIŞMA</a:t>
            </a:r>
          </a:p>
        </p:txBody>
      </p:sp>
      <p:sp>
        <p:nvSpPr>
          <p:cNvPr name="Freeform 3" id="3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223317" y="1092566"/>
            <a:ext cx="746967" cy="74696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03200"/>
              <a:ext cx="7112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11896" y="2737609"/>
            <a:ext cx="4786892" cy="5483168"/>
          </a:xfrm>
          <a:custGeom>
            <a:avLst/>
            <a:gdLst/>
            <a:ahLst/>
            <a:cxnLst/>
            <a:rect r="r" b="b" t="t" l="l"/>
            <a:pathLst>
              <a:path h="5483168" w="4786892">
                <a:moveTo>
                  <a:pt x="0" y="0"/>
                </a:moveTo>
                <a:lnTo>
                  <a:pt x="4786892" y="0"/>
                </a:lnTo>
                <a:lnTo>
                  <a:pt x="4786892" y="5483168"/>
                </a:lnTo>
                <a:lnTo>
                  <a:pt x="0" y="54831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80660" y="2737609"/>
            <a:ext cx="4358974" cy="5496098"/>
          </a:xfrm>
          <a:custGeom>
            <a:avLst/>
            <a:gdLst/>
            <a:ahLst/>
            <a:cxnLst/>
            <a:rect r="r" b="b" t="t" l="l"/>
            <a:pathLst>
              <a:path h="5496098" w="4358974">
                <a:moveTo>
                  <a:pt x="0" y="0"/>
                </a:moveTo>
                <a:lnTo>
                  <a:pt x="4358974" y="0"/>
                </a:lnTo>
                <a:lnTo>
                  <a:pt x="4358974" y="5496098"/>
                </a:lnTo>
                <a:lnTo>
                  <a:pt x="0" y="5496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96859" y="2737609"/>
            <a:ext cx="6565675" cy="2808568"/>
          </a:xfrm>
          <a:custGeom>
            <a:avLst/>
            <a:gdLst/>
            <a:ahLst/>
            <a:cxnLst/>
            <a:rect r="r" b="b" t="t" l="l"/>
            <a:pathLst>
              <a:path h="2808568" w="6565675">
                <a:moveTo>
                  <a:pt x="0" y="0"/>
                </a:moveTo>
                <a:lnTo>
                  <a:pt x="6565675" y="0"/>
                </a:lnTo>
                <a:lnTo>
                  <a:pt x="6565675" y="2808568"/>
                </a:lnTo>
                <a:lnTo>
                  <a:pt x="0" y="28085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24603" y="5721485"/>
            <a:ext cx="3853699" cy="4315008"/>
          </a:xfrm>
          <a:custGeom>
            <a:avLst/>
            <a:gdLst/>
            <a:ahLst/>
            <a:cxnLst/>
            <a:rect r="r" b="b" t="t" l="l"/>
            <a:pathLst>
              <a:path h="4315008" w="3853699">
                <a:moveTo>
                  <a:pt x="0" y="0"/>
                </a:moveTo>
                <a:lnTo>
                  <a:pt x="3853699" y="0"/>
                </a:lnTo>
                <a:lnTo>
                  <a:pt x="3853699" y="4315007"/>
                </a:lnTo>
                <a:lnTo>
                  <a:pt x="0" y="43150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07340" y="9675019"/>
            <a:ext cx="39319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11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63446" y="1174585"/>
            <a:ext cx="236115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9"/>
              </a:lnSpc>
            </a:pPr>
            <a:r>
              <a:rPr lang="en-US" sz="4499" spc="42">
                <a:solidFill>
                  <a:srgbClr val="000000"/>
                </a:solidFill>
                <a:latin typeface="TT Rounds Condensed Bold"/>
              </a:rPr>
              <a:t>AÇIKLIK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9881" y="1887158"/>
            <a:ext cx="3195789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ChatGPT-3,5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81084" y="1852764"/>
            <a:ext cx="2889199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ChatGPT-4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44867" y="1887158"/>
            <a:ext cx="2889199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Copilot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059352" y="7727763"/>
            <a:ext cx="2286000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Gemini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9126"/>
            <a:ext cx="15590520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-36">
                <a:solidFill>
                  <a:srgbClr val="1F3D7C"/>
                </a:solidFill>
                <a:latin typeface="TT Rounds Condensed Bold"/>
              </a:rPr>
              <a:t>BULGULAR ve TARTIŞMA</a:t>
            </a:r>
          </a:p>
        </p:txBody>
      </p:sp>
      <p:sp>
        <p:nvSpPr>
          <p:cNvPr name="Freeform 3" id="3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442" y="4147654"/>
            <a:ext cx="9948773" cy="4726983"/>
          </a:xfrm>
          <a:custGeom>
            <a:avLst/>
            <a:gdLst/>
            <a:ahLst/>
            <a:cxnLst/>
            <a:rect r="r" b="b" t="t" l="l"/>
            <a:pathLst>
              <a:path h="4726983" w="9948773">
                <a:moveTo>
                  <a:pt x="0" y="0"/>
                </a:moveTo>
                <a:lnTo>
                  <a:pt x="9948772" y="0"/>
                </a:lnTo>
                <a:lnTo>
                  <a:pt x="9948772" y="4726983"/>
                </a:lnTo>
                <a:lnTo>
                  <a:pt x="0" y="47269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31714" y="4355847"/>
            <a:ext cx="8856286" cy="4185973"/>
          </a:xfrm>
          <a:custGeom>
            <a:avLst/>
            <a:gdLst/>
            <a:ahLst/>
            <a:cxnLst/>
            <a:rect r="r" b="b" t="t" l="l"/>
            <a:pathLst>
              <a:path h="4185973" w="8856286">
                <a:moveTo>
                  <a:pt x="0" y="0"/>
                </a:moveTo>
                <a:lnTo>
                  <a:pt x="8856286" y="0"/>
                </a:lnTo>
                <a:lnTo>
                  <a:pt x="8856286" y="4185973"/>
                </a:lnTo>
                <a:lnTo>
                  <a:pt x="0" y="4185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64" r="-16859" b="-206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675019"/>
            <a:ext cx="39319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4192" y="2591603"/>
            <a:ext cx="2889199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147 Kişi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03360" y="2591603"/>
            <a:ext cx="6510650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18-26 Yaş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58685" y="2591603"/>
            <a:ext cx="6510650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Mühendislik ve Sağlık Sektörü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19422" y="2591603"/>
            <a:ext cx="4974386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Üniversite Öğrencisi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756" y="1085850"/>
            <a:ext cx="15590520" cy="102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-36">
                <a:solidFill>
                  <a:srgbClr val="1F3D7C"/>
                </a:solidFill>
                <a:latin typeface="TT Rounds Condensed Bold"/>
              </a:rPr>
              <a:t>SONUÇ</a:t>
            </a:r>
          </a:p>
        </p:txBody>
      </p:sp>
      <p:sp>
        <p:nvSpPr>
          <p:cNvPr name="Freeform 3" id="3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454477" y="307325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1896" y="3426265"/>
            <a:ext cx="13053761" cy="4229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982" indent="-397491" lvl="1">
              <a:lnSpc>
                <a:spcPts val="4747"/>
              </a:lnSpc>
              <a:buFont typeface="Arial"/>
              <a:buChar char="•"/>
            </a:pPr>
            <a:r>
              <a:rPr lang="en-US" sz="4395" spc="39">
                <a:solidFill>
                  <a:srgbClr val="000000"/>
                </a:solidFill>
                <a:latin typeface="TT Rounds Condensed Bold"/>
              </a:rPr>
              <a:t>Çalışmanın Önemi ve Katkılar:</a:t>
            </a:r>
            <a:r>
              <a:rPr lang="en-US" sz="4395" spc="39">
                <a:solidFill>
                  <a:srgbClr val="000000"/>
                </a:solidFill>
                <a:latin typeface="TT Rounds Condensed"/>
              </a:rPr>
              <a:t> Mevcut chatbot modellerinin birbirilerinden başarı ile ayrıldığı alanlar</a:t>
            </a:r>
          </a:p>
          <a:p>
            <a:pPr algn="l">
              <a:lnSpc>
                <a:spcPts val="4747"/>
              </a:lnSpc>
            </a:pPr>
          </a:p>
          <a:p>
            <a:pPr algn="l" marL="794982" indent="-397491" lvl="1">
              <a:lnSpc>
                <a:spcPts val="4747"/>
              </a:lnSpc>
              <a:buFont typeface="Arial"/>
              <a:buChar char="•"/>
            </a:pPr>
            <a:r>
              <a:rPr lang="en-US" sz="4395" spc="39">
                <a:solidFill>
                  <a:srgbClr val="000000"/>
                </a:solidFill>
                <a:latin typeface="TT Rounds Condensed Bold"/>
              </a:rPr>
              <a:t>Sınırlamalar:</a:t>
            </a:r>
            <a:r>
              <a:rPr lang="en-US" sz="4395" spc="39">
                <a:solidFill>
                  <a:srgbClr val="000000"/>
                </a:solidFill>
                <a:latin typeface="TT Rounds Condensed"/>
              </a:rPr>
              <a:t> Teknolojik İmkanlar</a:t>
            </a:r>
          </a:p>
          <a:p>
            <a:pPr algn="l">
              <a:lnSpc>
                <a:spcPts val="4747"/>
              </a:lnSpc>
            </a:pPr>
          </a:p>
          <a:p>
            <a:pPr algn="l" marL="795540" indent="-397770" lvl="1">
              <a:lnSpc>
                <a:spcPts val="4747"/>
              </a:lnSpc>
              <a:buFont typeface="Arial"/>
              <a:buChar char="•"/>
            </a:pPr>
            <a:r>
              <a:rPr lang="en-US" sz="4395" spc="41">
                <a:solidFill>
                  <a:srgbClr val="000000"/>
                </a:solidFill>
                <a:latin typeface="TT Rounds Condensed Bold"/>
              </a:rPr>
              <a:t>Gelecekteki Çalışmalar:</a:t>
            </a:r>
            <a:r>
              <a:rPr lang="en-US" sz="4395" spc="41">
                <a:solidFill>
                  <a:srgbClr val="000000"/>
                </a:solidFill>
                <a:latin typeface="TT Rounds Condensed"/>
              </a:rPr>
              <a:t> Merkeziyetli çalışma ve belirli alanlara aktarım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675019"/>
            <a:ext cx="39319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007340" y="9675019"/>
            <a:ext cx="39319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14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90100" y="4100991"/>
            <a:ext cx="14418387" cy="1633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3"/>
              </a:lnSpc>
            </a:pPr>
            <a:r>
              <a:rPr lang="en-US" sz="11651" spc="109">
                <a:solidFill>
                  <a:srgbClr val="1F3D7C"/>
                </a:solidFill>
                <a:latin typeface="TT Rounds Condensed Bold"/>
              </a:rPr>
              <a:t>TEŞEKKÜRLER…</a:t>
            </a:r>
          </a:p>
        </p:txBody>
      </p:sp>
      <p:sp>
        <p:nvSpPr>
          <p:cNvPr name="Freeform 5" id="5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007340" y="9675019"/>
            <a:ext cx="39319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15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32037" y="1978543"/>
            <a:ext cx="10023926" cy="1142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75">
                <a:solidFill>
                  <a:srgbClr val="1F3D7C"/>
                </a:solidFill>
                <a:latin typeface="TT Rounds Condensed Bold"/>
              </a:rPr>
              <a:t>SORU&amp;CEVAP</a:t>
            </a:r>
          </a:p>
        </p:txBody>
      </p:sp>
      <p:sp>
        <p:nvSpPr>
          <p:cNvPr name="Freeform 5" id="5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96129" y="5448048"/>
            <a:ext cx="2981061" cy="2981061"/>
          </a:xfrm>
          <a:custGeom>
            <a:avLst/>
            <a:gdLst/>
            <a:ahLst/>
            <a:cxnLst/>
            <a:rect r="r" b="b" t="t" l="l"/>
            <a:pathLst>
              <a:path h="2981061" w="2981061">
                <a:moveTo>
                  <a:pt x="0" y="0"/>
                </a:moveTo>
                <a:lnTo>
                  <a:pt x="2981061" y="0"/>
                </a:lnTo>
                <a:lnTo>
                  <a:pt x="2981061" y="2981061"/>
                </a:lnTo>
                <a:lnTo>
                  <a:pt x="0" y="29810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09447" y="5447784"/>
            <a:ext cx="2981325" cy="2981325"/>
          </a:xfrm>
          <a:custGeom>
            <a:avLst/>
            <a:gdLst/>
            <a:ahLst/>
            <a:cxnLst/>
            <a:rect r="r" b="b" t="t" l="l"/>
            <a:pathLst>
              <a:path h="2981325" w="2981325">
                <a:moveTo>
                  <a:pt x="0" y="0"/>
                </a:moveTo>
                <a:lnTo>
                  <a:pt x="2981325" y="0"/>
                </a:lnTo>
                <a:lnTo>
                  <a:pt x="2981325" y="2981325"/>
                </a:lnTo>
                <a:lnTo>
                  <a:pt x="0" y="2981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18" t="-5437" r="-271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48740" y="3893948"/>
            <a:ext cx="1547450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spc="46">
                <a:solidFill>
                  <a:srgbClr val="000000"/>
                </a:solidFill>
                <a:latin typeface="TT Rounds Condensed Bold"/>
              </a:rPr>
              <a:t>Mücahit ÖLEZ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24362" y="8765286"/>
            <a:ext cx="1524594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Bold"/>
              </a:rPr>
              <a:t>TEZ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09447" y="8765286"/>
            <a:ext cx="2981325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Bold"/>
              </a:rPr>
              <a:t>LİNKEDLN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67707" y="3808358"/>
            <a:ext cx="4032504" cy="4114800"/>
          </a:xfrm>
          <a:custGeom>
            <a:avLst/>
            <a:gdLst/>
            <a:ahLst/>
            <a:cxnLst/>
            <a:rect r="r" b="b" t="t" l="l"/>
            <a:pathLst>
              <a:path h="4114800" w="4032504">
                <a:moveTo>
                  <a:pt x="0" y="0"/>
                </a:moveTo>
                <a:lnTo>
                  <a:pt x="4032504" y="0"/>
                </a:lnTo>
                <a:lnTo>
                  <a:pt x="40325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43921" y="1626524"/>
            <a:ext cx="7049358" cy="1005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8"/>
              </a:lnSpc>
            </a:pPr>
            <a:r>
              <a:rPr lang="en-US" sz="7128" spc="-43">
                <a:solidFill>
                  <a:srgbClr val="1F3D7C"/>
                </a:solidFill>
                <a:latin typeface="TT Rounds Condensed Bold"/>
              </a:rPr>
              <a:t>İÇERİK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77206" y="3045194"/>
            <a:ext cx="9235334" cy="615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9"/>
              </a:lnSpc>
            </a:pPr>
            <a:r>
              <a:rPr lang="en-US" sz="5045" spc="45">
                <a:solidFill>
                  <a:srgbClr val="000000"/>
                </a:solidFill>
                <a:latin typeface="TT Rounds Condensed"/>
              </a:rPr>
              <a:t>1. Giriş</a:t>
            </a:r>
          </a:p>
          <a:p>
            <a:pPr algn="l">
              <a:lnSpc>
                <a:spcPts val="5449"/>
              </a:lnSpc>
            </a:pPr>
            <a:r>
              <a:rPr lang="en-US" sz="5045" spc="47">
                <a:solidFill>
                  <a:srgbClr val="000000"/>
                </a:solidFill>
                <a:latin typeface="TT Rounds Condensed"/>
              </a:rPr>
              <a:t>2. Chatbot Nasıl Çalışır?</a:t>
            </a:r>
          </a:p>
          <a:p>
            <a:pPr algn="l">
              <a:lnSpc>
                <a:spcPts val="5449"/>
              </a:lnSpc>
            </a:pPr>
            <a:r>
              <a:rPr lang="en-US" sz="5045" spc="47">
                <a:solidFill>
                  <a:srgbClr val="000000"/>
                </a:solidFill>
                <a:latin typeface="TT Rounds Condensed"/>
              </a:rPr>
              <a:t>3. Literatür Taraması</a:t>
            </a:r>
          </a:p>
          <a:p>
            <a:pPr algn="l">
              <a:lnSpc>
                <a:spcPts val="5449"/>
              </a:lnSpc>
            </a:pPr>
            <a:r>
              <a:rPr lang="en-US" sz="5045" spc="45">
                <a:solidFill>
                  <a:srgbClr val="000000"/>
                </a:solidFill>
                <a:latin typeface="TT Rounds Condensed"/>
              </a:rPr>
              <a:t>4. Hedeflenen Amaç</a:t>
            </a:r>
          </a:p>
          <a:p>
            <a:pPr algn="l">
              <a:lnSpc>
                <a:spcPts val="5449"/>
              </a:lnSpc>
            </a:pPr>
            <a:r>
              <a:rPr lang="en-US" sz="5045" spc="45">
                <a:solidFill>
                  <a:srgbClr val="000000"/>
                </a:solidFill>
                <a:latin typeface="TT Rounds Condensed"/>
              </a:rPr>
              <a:t>5. Yöntem</a:t>
            </a:r>
          </a:p>
          <a:p>
            <a:pPr algn="l">
              <a:lnSpc>
                <a:spcPts val="5449"/>
              </a:lnSpc>
            </a:pPr>
            <a:r>
              <a:rPr lang="en-US" sz="5045" spc="45">
                <a:solidFill>
                  <a:srgbClr val="000000"/>
                </a:solidFill>
                <a:latin typeface="TT Rounds Condensed"/>
              </a:rPr>
              <a:t>6. Bulgular ve Tartışma</a:t>
            </a:r>
          </a:p>
          <a:p>
            <a:pPr algn="l">
              <a:lnSpc>
                <a:spcPts val="5449"/>
              </a:lnSpc>
            </a:pPr>
            <a:r>
              <a:rPr lang="en-US" sz="5045" spc="45">
                <a:solidFill>
                  <a:srgbClr val="000000"/>
                </a:solidFill>
                <a:latin typeface="TT Rounds Condensed"/>
              </a:rPr>
              <a:t>7. Sonuç</a:t>
            </a:r>
          </a:p>
          <a:p>
            <a:pPr algn="l">
              <a:lnSpc>
                <a:spcPts val="5449"/>
              </a:lnSpc>
            </a:pPr>
            <a:r>
              <a:rPr lang="en-US" sz="5045" spc="45">
                <a:solidFill>
                  <a:srgbClr val="000000"/>
                </a:solidFill>
                <a:latin typeface="TT Rounds Condensed"/>
              </a:rPr>
              <a:t>8. Teşekkür </a:t>
            </a:r>
          </a:p>
          <a:p>
            <a:pPr algn="l">
              <a:lnSpc>
                <a:spcPts val="5449"/>
              </a:lnSpc>
            </a:pPr>
            <a:r>
              <a:rPr lang="en-US" sz="5045" spc="47">
                <a:solidFill>
                  <a:srgbClr val="000000"/>
                </a:solidFill>
                <a:latin typeface="TT Rounds Condensed"/>
              </a:rPr>
              <a:t>9. Soru Cevap ve Kapanış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1464812"/>
            <a:ext cx="15590520" cy="102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-36">
                <a:solidFill>
                  <a:srgbClr val="1F3D7C"/>
                </a:solidFill>
                <a:latin typeface="TT Rounds Condensed Bold"/>
              </a:rPr>
              <a:t>GİRİŞ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3364798"/>
            <a:ext cx="15590520" cy="437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İnsanlığın temel gayesi</a:t>
            </a:r>
          </a:p>
          <a:p>
            <a:pPr algn="just">
              <a:lnSpc>
                <a:spcPts val="3888"/>
              </a:lnSpc>
            </a:pPr>
          </a:p>
          <a:p>
            <a:pPr algn="just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Farklı ve gelişen iletişim türleri</a:t>
            </a:r>
          </a:p>
          <a:p>
            <a:pPr algn="just">
              <a:lnSpc>
                <a:spcPts val="3888"/>
              </a:lnSpc>
            </a:pPr>
          </a:p>
          <a:p>
            <a:pPr algn="just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İnsan gibi!</a:t>
            </a:r>
          </a:p>
          <a:p>
            <a:pPr algn="just">
              <a:lnSpc>
                <a:spcPts val="3888"/>
              </a:lnSpc>
            </a:pPr>
          </a:p>
          <a:p>
            <a:pPr algn="just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Teknoloji ve p</a:t>
            </a: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andemi ile artan kullanım ve model sayısı</a:t>
            </a: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 </a:t>
            </a:r>
          </a:p>
          <a:p>
            <a:pPr algn="just">
              <a:lnSpc>
                <a:spcPts val="3888"/>
              </a:lnSpc>
            </a:pPr>
          </a:p>
          <a:p>
            <a:pPr algn="just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Modellerin çok ve benzer olmaları sebebiyle ayrıştırılamaması </a:t>
            </a:r>
          </a:p>
        </p:txBody>
      </p:sp>
      <p:sp>
        <p:nvSpPr>
          <p:cNvPr name="Freeform 4" id="4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90282" y="2490312"/>
            <a:ext cx="4548978" cy="3889376"/>
          </a:xfrm>
          <a:custGeom>
            <a:avLst/>
            <a:gdLst/>
            <a:ahLst/>
            <a:cxnLst/>
            <a:rect r="r" b="b" t="t" l="l"/>
            <a:pathLst>
              <a:path h="3889376" w="4548978">
                <a:moveTo>
                  <a:pt x="0" y="0"/>
                </a:moveTo>
                <a:lnTo>
                  <a:pt x="4548978" y="0"/>
                </a:lnTo>
                <a:lnTo>
                  <a:pt x="4548978" y="3889376"/>
                </a:lnTo>
                <a:lnTo>
                  <a:pt x="0" y="3889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39935" y="3109132"/>
            <a:ext cx="746967" cy="74696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03200"/>
              <a:ext cx="7112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03741" y="3291163"/>
            <a:ext cx="5078070" cy="5402202"/>
          </a:xfrm>
          <a:custGeom>
            <a:avLst/>
            <a:gdLst/>
            <a:ahLst/>
            <a:cxnLst/>
            <a:rect r="r" b="b" t="t" l="l"/>
            <a:pathLst>
              <a:path h="5402202" w="5078070">
                <a:moveTo>
                  <a:pt x="0" y="0"/>
                </a:moveTo>
                <a:lnTo>
                  <a:pt x="5078069" y="0"/>
                </a:lnTo>
                <a:lnTo>
                  <a:pt x="5078069" y="5402201"/>
                </a:lnTo>
                <a:lnTo>
                  <a:pt x="0" y="54022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48740" y="1550842"/>
            <a:ext cx="15590520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-36">
                <a:solidFill>
                  <a:srgbClr val="1F3D7C"/>
                </a:solidFill>
                <a:latin typeface="TT Rounds Condensed Bold"/>
              </a:rPr>
              <a:t>CHATBOT NASIL ÇALIŞIR?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17674" y="4199983"/>
            <a:ext cx="7795260" cy="437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Girdi Alınması</a:t>
            </a:r>
          </a:p>
          <a:p>
            <a:pPr algn="just">
              <a:lnSpc>
                <a:spcPts val="3888"/>
              </a:lnSpc>
            </a:pPr>
          </a:p>
          <a:p>
            <a:pPr algn="just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Doğal Dil İşleme</a:t>
            </a:r>
          </a:p>
          <a:p>
            <a:pPr algn="just">
              <a:lnSpc>
                <a:spcPts val="3888"/>
              </a:lnSpc>
            </a:pPr>
          </a:p>
          <a:p>
            <a:pPr algn="just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Niye Algılama</a:t>
            </a:r>
          </a:p>
          <a:p>
            <a:pPr algn="just">
              <a:lnSpc>
                <a:spcPts val="3888"/>
              </a:lnSpc>
            </a:pPr>
          </a:p>
          <a:p>
            <a:pPr algn="just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Diğer Modüllerle Etkileşim</a:t>
            </a:r>
          </a:p>
          <a:p>
            <a:pPr algn="just">
              <a:lnSpc>
                <a:spcPts val="3888"/>
              </a:lnSpc>
            </a:pPr>
          </a:p>
          <a:p>
            <a:pPr algn="just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Yanıt Oluşturup Sunma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07340" y="9675019"/>
            <a:ext cx="39319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17674" y="3259921"/>
            <a:ext cx="439846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9"/>
              </a:lnSpc>
            </a:pPr>
            <a:r>
              <a:rPr lang="en-US" sz="4499" spc="42">
                <a:solidFill>
                  <a:srgbClr val="000000"/>
                </a:solidFill>
                <a:latin typeface="TT Rounds Condensed Bold"/>
              </a:rPr>
              <a:t>GPT (NLP) ve AI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79111" y="3275130"/>
            <a:ext cx="3788378" cy="4067050"/>
          </a:xfrm>
          <a:custGeom>
            <a:avLst/>
            <a:gdLst/>
            <a:ahLst/>
            <a:cxnLst/>
            <a:rect r="r" b="b" t="t" l="l"/>
            <a:pathLst>
              <a:path h="4067050" w="3788378">
                <a:moveTo>
                  <a:pt x="0" y="0"/>
                </a:moveTo>
                <a:lnTo>
                  <a:pt x="3788378" y="0"/>
                </a:lnTo>
                <a:lnTo>
                  <a:pt x="3788378" y="4067050"/>
                </a:lnTo>
                <a:lnTo>
                  <a:pt x="0" y="4067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8740" y="1550842"/>
            <a:ext cx="15590520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-36">
                <a:solidFill>
                  <a:srgbClr val="1F3D7C"/>
                </a:solidFill>
                <a:latin typeface="TT Rounds Condensed Bold"/>
              </a:rPr>
              <a:t>LİTERATÜR TARAMASI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628635"/>
            <a:ext cx="11339251" cy="340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Model bazlı değil tür bazlı çalışma</a:t>
            </a:r>
          </a:p>
          <a:p>
            <a:pPr algn="just">
              <a:lnSpc>
                <a:spcPts val="3888"/>
              </a:lnSpc>
            </a:pPr>
          </a:p>
          <a:p>
            <a:pPr algn="just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Teknik analiz ve karşılaştırmanın olmayışı</a:t>
            </a:r>
          </a:p>
          <a:p>
            <a:pPr algn="just">
              <a:lnSpc>
                <a:spcPts val="3888"/>
              </a:lnSpc>
            </a:pPr>
          </a:p>
          <a:p>
            <a:pPr algn="just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Tek model üzerinden birey ve toplum bazlı ilerleyiş</a:t>
            </a:r>
          </a:p>
          <a:p>
            <a:pPr algn="just">
              <a:lnSpc>
                <a:spcPts val="3888"/>
              </a:lnSpc>
            </a:pPr>
          </a:p>
          <a:p>
            <a:pPr algn="just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Baz alınan model çeşitlerinin azlığı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675019"/>
            <a:ext cx="39319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95878" y="3484402"/>
            <a:ext cx="3215634" cy="3318196"/>
          </a:xfrm>
          <a:custGeom>
            <a:avLst/>
            <a:gdLst/>
            <a:ahLst/>
            <a:cxnLst/>
            <a:rect r="r" b="b" t="t" l="l"/>
            <a:pathLst>
              <a:path h="3318196" w="3215634">
                <a:moveTo>
                  <a:pt x="0" y="0"/>
                </a:moveTo>
                <a:lnTo>
                  <a:pt x="3215634" y="0"/>
                </a:lnTo>
                <a:lnTo>
                  <a:pt x="3215634" y="3318196"/>
                </a:lnTo>
                <a:lnTo>
                  <a:pt x="0" y="33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6194" y="627501"/>
            <a:ext cx="15590520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-36">
                <a:solidFill>
                  <a:srgbClr val="1F3D7C"/>
                </a:solidFill>
                <a:latin typeface="TT Rounds Condensed Bold"/>
              </a:rPr>
              <a:t>ÇALIŞMANIN AMACI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675019"/>
            <a:ext cx="39319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2614" y="2864133"/>
            <a:ext cx="13833264" cy="5350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Popüler chatbot modellerinin tür, alan ve kriter bazlı karşılaştırılması</a:t>
            </a:r>
          </a:p>
          <a:p>
            <a:pPr algn="l">
              <a:lnSpc>
                <a:spcPts val="3888"/>
              </a:lnSpc>
            </a:pPr>
          </a:p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Modellerin iyi ve kötü yanlarının belirlenip iyileştirme ve geliştirmelerin yapılması</a:t>
            </a:r>
          </a:p>
          <a:p>
            <a:pPr algn="l">
              <a:lnSpc>
                <a:spcPts val="3888"/>
              </a:lnSpc>
            </a:pPr>
          </a:p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Gündelik hayata farklı işlevlerde geçirilebilecek modellerinin belirlenmesi </a:t>
            </a:r>
          </a:p>
          <a:p>
            <a:pPr algn="l">
              <a:lnSpc>
                <a:spcPts val="3888"/>
              </a:lnSpc>
            </a:pPr>
          </a:p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Toplumun chatbotlara bakış açılarının ve chatbotlardan beklentilerinin belirlenmesi</a:t>
            </a:r>
          </a:p>
          <a:p>
            <a:pPr algn="l">
              <a:lnSpc>
                <a:spcPts val="388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70986" y="6630142"/>
            <a:ext cx="5746029" cy="3097602"/>
          </a:xfrm>
          <a:custGeom>
            <a:avLst/>
            <a:gdLst/>
            <a:ahLst/>
            <a:cxnLst/>
            <a:rect r="r" b="b" t="t" l="l"/>
            <a:pathLst>
              <a:path h="3097602" w="5746029">
                <a:moveTo>
                  <a:pt x="0" y="0"/>
                </a:moveTo>
                <a:lnTo>
                  <a:pt x="5746028" y="0"/>
                </a:lnTo>
                <a:lnTo>
                  <a:pt x="5746028" y="3097603"/>
                </a:lnTo>
                <a:lnTo>
                  <a:pt x="0" y="30976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8740" y="1550842"/>
            <a:ext cx="15590520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-36">
                <a:solidFill>
                  <a:srgbClr val="1F3D7C"/>
                </a:solidFill>
                <a:latin typeface="TT Rounds Condensed Bold"/>
              </a:rPr>
              <a:t>YÖNTEM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5820" y="2736703"/>
            <a:ext cx="15590520" cy="389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 Bold"/>
              </a:rPr>
              <a:t>Chatbot Çeşitleri:</a:t>
            </a: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 ChatGPT-3,5, ChatGPT-4, Copilot ve Gemini</a:t>
            </a:r>
          </a:p>
          <a:p>
            <a:pPr algn="l">
              <a:lnSpc>
                <a:spcPts val="3888"/>
              </a:lnSpc>
            </a:pPr>
          </a:p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 Bold"/>
              </a:rPr>
              <a:t>Soru Seti:</a:t>
            </a: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 400 Soru</a:t>
            </a:r>
          </a:p>
          <a:p>
            <a:pPr algn="l">
              <a:lnSpc>
                <a:spcPts val="3888"/>
              </a:lnSpc>
            </a:pPr>
          </a:p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 Bold"/>
              </a:rPr>
              <a:t>4 Farklı Soru Tipi:</a:t>
            </a: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 D/Y, Açık uçlu, Çoktan seçmeli ve Ürün</a:t>
            </a:r>
          </a:p>
          <a:p>
            <a:pPr algn="l">
              <a:lnSpc>
                <a:spcPts val="3888"/>
              </a:lnSpc>
            </a:pPr>
          </a:p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 Bold"/>
              </a:rPr>
              <a:t>9 Değerlendirme Kriteri:</a:t>
            </a: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 Doğruluk, Zaman, Açıklık, İletişim Dili, Kararlılık...</a:t>
            </a:r>
          </a:p>
          <a:p>
            <a:pPr algn="l">
              <a:lnSpc>
                <a:spcPts val="388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675019"/>
            <a:ext cx="39319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4014" y="3298572"/>
            <a:ext cx="6486422" cy="1716628"/>
          </a:xfrm>
          <a:custGeom>
            <a:avLst/>
            <a:gdLst/>
            <a:ahLst/>
            <a:cxnLst/>
            <a:rect r="r" b="b" t="t" l="l"/>
            <a:pathLst>
              <a:path h="1716628" w="6486422">
                <a:moveTo>
                  <a:pt x="0" y="0"/>
                </a:moveTo>
                <a:lnTo>
                  <a:pt x="6486421" y="0"/>
                </a:lnTo>
                <a:lnTo>
                  <a:pt x="6486421" y="1716628"/>
                </a:lnTo>
                <a:lnTo>
                  <a:pt x="0" y="17166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118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259705"/>
            <a:ext cx="3759350" cy="773284"/>
          </a:xfrm>
          <a:custGeom>
            <a:avLst/>
            <a:gdLst/>
            <a:ahLst/>
            <a:cxnLst/>
            <a:rect r="r" b="b" t="t" l="l"/>
            <a:pathLst>
              <a:path h="773284" w="3759350">
                <a:moveTo>
                  <a:pt x="0" y="0"/>
                </a:moveTo>
                <a:lnTo>
                  <a:pt x="3759350" y="0"/>
                </a:lnTo>
                <a:lnTo>
                  <a:pt x="3759350" y="773284"/>
                </a:lnTo>
                <a:lnTo>
                  <a:pt x="0" y="7732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088930" y="2259705"/>
            <a:ext cx="8822582" cy="2461971"/>
          </a:xfrm>
          <a:custGeom>
            <a:avLst/>
            <a:gdLst/>
            <a:ahLst/>
            <a:cxnLst/>
            <a:rect r="r" b="b" t="t" l="l"/>
            <a:pathLst>
              <a:path h="2461971" w="8822582">
                <a:moveTo>
                  <a:pt x="0" y="0"/>
                </a:moveTo>
                <a:lnTo>
                  <a:pt x="8822582" y="0"/>
                </a:lnTo>
                <a:lnTo>
                  <a:pt x="8822582" y="2461971"/>
                </a:lnTo>
                <a:lnTo>
                  <a:pt x="0" y="24619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10478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88930" y="5015200"/>
            <a:ext cx="8822582" cy="3773994"/>
          </a:xfrm>
          <a:custGeom>
            <a:avLst/>
            <a:gdLst/>
            <a:ahLst/>
            <a:cxnLst/>
            <a:rect r="r" b="b" t="t" l="l"/>
            <a:pathLst>
              <a:path h="3773994" w="8822582">
                <a:moveTo>
                  <a:pt x="0" y="0"/>
                </a:moveTo>
                <a:lnTo>
                  <a:pt x="8822582" y="0"/>
                </a:lnTo>
                <a:lnTo>
                  <a:pt x="8822582" y="3773994"/>
                </a:lnTo>
                <a:lnTo>
                  <a:pt x="0" y="37739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48740" y="390298"/>
            <a:ext cx="15590520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-36">
                <a:solidFill>
                  <a:srgbClr val="1F3D7C"/>
                </a:solidFill>
                <a:latin typeface="TT Rounds Condensed Bold"/>
              </a:rPr>
              <a:t>ANALİZ AŞAMASI SORUNLARI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4014" y="1528566"/>
            <a:ext cx="4358773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 Bold"/>
              </a:rPr>
              <a:t>Matematiksel Dil:</a:t>
            </a: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26390" y="9675019"/>
            <a:ext cx="39319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1887" y="7974024"/>
            <a:ext cx="4358773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 Bold"/>
              </a:rPr>
              <a:t>Zaman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1887" y="6082000"/>
            <a:ext cx="4358773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 Bold"/>
              </a:rPr>
              <a:t>Kota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10572" y="1554704"/>
            <a:ext cx="4358773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 Bold"/>
              </a:rPr>
              <a:t>Çözüm İçeriği: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9126"/>
            <a:ext cx="15590520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-36">
                <a:solidFill>
                  <a:srgbClr val="1F3D7C"/>
                </a:solidFill>
                <a:latin typeface="TT Rounds Condensed Bold"/>
              </a:rPr>
              <a:t>BULGULAR ve TARTIŞMA</a:t>
            </a:r>
          </a:p>
        </p:txBody>
      </p:sp>
      <p:sp>
        <p:nvSpPr>
          <p:cNvPr name="Freeform 3" id="3" descr="Engineering Faculty"/>
          <p:cNvSpPr/>
          <p:nvPr/>
        </p:nvSpPr>
        <p:spPr>
          <a:xfrm flipH="false" flipV="false" rot="0">
            <a:off x="211896" y="103739"/>
            <a:ext cx="3487848" cy="684705"/>
          </a:xfrm>
          <a:custGeom>
            <a:avLst/>
            <a:gdLst/>
            <a:ahLst/>
            <a:cxnLst/>
            <a:rect r="r" b="b" t="t" l="l"/>
            <a:pathLst>
              <a:path h="684705" w="3487848">
                <a:moveTo>
                  <a:pt x="0" y="0"/>
                </a:moveTo>
                <a:lnTo>
                  <a:pt x="3487848" y="0"/>
                </a:lnTo>
                <a:lnTo>
                  <a:pt x="3487848" y="684705"/>
                </a:lnTo>
                <a:lnTo>
                  <a:pt x="0" y="68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39464" y="1283662"/>
            <a:ext cx="14609072" cy="8524707"/>
          </a:xfrm>
          <a:custGeom>
            <a:avLst/>
            <a:gdLst/>
            <a:ahLst/>
            <a:cxnLst/>
            <a:rect r="r" b="b" t="t" l="l"/>
            <a:pathLst>
              <a:path h="8524707" w="14609072">
                <a:moveTo>
                  <a:pt x="0" y="0"/>
                </a:moveTo>
                <a:lnTo>
                  <a:pt x="14609072" y="0"/>
                </a:lnTo>
                <a:lnTo>
                  <a:pt x="14609072" y="8524707"/>
                </a:lnTo>
                <a:lnTo>
                  <a:pt x="0" y="85247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MÜBAK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675019"/>
            <a:ext cx="39319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DAGE7idu_Tc</dc:identifier>
  <dcterms:modified xsi:type="dcterms:W3CDTF">2011-08-01T06:04:30Z</dcterms:modified>
  <cp:revision>1</cp:revision>
  <dc:title>MÜBAK SUNUM.pptx</dc:title>
</cp:coreProperties>
</file>