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3" r:id="rId9"/>
    <p:sldId id="267" r:id="rId10"/>
    <p:sldId id="268" r:id="rId11"/>
    <p:sldId id="270" r:id="rId12"/>
    <p:sldId id="271" r:id="rId13"/>
    <p:sldId id="264" r:id="rId14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D6DE"/>
    <a:srgbClr val="1A1A21"/>
    <a:srgbClr val="B380FF"/>
    <a:srgbClr val="A677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58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2710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23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879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98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39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rockconten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83822" y="-17286"/>
            <a:ext cx="15021842" cy="860812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854" y="2496034"/>
            <a:ext cx="7477601" cy="2236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 err="1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Estruturação</a:t>
            </a:r>
            <a:r>
              <a:rPr lang="en-US" sz="6036" b="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Software</a:t>
            </a:r>
            <a:endParaRPr lang="en-US" sz="6036" b="1" dirty="0">
              <a:solidFill>
                <a:srgbClr val="E0D6DE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732853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833199" y="7378938"/>
            <a:ext cx="355402" cy="355402"/>
          </a:xfrm>
          <a:prstGeom prst="roundRect">
            <a:avLst>
              <a:gd name="adj" fmla="val 25726039"/>
            </a:avLst>
          </a:prstGeom>
          <a:solidFill>
            <a:srgbClr val="133FC8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882372" y="7473216"/>
            <a:ext cx="257056" cy="166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r>
              <a:rPr lang="en-US" sz="1200" b="1" dirty="0">
                <a:solidFill>
                  <a:srgbClr val="FFFFFF"/>
                </a:solidFill>
                <a:latin typeface="Dubai" panose="020B0503030403030204" pitchFamily="34" charset="-78"/>
                <a:ea typeface="Noto Sans TC" pitchFamily="34" charset="-122"/>
                <a:cs typeface="Dubai" panose="020B0503030403030204" pitchFamily="34" charset="-78"/>
              </a:rPr>
              <a:t>MF</a:t>
            </a:r>
            <a:endParaRPr lang="en-US" sz="12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  <p:sp>
        <p:nvSpPr>
          <p:cNvPr id="9" name="Text 5"/>
          <p:cNvSpPr/>
          <p:nvPr/>
        </p:nvSpPr>
        <p:spPr>
          <a:xfrm>
            <a:off x="1299686" y="7343793"/>
            <a:ext cx="2416969" cy="3888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3062"/>
              </a:lnSpc>
              <a:buNone/>
            </a:pPr>
            <a:r>
              <a:rPr lang="en-US" sz="2187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por Murilo Ferreira</a:t>
            </a:r>
            <a:endParaRPr lang="en-US" sz="2187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DD0C05F8-1918-4AFC-9BC2-A5BCDD2AAD7E}"/>
              </a:ext>
            </a:extLst>
          </p:cNvPr>
          <p:cNvSpPr/>
          <p:nvPr/>
        </p:nvSpPr>
        <p:spPr>
          <a:xfrm>
            <a:off x="624854" y="4934873"/>
            <a:ext cx="7477601" cy="77075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20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Fichamento</a:t>
            </a: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da OT 08 – </a:t>
            </a:r>
            <a:r>
              <a:rPr lang="en-US" sz="20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Trilha</a:t>
            </a: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Back End</a:t>
            </a:r>
            <a:endParaRPr lang="en-US" sz="2000" dirty="0">
              <a:solidFill>
                <a:srgbClr val="E0D6DE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5070667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506331" y="703220"/>
            <a:ext cx="76177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Plano de </a:t>
            </a:r>
            <a:r>
              <a:rPr lang="en-US" sz="4374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Projeto</a:t>
            </a: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Software</a:t>
            </a:r>
            <a:endParaRPr lang="en-US" sz="4374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44DF991-3827-4283-9FF6-51919412B2E6}"/>
              </a:ext>
            </a:extLst>
          </p:cNvPr>
          <p:cNvGrpSpPr/>
          <p:nvPr/>
        </p:nvGrpSpPr>
        <p:grpSpPr>
          <a:xfrm>
            <a:off x="2037993" y="2649110"/>
            <a:ext cx="10554414" cy="4071223"/>
            <a:chOff x="2037993" y="3343025"/>
            <a:chExt cx="10554414" cy="4071223"/>
          </a:xfrm>
        </p:grpSpPr>
        <p:sp>
          <p:nvSpPr>
            <p:cNvPr id="5" name="Shape 2"/>
            <p:cNvSpPr/>
            <p:nvPr/>
          </p:nvSpPr>
          <p:spPr>
            <a:xfrm>
              <a:off x="2037993" y="3343025"/>
              <a:ext cx="5166122" cy="1924526"/>
            </a:xfrm>
            <a:prstGeom prst="roundRect">
              <a:avLst>
                <a:gd name="adj" fmla="val 3464"/>
              </a:avLst>
            </a:prstGeom>
            <a:solidFill>
              <a:srgbClr val="1A1A21"/>
            </a:solidFill>
            <a:ln/>
          </p:spPr>
        </p:sp>
        <p:sp>
          <p:nvSpPr>
            <p:cNvPr id="6" name="Text 3"/>
            <p:cNvSpPr/>
            <p:nvPr/>
          </p:nvSpPr>
          <p:spPr>
            <a:xfrm>
              <a:off x="2260163" y="3565196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 err="1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Estratégia</a:t>
              </a:r>
              <a:r>
                <a:rPr lang="en-US" sz="2187" dirty="0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 de </a:t>
              </a:r>
              <a:r>
                <a:rPr lang="en-US" sz="2187" dirty="0" err="1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Desenvolvimento</a:t>
              </a:r>
              <a:endParaRPr lang="en-US" sz="2187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2260163" y="4045613"/>
              <a:ext cx="4721781" cy="99976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624"/>
                </a:lnSpc>
                <a:buNone/>
              </a:pPr>
              <a:r>
                <a:rPr lang="pt-BR" sz="1750" dirty="0">
                  <a:solidFill>
                    <a:srgbClr val="E0D6DE"/>
                  </a:solidFill>
                  <a:latin typeface="Noto Sans TC" pitchFamily="34" charset="0"/>
                  <a:ea typeface="Noto Sans TC" pitchFamily="34" charset="-122"/>
                  <a:cs typeface="Noto Sans TC" pitchFamily="34" charset="-120"/>
                </a:rPr>
                <a:t>Define a metodologia e as práticas a serem utilizadas.</a:t>
              </a:r>
              <a:endParaRPr lang="en-US" sz="1750" dirty="0"/>
            </a:p>
          </p:txBody>
        </p:sp>
        <p:sp>
          <p:nvSpPr>
            <p:cNvPr id="8" name="Shape 5"/>
            <p:cNvSpPr/>
            <p:nvPr/>
          </p:nvSpPr>
          <p:spPr>
            <a:xfrm>
              <a:off x="7426285" y="3343025"/>
              <a:ext cx="5166122" cy="1924526"/>
            </a:xfrm>
            <a:prstGeom prst="roundRect">
              <a:avLst>
                <a:gd name="adj" fmla="val 3464"/>
              </a:avLst>
            </a:prstGeom>
            <a:solidFill>
              <a:srgbClr val="1A1A21"/>
            </a:solidFill>
            <a:ln/>
          </p:spPr>
        </p:sp>
        <p:sp>
          <p:nvSpPr>
            <p:cNvPr id="9" name="Text 6"/>
            <p:cNvSpPr/>
            <p:nvPr/>
          </p:nvSpPr>
          <p:spPr>
            <a:xfrm>
              <a:off x="7648456" y="3565196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pt-BR" sz="2187" dirty="0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Plano de Gestão de Riscos</a:t>
              </a:r>
              <a:endParaRPr lang="en-US" sz="2187" dirty="0"/>
            </a:p>
          </p:txBody>
        </p:sp>
        <p:sp>
          <p:nvSpPr>
            <p:cNvPr id="10" name="Text 7"/>
            <p:cNvSpPr/>
            <p:nvPr/>
          </p:nvSpPr>
          <p:spPr>
            <a:xfrm>
              <a:off x="7648456" y="4045613"/>
              <a:ext cx="4721781" cy="666512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624"/>
                </a:lnSpc>
                <a:buNone/>
              </a:pPr>
              <a:r>
                <a:rPr lang="pt-BR" sz="1750" dirty="0">
                  <a:solidFill>
                    <a:srgbClr val="E0D6DE"/>
                  </a:solidFill>
                  <a:latin typeface="Noto Sans TC" pitchFamily="34" charset="0"/>
                  <a:ea typeface="Noto Sans TC" pitchFamily="34" charset="-122"/>
                  <a:cs typeface="Noto Sans TC" pitchFamily="34" charset="-120"/>
                </a:rPr>
                <a:t>Identifica e estabelece medidas para lidar com potenciais riscos.</a:t>
              </a:r>
              <a:endParaRPr lang="en-US" sz="1750" dirty="0"/>
            </a:p>
          </p:txBody>
        </p:sp>
        <p:sp>
          <p:nvSpPr>
            <p:cNvPr id="11" name="Shape 8"/>
            <p:cNvSpPr/>
            <p:nvPr/>
          </p:nvSpPr>
          <p:spPr>
            <a:xfrm>
              <a:off x="2037993" y="5489722"/>
              <a:ext cx="5166122" cy="1924526"/>
            </a:xfrm>
            <a:prstGeom prst="roundRect">
              <a:avLst>
                <a:gd name="adj" fmla="val 3464"/>
              </a:avLst>
            </a:prstGeom>
            <a:solidFill>
              <a:srgbClr val="1A1A21"/>
            </a:solidFill>
            <a:ln/>
          </p:spPr>
        </p:sp>
        <p:sp>
          <p:nvSpPr>
            <p:cNvPr id="12" name="Text 9"/>
            <p:cNvSpPr/>
            <p:nvPr/>
          </p:nvSpPr>
          <p:spPr>
            <a:xfrm>
              <a:off x="2260163" y="5711893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Plano de </a:t>
              </a:r>
              <a:r>
                <a:rPr lang="en-US" sz="2187" dirty="0" err="1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Qualidade</a:t>
              </a:r>
              <a:endParaRPr lang="en-US" sz="2187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2260163" y="6192310"/>
              <a:ext cx="4721781" cy="99976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624"/>
                </a:lnSpc>
                <a:buNone/>
              </a:pPr>
              <a:r>
                <a:rPr lang="pt-BR" sz="1750" dirty="0">
                  <a:solidFill>
                    <a:srgbClr val="E0D6DE"/>
                  </a:solidFill>
                  <a:latin typeface="Noto Sans TC" pitchFamily="34" charset="0"/>
                  <a:ea typeface="Noto Sans TC" pitchFamily="34" charset="-122"/>
                  <a:cs typeface="Noto Sans TC" pitchFamily="34" charset="-120"/>
                </a:rPr>
                <a:t>Define os padrões de qualidade e os métodos de teste.</a:t>
              </a:r>
              <a:endParaRPr lang="en-US" sz="1750" dirty="0"/>
            </a:p>
          </p:txBody>
        </p:sp>
        <p:sp>
          <p:nvSpPr>
            <p:cNvPr id="14" name="Shape 11"/>
            <p:cNvSpPr/>
            <p:nvPr/>
          </p:nvSpPr>
          <p:spPr>
            <a:xfrm>
              <a:off x="7426285" y="5489722"/>
              <a:ext cx="5166122" cy="1924526"/>
            </a:xfrm>
            <a:prstGeom prst="roundRect">
              <a:avLst>
                <a:gd name="adj" fmla="val 3464"/>
              </a:avLst>
            </a:prstGeom>
            <a:solidFill>
              <a:srgbClr val="1A1A21"/>
            </a:solidFill>
            <a:ln/>
          </p:spPr>
        </p:sp>
        <p:sp>
          <p:nvSpPr>
            <p:cNvPr id="15" name="Text 12"/>
            <p:cNvSpPr/>
            <p:nvPr/>
          </p:nvSpPr>
          <p:spPr>
            <a:xfrm>
              <a:off x="7648456" y="5711893"/>
              <a:ext cx="2777490" cy="347186"/>
            </a:xfrm>
            <a:prstGeom prst="rect">
              <a:avLst/>
            </a:prstGeom>
            <a:noFill/>
            <a:ln/>
          </p:spPr>
          <p:txBody>
            <a:bodyPr wrap="none" rtlCol="0" anchor="t"/>
            <a:lstStyle/>
            <a:p>
              <a:pPr marL="0" indent="0">
                <a:lnSpc>
                  <a:spcPts val="2734"/>
                </a:lnSpc>
                <a:buNone/>
              </a:pPr>
              <a:r>
                <a:rPr lang="en-US" sz="2187" dirty="0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Plano de </a:t>
              </a:r>
              <a:r>
                <a:rPr lang="en-US" sz="2187" dirty="0" err="1">
                  <a:solidFill>
                    <a:srgbClr val="B380FF"/>
                  </a:solidFill>
                  <a:latin typeface="Sora" pitchFamily="34" charset="0"/>
                  <a:ea typeface="Sora" pitchFamily="34" charset="-122"/>
                  <a:cs typeface="Sora" pitchFamily="34" charset="-120"/>
                </a:rPr>
                <a:t>Comunicação</a:t>
              </a:r>
              <a:endParaRPr lang="en-US" sz="2187" dirty="0"/>
            </a:p>
          </p:txBody>
        </p:sp>
        <p:sp>
          <p:nvSpPr>
            <p:cNvPr id="16" name="Text 13"/>
            <p:cNvSpPr/>
            <p:nvPr/>
          </p:nvSpPr>
          <p:spPr>
            <a:xfrm>
              <a:off x="7648456" y="6192310"/>
              <a:ext cx="4721781" cy="999768"/>
            </a:xfrm>
            <a:prstGeom prst="rect">
              <a:avLst/>
            </a:prstGeom>
            <a:noFill/>
            <a:ln/>
          </p:spPr>
          <p:txBody>
            <a:bodyPr wrap="square" rtlCol="0" anchor="t"/>
            <a:lstStyle/>
            <a:p>
              <a:pPr marL="0" indent="0">
                <a:lnSpc>
                  <a:spcPts val="2624"/>
                </a:lnSpc>
                <a:buNone/>
              </a:pPr>
              <a:r>
                <a:rPr lang="pt-BR" sz="1750" dirty="0">
                  <a:solidFill>
                    <a:srgbClr val="E0D6DE"/>
                  </a:solidFill>
                  <a:latin typeface="Noto Sans TC" pitchFamily="34" charset="0"/>
                  <a:ea typeface="Noto Sans TC" pitchFamily="34" charset="-122"/>
                  <a:cs typeface="Noto Sans TC" pitchFamily="34" charset="-120"/>
                </a:rPr>
                <a:t>Estabelece canais e estratégias para a comunicação entre as partes interessadas.</a:t>
              </a:r>
              <a:endParaRPr lang="en-US" sz="175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4865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166699" y="597098"/>
            <a:ext cx="10297001" cy="135493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34"/>
              </a:lnSpc>
              <a:buNone/>
            </a:pPr>
            <a:r>
              <a:rPr lang="en-US" sz="4267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Os 3 </a:t>
            </a:r>
            <a:r>
              <a:rPr lang="en-US" sz="4267" b="1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Principais</a:t>
            </a:r>
            <a:r>
              <a:rPr lang="en-US" sz="4267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4267" b="1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Padrões</a:t>
            </a:r>
            <a:r>
              <a:rPr lang="en-US" sz="4267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</a:t>
            </a:r>
            <a:r>
              <a:rPr lang="en-US" sz="4267" b="1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Arquitetura</a:t>
            </a:r>
            <a:r>
              <a:rPr lang="en-US" sz="4267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Web</a:t>
            </a:r>
            <a:endParaRPr lang="en-US" sz="4267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6699" y="1991999"/>
            <a:ext cx="3215521" cy="1987272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166699" y="4250139"/>
            <a:ext cx="2709743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Cliente-Servidor</a:t>
            </a:r>
            <a:endParaRPr lang="en-US" sz="2134" dirty="0"/>
          </a:p>
        </p:txBody>
      </p:sp>
      <p:sp>
        <p:nvSpPr>
          <p:cNvPr id="7" name="Text 3"/>
          <p:cNvSpPr/>
          <p:nvPr/>
        </p:nvSpPr>
        <p:spPr>
          <a:xfrm>
            <a:off x="2166699" y="4718888"/>
            <a:ext cx="3215521" cy="1300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Divide a aplicação em cliente e servidor, com o cliente exibindo a interface e o servidor processando as requisições.</a:t>
            </a:r>
            <a:endParaRPr lang="en-US" sz="1707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7380" y="1991999"/>
            <a:ext cx="3215521" cy="1987272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07380" y="4250139"/>
            <a:ext cx="3059787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Camadas de Software</a:t>
            </a:r>
            <a:endParaRPr lang="en-US" sz="2134" dirty="0"/>
          </a:p>
        </p:txBody>
      </p:sp>
      <p:sp>
        <p:nvSpPr>
          <p:cNvPr id="10" name="Text 5"/>
          <p:cNvSpPr/>
          <p:nvPr/>
        </p:nvSpPr>
        <p:spPr>
          <a:xfrm>
            <a:off x="5707380" y="4718888"/>
            <a:ext cx="3215521" cy="16257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Organiza o software </a:t>
            </a:r>
            <a:r>
              <a:rPr lang="en-US" sz="1707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em</a:t>
            </a: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07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camadas</a:t>
            </a: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com responsabilidades específicas, facilitando modularidade, reutilização e manutenção.</a:t>
            </a:r>
            <a:endParaRPr lang="en-US" sz="1707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8061" y="1991999"/>
            <a:ext cx="3215640" cy="198739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48061" y="4250258"/>
            <a:ext cx="2709743" cy="33873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67"/>
              </a:lnSpc>
              <a:buNone/>
            </a:pPr>
            <a:r>
              <a:rPr lang="en-US" sz="2134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Modelo MVC</a:t>
            </a:r>
            <a:endParaRPr lang="en-US" sz="2134" dirty="0"/>
          </a:p>
        </p:txBody>
      </p:sp>
      <p:sp>
        <p:nvSpPr>
          <p:cNvPr id="13" name="Text 7"/>
          <p:cNvSpPr/>
          <p:nvPr/>
        </p:nvSpPr>
        <p:spPr>
          <a:xfrm>
            <a:off x="9248061" y="4719007"/>
            <a:ext cx="3215640" cy="130063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60"/>
              </a:lnSpc>
              <a:buNone/>
            </a:pP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Separa a lógica de negócio (Model), interface do usuário (View) e controle (Controller) em componentes distintos.</a:t>
            </a:r>
            <a:endParaRPr lang="en-US" sz="1707" dirty="0"/>
          </a:p>
        </p:txBody>
      </p:sp>
      <p:sp>
        <p:nvSpPr>
          <p:cNvPr id="14" name="Text 8"/>
          <p:cNvSpPr/>
          <p:nvPr/>
        </p:nvSpPr>
        <p:spPr>
          <a:xfrm>
            <a:off x="2166639" y="6759143"/>
            <a:ext cx="10297001" cy="6503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560"/>
              </a:lnSpc>
              <a:buNone/>
            </a:pPr>
            <a:r>
              <a:rPr lang="en-US" sz="1707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Estes padrões oferecem benefícios como escalabilidade, flexibilidade, segurança, modularidade e testabilidade.</a:t>
            </a:r>
            <a:endParaRPr lang="en-US" sz="1707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5025511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66074" y="3705092"/>
            <a:ext cx="1944726" cy="223681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6036" b="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FIM</a:t>
            </a:r>
            <a:endParaRPr lang="en-US" sz="6036" b="1" dirty="0">
              <a:solidFill>
                <a:srgbClr val="E0D6DE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732853"/>
            <a:ext cx="7477601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82372" y="7473216"/>
            <a:ext cx="257056" cy="16684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152"/>
              </a:lnSpc>
              <a:buNone/>
            </a:pPr>
            <a:endParaRPr lang="en-US" sz="1200" b="1" dirty="0">
              <a:latin typeface="Dubai" panose="020B0503030403030204" pitchFamily="34" charset="-78"/>
              <a:cs typeface="Dubai" panose="020B0503030403030204" pitchFamily="34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08952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5127111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37"/>
              </a:lnSpc>
              <a:buNone/>
            </a:pPr>
            <a:r>
              <a:rPr lang="en-US" sz="4350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Referências</a:t>
            </a:r>
            <a:endParaRPr lang="en-US" sz="4350" dirty="0"/>
          </a:p>
        </p:txBody>
      </p:sp>
      <p:sp>
        <p:nvSpPr>
          <p:cNvPr id="7" name="Text 2"/>
          <p:cNvSpPr/>
          <p:nvPr/>
        </p:nvSpPr>
        <p:spPr>
          <a:xfrm>
            <a:off x="5922288" y="2540913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endParaRPr lang="en-US" sz="2175" dirty="0"/>
          </a:p>
        </p:txBody>
      </p:sp>
      <p:sp>
        <p:nvSpPr>
          <p:cNvPr id="14" name="Text 7"/>
          <p:cNvSpPr/>
          <p:nvPr/>
        </p:nvSpPr>
        <p:spPr>
          <a:xfrm>
            <a:off x="5312743" y="2689820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PRESSMAN, Roger S.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Engenharia de software: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uma abordagem abrangente. 8. ed. Porto Alegre: Bookman, 2010.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SOMMERVILLE, Ian.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Engenharia de software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9. ed. Rio de Janeiro: Editora LTC, 2011.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MYERS, Glenn.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Teste de software: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conceitos e técnicas. 2. ed. Porto Alegre: Bookman, 2012.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ZUSER, Paul.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Documentação de software: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um guia prático. 2. ed. São Paulo: Editora </a:t>
            </a:r>
            <a:r>
              <a:rPr lang="pt-BR" sz="1800" b="0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Novatec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, 2011.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TRUECHANGE.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Você conhece quais são os padrões e tipos de arquiteturas de software?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 2024. Disponível em: https://truechange.com.br/blog/tipos-de-arquiteturas-de-software/. Acesso em: 03 jun. 2024.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ROCK CONTENT.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Rock </a:t>
            </a:r>
            <a:r>
              <a:rPr lang="pt-BR" sz="1800" b="1" i="0" u="none" strike="noStrike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Content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 Acesso em: 03 jun. 2024.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algn="just" rtl="0">
              <a:spcBef>
                <a:spcPts val="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TECNOBLOG. </a:t>
            </a:r>
            <a:r>
              <a:rPr lang="pt-BR" sz="1800" b="1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Software e Apps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.</a:t>
            </a:r>
            <a:r>
              <a:rPr lang="pt-BR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pt-BR" sz="1800" b="0" i="0" u="none" strike="noStrike" dirty="0">
                <a:solidFill>
                  <a:schemeClr val="bg1"/>
                </a:solidFill>
                <a:effectLst/>
                <a:latin typeface="Times New Roman" panose="02020603050405020304" pitchFamily="18" charset="0"/>
              </a:rPr>
              <a:t>https://tecnoblog.net/tema/software-apps/. Acesso em: 03 jun. 2024.</a:t>
            </a:r>
            <a:endParaRPr lang="pt-BR" sz="1600" dirty="0">
              <a:solidFill>
                <a:schemeClr val="bg1"/>
              </a:solidFill>
              <a:effectLst/>
            </a:endParaRPr>
          </a:p>
          <a:p>
            <a:pPr marL="0" indent="0" algn="l">
              <a:lnSpc>
                <a:spcPts val="2610"/>
              </a:lnSpc>
              <a:buNone/>
            </a:pPr>
            <a:endParaRPr lang="en-US" sz="1740" dirty="0"/>
          </a:p>
        </p:txBody>
      </p:sp>
      <p:pic>
        <p:nvPicPr>
          <p:cNvPr id="15" name="Image 1" descr="preencoded.png">
            <a:extLst>
              <a:ext uri="{FF2B5EF4-FFF2-40B4-BE49-F238E27FC236}">
                <a16:creationId xmlns:a16="http://schemas.microsoft.com/office/drawing/2014/main" id="{D95D94E5-F19F-4C26-91D4-894B275DA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36576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27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5102635" y="742660"/>
            <a:ext cx="8128126" cy="14098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</a:rPr>
              <a:t>Como </a:t>
            </a:r>
            <a:r>
              <a:rPr lang="en-US" sz="4374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</a:rPr>
              <a:t>estruturar</a:t>
            </a: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</a:rPr>
              <a:t> um software?</a:t>
            </a:r>
            <a:endParaRPr lang="en-US" sz="4374" dirty="0"/>
          </a:p>
        </p:txBody>
      </p:sp>
      <p:pic>
        <p:nvPicPr>
          <p:cNvPr id="14" name="Image 1" descr="preencoded.png">
            <a:extLst>
              <a:ext uri="{FF2B5EF4-FFF2-40B4-BE49-F238E27FC236}">
                <a16:creationId xmlns:a16="http://schemas.microsoft.com/office/drawing/2014/main" id="{8C310F10-FB2A-4E18-947F-01985FD1E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2255" y="0"/>
            <a:ext cx="3657600" cy="8229600"/>
          </a:xfrm>
          <a:prstGeom prst="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E48C6B38-E48B-43FC-BCFD-9F48F40D00B2}"/>
              </a:ext>
            </a:extLst>
          </p:cNvPr>
          <p:cNvSpPr/>
          <p:nvPr/>
        </p:nvSpPr>
        <p:spPr>
          <a:xfrm>
            <a:off x="5102634" y="2360412"/>
            <a:ext cx="3657600" cy="2477621"/>
          </a:xfrm>
          <a:prstGeom prst="roundRect">
            <a:avLst/>
          </a:prstGeom>
          <a:solidFill>
            <a:srgbClr val="1A1A21"/>
          </a:solidFill>
          <a:ln>
            <a:solidFill>
              <a:srgbClr val="A67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ext 3"/>
          <p:cNvSpPr/>
          <p:nvPr/>
        </p:nvSpPr>
        <p:spPr>
          <a:xfrm>
            <a:off x="5469968" y="3599222"/>
            <a:ext cx="3156347" cy="13330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dirty="0">
                <a:solidFill>
                  <a:srgbClr val="E0D6DE"/>
                </a:solidFill>
                <a:latin typeface="Times New Roman" panose="02020603050405020304" pitchFamily="18" charset="0"/>
              </a:rPr>
              <a:t>E</a:t>
            </a: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Times New Roman" panose="02020603050405020304" pitchFamily="18" charset="0"/>
              </a:rPr>
              <a:t>stabelecer os objetivos do software, as funcionalidades desejadas e o público-alvo.</a:t>
            </a:r>
            <a:endParaRPr lang="en-US" sz="1750" dirty="0">
              <a:solidFill>
                <a:srgbClr val="E0D6DE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5469968" y="2567657"/>
            <a:ext cx="3156347" cy="124798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Planejamento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e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Definição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Requisitos</a:t>
            </a:r>
            <a:endParaRPr lang="en-US" sz="2187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28241674-4201-4CFD-9252-0027B6A214F4}"/>
              </a:ext>
            </a:extLst>
          </p:cNvPr>
          <p:cNvSpPr/>
          <p:nvPr/>
        </p:nvSpPr>
        <p:spPr>
          <a:xfrm>
            <a:off x="9573161" y="2335957"/>
            <a:ext cx="3657600" cy="2477621"/>
          </a:xfrm>
          <a:prstGeom prst="roundRect">
            <a:avLst/>
          </a:prstGeom>
          <a:solidFill>
            <a:srgbClr val="1A1A21"/>
          </a:solidFill>
          <a:ln>
            <a:solidFill>
              <a:srgbClr val="A67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 5"/>
          <p:cNvSpPr/>
          <p:nvPr/>
        </p:nvSpPr>
        <p:spPr>
          <a:xfrm>
            <a:off x="9916327" y="3099338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rtl="0">
              <a:spcBef>
                <a:spcPts val="1200"/>
              </a:spcBef>
              <a:spcAft>
                <a:spcPts val="0"/>
              </a:spcAft>
            </a:pP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Times New Roman" panose="02020603050405020304" pitchFamily="18" charset="0"/>
              </a:rPr>
              <a:t>Traduzir os requisitos em um design abrangente. Inclusive a arquitetura geral do software, a organização dos componentes, a interface do usuário e os fluxos de dados.</a:t>
            </a:r>
            <a:endParaRPr lang="pt-BR" sz="1600" dirty="0">
              <a:solidFill>
                <a:srgbClr val="E0D6DE"/>
              </a:solidFill>
              <a:effectLst/>
            </a:endParaRPr>
          </a:p>
        </p:txBody>
      </p:sp>
      <p:sp>
        <p:nvSpPr>
          <p:cNvPr id="7" name="Text 4"/>
          <p:cNvSpPr/>
          <p:nvPr/>
        </p:nvSpPr>
        <p:spPr>
          <a:xfrm>
            <a:off x="9916329" y="2576043"/>
            <a:ext cx="3156347" cy="1104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Design de Software</a:t>
            </a:r>
            <a:endParaRPr lang="en-US" sz="2187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1AFB9D9E-DFEE-4529-8429-B8C9FB5B0576}"/>
              </a:ext>
            </a:extLst>
          </p:cNvPr>
          <p:cNvSpPr/>
          <p:nvPr/>
        </p:nvSpPr>
        <p:spPr>
          <a:xfrm>
            <a:off x="5102634" y="5336873"/>
            <a:ext cx="3657600" cy="2477621"/>
          </a:xfrm>
          <a:prstGeom prst="roundRect">
            <a:avLst/>
          </a:prstGeom>
          <a:solidFill>
            <a:srgbClr val="1A1A21"/>
          </a:solidFill>
          <a:ln>
            <a:solidFill>
              <a:srgbClr val="A67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 6"/>
          <p:cNvSpPr/>
          <p:nvPr/>
        </p:nvSpPr>
        <p:spPr>
          <a:xfrm>
            <a:off x="5434146" y="5515948"/>
            <a:ext cx="3156347" cy="120094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Implementação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e Testes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5434146" y="6244573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Times New Roman" panose="02020603050405020304" pitchFamily="18" charset="0"/>
              </a:rPr>
              <a:t>A produção do código-fonte de acordo com o design definido utilizando-se as práticas de programação adequadas</a:t>
            </a:r>
            <a:endParaRPr lang="en-US" sz="1750" dirty="0">
              <a:solidFill>
                <a:srgbClr val="E0D6DE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C140785-DE91-4176-BC27-1B98CE5DA46A}"/>
              </a:ext>
            </a:extLst>
          </p:cNvPr>
          <p:cNvSpPr/>
          <p:nvPr/>
        </p:nvSpPr>
        <p:spPr>
          <a:xfrm>
            <a:off x="9573161" y="5358464"/>
            <a:ext cx="3657600" cy="2477621"/>
          </a:xfrm>
          <a:prstGeom prst="roundRect">
            <a:avLst/>
          </a:prstGeom>
          <a:solidFill>
            <a:srgbClr val="1A1A21"/>
          </a:solidFill>
          <a:ln>
            <a:solidFill>
              <a:srgbClr val="A677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30670CC6-463D-4CBE-AB42-CCF45BD5DFE3}"/>
              </a:ext>
            </a:extLst>
          </p:cNvPr>
          <p:cNvSpPr/>
          <p:nvPr/>
        </p:nvSpPr>
        <p:spPr>
          <a:xfrm>
            <a:off x="10358537" y="5486476"/>
            <a:ext cx="2086849" cy="11513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</a:rPr>
              <a:t>Documentação</a:t>
            </a:r>
            <a:endParaRPr lang="en-US" sz="2187" dirty="0"/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1E05D52-28DD-4567-94B8-D1DB402A155C}"/>
              </a:ext>
            </a:extLst>
          </p:cNvPr>
          <p:cNvSpPr/>
          <p:nvPr/>
        </p:nvSpPr>
        <p:spPr>
          <a:xfrm>
            <a:off x="9916329" y="5834191"/>
            <a:ext cx="3156347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Times New Roman" panose="02020603050405020304" pitchFamily="18" charset="0"/>
              </a:rPr>
              <a:t>Criação da documentação do software, incluindo descrições detalhadas das funcionalidades, instruções de uso e arquitetura do sistema</a:t>
            </a:r>
            <a:endParaRPr lang="en-US" sz="1750" dirty="0">
              <a:solidFill>
                <a:srgbClr val="E0D6DE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894756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37993" y="1509832"/>
            <a:ext cx="76177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Componentes de Software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48545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Definição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351133"/>
            <a:ext cx="472178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Componentes de software são unidades modulares e reutilizáveis com interfaces bem definidas.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48545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Características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351133"/>
            <a:ext cx="4721781" cy="122193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Modularidade, reutilização, interface e encapsulamento são características-chave.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Benefícios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15915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Componentes de software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proporcionam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maior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</a:t>
            </a:r>
            <a:r>
              <a:rPr lang="en-US" sz="175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eficiência</a:t>
            </a: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, produtividade e manutenção facilitada.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Exemplos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29"/>
            <a:ext cx="4721781" cy="144410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Bibliotecas, frameworks, serviços web e microsserviços são exemplos de componentes de software.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788444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191536"/>
            <a:ext cx="1014876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Tipos de Componentes de Software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3420" y="3041451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819049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Componentes de Interface do Usuário (UI)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4993838"/>
            <a:ext cx="2388632" cy="2501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Responsáveis pela interação com o usuário.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83" y="3041452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759881" y="3819049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Componentes de Lógica de Negócio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4759881" y="4993838"/>
            <a:ext cx="2388632" cy="29083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Implementam as regras e funcionalidades do negócio.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9903" y="3041450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481768" y="3819049"/>
            <a:ext cx="2388632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Componentes de Acesso a Dados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7481768" y="4993838"/>
            <a:ext cx="2388632" cy="25019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Responsáveis pela comunicação com bancos de dados.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01004" y="3041452"/>
            <a:ext cx="555427" cy="555427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203656" y="3819049"/>
            <a:ext cx="2388751" cy="10415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Componentes de Comunicação</a:t>
            </a:r>
            <a:endParaRPr lang="en-US" sz="2187" dirty="0"/>
          </a:p>
        </p:txBody>
      </p:sp>
      <p:sp>
        <p:nvSpPr>
          <p:cNvPr id="16" name="Text 9"/>
          <p:cNvSpPr/>
          <p:nvPr/>
        </p:nvSpPr>
        <p:spPr>
          <a:xfrm>
            <a:off x="10203656" y="4993838"/>
            <a:ext cx="2388751" cy="2705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Gerenciam a comunicação entre diferentes partes do sistema.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7" y="-43173"/>
            <a:ext cx="15443758" cy="840823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Tipos de Arquitetura de Software</a:t>
            </a:r>
            <a:endParaRPr lang="en-US" sz="4350" dirty="0"/>
          </a:p>
        </p:txBody>
      </p:sp>
      <p:sp>
        <p:nvSpPr>
          <p:cNvPr id="7" name="Text 2"/>
          <p:cNvSpPr/>
          <p:nvPr/>
        </p:nvSpPr>
        <p:spPr>
          <a:xfrm>
            <a:off x="5934134" y="1891571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Layers (Camadas)</a:t>
            </a:r>
            <a:endParaRPr lang="en-US" sz="2175" b="1" dirty="0"/>
          </a:p>
        </p:txBody>
      </p:sp>
      <p:sp>
        <p:nvSpPr>
          <p:cNvPr id="8" name="Text 3"/>
          <p:cNvSpPr/>
          <p:nvPr/>
        </p:nvSpPr>
        <p:spPr>
          <a:xfrm>
            <a:off x="5934134" y="224150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Este é um dos tipos mais utilizados, onde cada camada possui funções específicas no software, proporcionando maior flexibilidade. Facilita o desenvolvimento e a execução de testes, mas pode comprometer a escalabilidade quando o número de camadas aumenta.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934134" y="3851138"/>
            <a:ext cx="316075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 rtl="0" fontAlgn="base">
              <a:spcBef>
                <a:spcPts val="1200"/>
              </a:spcBef>
              <a:spcAft>
                <a:spcPts val="0"/>
              </a:spcAft>
            </a:pP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Client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-Server (cliente-servidor):</a:t>
            </a:r>
          </a:p>
        </p:txBody>
      </p:sp>
      <p:sp>
        <p:nvSpPr>
          <p:cNvPr id="11" name="Text 5"/>
          <p:cNvSpPr/>
          <p:nvPr/>
        </p:nvSpPr>
        <p:spPr>
          <a:xfrm>
            <a:off x="5934134" y="4202507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O processamento é dividido em módulos e processos separados, combinando dados do cliente e do servidor. Um módulo gerencia a informação, enquanto o outro lida com a obtenção de dados.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3" name="Text 6"/>
          <p:cNvSpPr/>
          <p:nvPr/>
        </p:nvSpPr>
        <p:spPr>
          <a:xfrm>
            <a:off x="5922287" y="5854342"/>
            <a:ext cx="424219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Model-View-Controller (MVC)</a:t>
            </a:r>
            <a:endParaRPr lang="en-US" sz="2175" b="1" dirty="0"/>
          </a:p>
        </p:txBody>
      </p:sp>
      <p:sp>
        <p:nvSpPr>
          <p:cNvPr id="14" name="Text 7"/>
          <p:cNvSpPr/>
          <p:nvPr/>
        </p:nvSpPr>
        <p:spPr>
          <a:xfrm>
            <a:off x="5922287" y="61635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dirty="0">
                <a:solidFill>
                  <a:srgbClr val="E0D6DE"/>
                </a:solidFill>
                <a:latin typeface="Noto Sans TC"/>
              </a:rPr>
              <a:t>D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ivide o software em três camadas independentes: modelo (lógica de dados), visão (interface do usuário) e controlador (fluxo da aplicação). Essa separação facilita a manutenção e reutilização do código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F01E8181-8875-4F9B-8B33-45A8654D034A}"/>
              </a:ext>
            </a:extLst>
          </p:cNvPr>
          <p:cNvSpPr/>
          <p:nvPr/>
        </p:nvSpPr>
        <p:spPr>
          <a:xfrm>
            <a:off x="4271331" y="2239617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1</a:t>
            </a: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3EB77854-4A90-407E-ADB6-9D70E809AE78}"/>
              </a:ext>
            </a:extLst>
          </p:cNvPr>
          <p:cNvSpPr/>
          <p:nvPr/>
        </p:nvSpPr>
        <p:spPr>
          <a:xfrm>
            <a:off x="4271330" y="4196419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2</a:t>
            </a:r>
          </a:p>
        </p:txBody>
      </p:sp>
      <p:sp>
        <p:nvSpPr>
          <p:cNvPr id="18" name="Seta: Pentágono 17">
            <a:extLst>
              <a:ext uri="{FF2B5EF4-FFF2-40B4-BE49-F238E27FC236}">
                <a16:creationId xmlns:a16="http://schemas.microsoft.com/office/drawing/2014/main" id="{9C986745-9796-40FA-AD04-7AB803A214AF}"/>
              </a:ext>
            </a:extLst>
          </p:cNvPr>
          <p:cNvSpPr/>
          <p:nvPr/>
        </p:nvSpPr>
        <p:spPr>
          <a:xfrm>
            <a:off x="4259484" y="6180461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43173"/>
            <a:ext cx="15544800" cy="8273963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Tipos de Arquitetura de Software</a:t>
            </a:r>
            <a:endParaRPr lang="en-US" sz="4350" dirty="0"/>
          </a:p>
        </p:txBody>
      </p:sp>
      <p:sp>
        <p:nvSpPr>
          <p:cNvPr id="7" name="Text 2"/>
          <p:cNvSpPr/>
          <p:nvPr/>
        </p:nvSpPr>
        <p:spPr>
          <a:xfrm>
            <a:off x="5934134" y="1891571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Microservices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 (</a:t>
            </a: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microsserviços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):</a:t>
            </a:r>
            <a:endParaRPr lang="en-US" sz="2180" b="1" dirty="0">
              <a:solidFill>
                <a:srgbClr val="A677EB"/>
              </a:solidFill>
              <a:latin typeface="Sora"/>
            </a:endParaRPr>
          </a:p>
        </p:txBody>
      </p:sp>
      <p:sp>
        <p:nvSpPr>
          <p:cNvPr id="8" name="Text 3"/>
          <p:cNvSpPr/>
          <p:nvPr/>
        </p:nvSpPr>
        <p:spPr>
          <a:xfrm>
            <a:off x="5934134" y="224150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dirty="0">
                <a:solidFill>
                  <a:srgbClr val="E0D6DE"/>
                </a:solidFill>
                <a:latin typeface="Noto Sans TC"/>
              </a:rPr>
              <a:t>U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tiliza múltiplos serviços e componentes para criar uma estrutura modular, permitindo escalabilidade e independência dos módulos, que podem ser escritos em diferentes linguagens.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934134" y="3851138"/>
            <a:ext cx="316075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 rtl="0" fontAlgn="base">
              <a:spcBef>
                <a:spcPts val="1200"/>
              </a:spcBef>
              <a:spcAft>
                <a:spcPts val="0"/>
              </a:spcAft>
            </a:pP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Pipes-and-Filters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 (PF):</a:t>
            </a:r>
          </a:p>
        </p:txBody>
      </p:sp>
      <p:sp>
        <p:nvSpPr>
          <p:cNvPr id="11" name="Text 5"/>
          <p:cNvSpPr/>
          <p:nvPr/>
        </p:nvSpPr>
        <p:spPr>
          <a:xfrm>
            <a:off x="5934134" y="4202507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Baseado em uma arquitetura linear, onde componentes computacionais funcionam como filtros. Estes recebem uma entrada, transformam-na através de um ou mais algoritmos e produzem uma saída para um canal de comunicação.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3" name="Text 6"/>
          <p:cNvSpPr/>
          <p:nvPr/>
        </p:nvSpPr>
        <p:spPr>
          <a:xfrm>
            <a:off x="5922287" y="5854342"/>
            <a:ext cx="4242197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Peer-to-Peer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 (P2P):</a:t>
            </a:r>
            <a:endParaRPr lang="en-US" sz="2180" dirty="0">
              <a:solidFill>
                <a:srgbClr val="A677EB"/>
              </a:solidFill>
              <a:latin typeface="Sora"/>
            </a:endParaRPr>
          </a:p>
        </p:txBody>
      </p:sp>
      <p:sp>
        <p:nvSpPr>
          <p:cNvPr id="14" name="Text 7"/>
          <p:cNvSpPr/>
          <p:nvPr/>
        </p:nvSpPr>
        <p:spPr>
          <a:xfrm>
            <a:off x="5922287" y="6163511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dirty="0">
                <a:solidFill>
                  <a:srgbClr val="E0D6DE"/>
                </a:solidFill>
                <a:latin typeface="Noto Sans TC"/>
              </a:rPr>
              <a:t>Na arquitetura </a:t>
            </a:r>
            <a:r>
              <a:rPr lang="pt-BR" sz="1740" dirty="0" err="1">
                <a:solidFill>
                  <a:srgbClr val="E0D6DE"/>
                </a:solidFill>
                <a:latin typeface="Noto Sans TC"/>
              </a:rPr>
              <a:t>Peer-to-Peer</a:t>
            </a:r>
            <a:r>
              <a:rPr lang="pt-BR" sz="1740" dirty="0">
                <a:solidFill>
                  <a:srgbClr val="E0D6DE"/>
                </a:solidFill>
                <a:latin typeface="Noto Sans TC"/>
              </a:rPr>
              <a:t>, todos os pares atuam como clientes e servidores. Cada computador é um provedor de serviços sem depender de um servidor central. O uso de </a:t>
            </a:r>
            <a:r>
              <a:rPr lang="pt-BR" sz="1740" dirty="0" err="1">
                <a:solidFill>
                  <a:srgbClr val="E0D6DE"/>
                </a:solidFill>
                <a:latin typeface="Noto Sans TC"/>
              </a:rPr>
              <a:t>torrents</a:t>
            </a:r>
            <a:r>
              <a:rPr lang="pt-BR" sz="1740" dirty="0">
                <a:solidFill>
                  <a:srgbClr val="E0D6DE"/>
                </a:solidFill>
                <a:latin typeface="Noto Sans TC"/>
              </a:rPr>
              <a:t> para baixar arquivos é um exemplo dessa arquitetura.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F01E8181-8875-4F9B-8B33-45A8654D034A}"/>
              </a:ext>
            </a:extLst>
          </p:cNvPr>
          <p:cNvSpPr/>
          <p:nvPr/>
        </p:nvSpPr>
        <p:spPr>
          <a:xfrm>
            <a:off x="4271331" y="2239617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4</a:t>
            </a: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3EB77854-4A90-407E-ADB6-9D70E809AE78}"/>
              </a:ext>
            </a:extLst>
          </p:cNvPr>
          <p:cNvSpPr/>
          <p:nvPr/>
        </p:nvSpPr>
        <p:spPr>
          <a:xfrm>
            <a:off x="4271330" y="4196419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5</a:t>
            </a:r>
          </a:p>
        </p:txBody>
      </p:sp>
      <p:sp>
        <p:nvSpPr>
          <p:cNvPr id="18" name="Seta: Pentágono 17">
            <a:extLst>
              <a:ext uri="{FF2B5EF4-FFF2-40B4-BE49-F238E27FC236}">
                <a16:creationId xmlns:a16="http://schemas.microsoft.com/office/drawing/2014/main" id="{9C986745-9796-40FA-AD04-7AB803A214AF}"/>
              </a:ext>
            </a:extLst>
          </p:cNvPr>
          <p:cNvSpPr/>
          <p:nvPr/>
        </p:nvSpPr>
        <p:spPr>
          <a:xfrm>
            <a:off x="4259484" y="6180461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14300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848" y="-43172"/>
            <a:ext cx="15771137" cy="83969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620" y="0"/>
            <a:ext cx="3657600" cy="823079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486156" y="607576"/>
            <a:ext cx="9315688" cy="138112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37"/>
              </a:lnSpc>
              <a:buNone/>
            </a:pPr>
            <a:r>
              <a:rPr lang="en-US" sz="435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Tipos de Arquitetura de Software</a:t>
            </a:r>
            <a:endParaRPr lang="en-US" sz="4350" dirty="0"/>
          </a:p>
        </p:txBody>
      </p:sp>
      <p:sp>
        <p:nvSpPr>
          <p:cNvPr id="7" name="Text 2"/>
          <p:cNvSpPr/>
          <p:nvPr/>
        </p:nvSpPr>
        <p:spPr>
          <a:xfrm>
            <a:off x="5934134" y="1891571"/>
            <a:ext cx="2762131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19"/>
              </a:lnSpc>
              <a:buNone/>
            </a:pPr>
            <a:r>
              <a:rPr lang="en-US" sz="2175" b="1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Service-Oriented Architecture (SOA):</a:t>
            </a:r>
            <a:endParaRPr lang="en-US" sz="2175" b="1" dirty="0"/>
          </a:p>
        </p:txBody>
      </p:sp>
      <p:sp>
        <p:nvSpPr>
          <p:cNvPr id="8" name="Text 3"/>
          <p:cNvSpPr/>
          <p:nvPr/>
        </p:nvSpPr>
        <p:spPr>
          <a:xfrm>
            <a:off x="5934134" y="2241503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Organiza funcionalidades em unidades independentes chamadas serviços, que interagem entre si e com outras aplicações através de uma rede. Se baseia em princípios como modularidade, 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reusabilidade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, interoperabilidade, escalabilidade e flexibilidade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0" name="Text 4"/>
          <p:cNvSpPr/>
          <p:nvPr/>
        </p:nvSpPr>
        <p:spPr>
          <a:xfrm>
            <a:off x="5934134" y="3851138"/>
            <a:ext cx="3160752" cy="3452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just" rtl="0" fontAlgn="base">
              <a:spcBef>
                <a:spcPts val="1200"/>
              </a:spcBef>
              <a:spcAft>
                <a:spcPts val="0"/>
              </a:spcAft>
            </a:pPr>
            <a:r>
              <a:rPr lang="pt-BR" sz="2180" b="1" i="0" u="none" strike="noStrike" dirty="0" err="1">
                <a:solidFill>
                  <a:srgbClr val="A677EB"/>
                </a:solidFill>
                <a:effectLst/>
                <a:latin typeface="Sora"/>
              </a:rPr>
              <a:t>Publish-Subscribe</a:t>
            </a:r>
            <a:r>
              <a:rPr lang="pt-BR" sz="2180" b="1" i="0" u="none" strike="noStrike" dirty="0">
                <a:solidFill>
                  <a:srgbClr val="A677EB"/>
                </a:solidFill>
                <a:effectLst/>
                <a:latin typeface="Sora"/>
              </a:rPr>
              <a:t> (Pub/Sub):</a:t>
            </a:r>
          </a:p>
        </p:txBody>
      </p:sp>
      <p:sp>
        <p:nvSpPr>
          <p:cNvPr id="11" name="Text 5"/>
          <p:cNvSpPr/>
          <p:nvPr/>
        </p:nvSpPr>
        <p:spPr>
          <a:xfrm>
            <a:off x="5934134" y="4202507"/>
            <a:ext cx="7879556" cy="6629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10"/>
              </a:lnSpc>
              <a:buNone/>
            </a:pP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Conecta publicadores (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publishers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) e assinantes (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subscribers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). 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Publishers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 enviam mensagens aos 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subscribers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, que são notificados sempre que novo conteúdo é disponibilizado. Redes sociais como Instagram e plataformas como </a:t>
            </a:r>
            <a:r>
              <a:rPr lang="pt-BR" sz="1740" b="0" i="0" u="none" strike="noStrike" dirty="0" err="1">
                <a:solidFill>
                  <a:srgbClr val="E0D6DE"/>
                </a:solidFill>
                <a:effectLst/>
                <a:latin typeface="Noto Sans TC"/>
              </a:rPr>
              <a:t>Spotify</a:t>
            </a:r>
            <a:r>
              <a:rPr lang="pt-BR" sz="174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 usam este padrão arquitetural.</a:t>
            </a:r>
            <a:endParaRPr lang="en-US" sz="1740" dirty="0">
              <a:solidFill>
                <a:srgbClr val="E0D6DE"/>
              </a:solidFill>
              <a:latin typeface="Noto Sans TC"/>
            </a:endParaRPr>
          </a:p>
        </p:txBody>
      </p:sp>
      <p:sp>
        <p:nvSpPr>
          <p:cNvPr id="16" name="Seta: Pentágono 15">
            <a:extLst>
              <a:ext uri="{FF2B5EF4-FFF2-40B4-BE49-F238E27FC236}">
                <a16:creationId xmlns:a16="http://schemas.microsoft.com/office/drawing/2014/main" id="{F01E8181-8875-4F9B-8B33-45A8654D034A}"/>
              </a:ext>
            </a:extLst>
          </p:cNvPr>
          <p:cNvSpPr/>
          <p:nvPr/>
        </p:nvSpPr>
        <p:spPr>
          <a:xfrm>
            <a:off x="4271331" y="2239617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7</a:t>
            </a:r>
          </a:p>
        </p:txBody>
      </p:sp>
      <p:sp>
        <p:nvSpPr>
          <p:cNvPr id="17" name="Seta: Pentágono 16">
            <a:extLst>
              <a:ext uri="{FF2B5EF4-FFF2-40B4-BE49-F238E27FC236}">
                <a16:creationId xmlns:a16="http://schemas.microsoft.com/office/drawing/2014/main" id="{3EB77854-4A90-407E-ADB6-9D70E809AE78}"/>
              </a:ext>
            </a:extLst>
          </p:cNvPr>
          <p:cNvSpPr/>
          <p:nvPr/>
        </p:nvSpPr>
        <p:spPr>
          <a:xfrm>
            <a:off x="4271330" y="4196419"/>
            <a:ext cx="1582626" cy="1180197"/>
          </a:xfrm>
          <a:prstGeom prst="homePlate">
            <a:avLst/>
          </a:prstGeom>
          <a:solidFill>
            <a:srgbClr val="1A1A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dirty="0">
                <a:solidFill>
                  <a:srgbClr val="A677EB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63029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-156687"/>
            <a:ext cx="14630400" cy="8724953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84177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Camadas de Software e Padrões de Arquitetura Web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4432221"/>
            <a:ext cx="10554414" cy="614958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8" name="Text 5"/>
          <p:cNvSpPr/>
          <p:nvPr/>
        </p:nvSpPr>
        <p:spPr>
          <a:xfrm>
            <a:off x="2260163" y="4529273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Camada de Lógica de Negócios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541181" y="4529273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Implementação das regras de negócio</a:t>
            </a:r>
            <a:endParaRPr lang="en-US" sz="1750" dirty="0"/>
          </a:p>
        </p:txBody>
      </p:sp>
      <p:sp>
        <p:nvSpPr>
          <p:cNvPr id="14" name="Shape 4">
            <a:extLst>
              <a:ext uri="{FF2B5EF4-FFF2-40B4-BE49-F238E27FC236}">
                <a16:creationId xmlns:a16="http://schemas.microsoft.com/office/drawing/2014/main" id="{CFB08E04-C4D5-4D2C-B98D-D8C311ABED7C}"/>
              </a:ext>
            </a:extLst>
          </p:cNvPr>
          <p:cNvSpPr/>
          <p:nvPr/>
        </p:nvSpPr>
        <p:spPr>
          <a:xfrm>
            <a:off x="2037993" y="3733979"/>
            <a:ext cx="10554414" cy="614958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7541181" y="3856915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Interação com o usuário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260163" y="3856915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Camada de Apresentação</a:t>
            </a:r>
            <a:endParaRPr lang="en-US" sz="1750" dirty="0"/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2FE68661-59FE-403F-BD23-3BCE51224305}"/>
              </a:ext>
            </a:extLst>
          </p:cNvPr>
          <p:cNvSpPr/>
          <p:nvPr/>
        </p:nvSpPr>
        <p:spPr>
          <a:xfrm>
            <a:off x="2037993" y="5132802"/>
            <a:ext cx="10554414" cy="614958"/>
          </a:xfrm>
          <a:prstGeom prst="rect">
            <a:avLst/>
          </a:prstGeom>
          <a:solidFill>
            <a:srgbClr val="1A1A21"/>
          </a:solidFill>
          <a:ln/>
        </p:spPr>
      </p:sp>
      <p:sp>
        <p:nvSpPr>
          <p:cNvPr id="10" name="Text 7"/>
          <p:cNvSpPr/>
          <p:nvPr/>
        </p:nvSpPr>
        <p:spPr>
          <a:xfrm>
            <a:off x="2260163" y="5188029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Camada de Acesso a Dados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541181" y="5188029"/>
            <a:ext cx="4829056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Comunicação com bancos de dados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115822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39587" y="291762"/>
            <a:ext cx="761773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Plano de </a:t>
            </a:r>
            <a:r>
              <a:rPr lang="en-US" sz="4374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Projeto</a:t>
            </a: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Software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648545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Descrição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do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Projeto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351133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Define os objetivos, funcionalidades e requisitos do software.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648545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870716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Gerenciamento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Escopo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351133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Determina o que será incluído e excluído do projeto.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795242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Cronograma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549783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Estabelece prazos realistas para as etapas do desenvolvimento.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795242"/>
            <a:ext cx="5166122" cy="1924526"/>
          </a:xfrm>
          <a:prstGeom prst="roundRect">
            <a:avLst>
              <a:gd name="adj" fmla="val 3464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50174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Estimativa</a:t>
            </a: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de </a:t>
            </a:r>
            <a:r>
              <a:rPr lang="en-US" sz="2187" dirty="0" err="1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Recursos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5497830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pt-BR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Define os recursos humanos, materiais e financeiros necessários.</a:t>
            </a:r>
            <a:endParaRPr lang="en-US" sz="1750" dirty="0"/>
          </a:p>
        </p:txBody>
      </p:sp>
      <p:sp>
        <p:nvSpPr>
          <p:cNvPr id="17" name="Text 3">
            <a:extLst>
              <a:ext uri="{FF2B5EF4-FFF2-40B4-BE49-F238E27FC236}">
                <a16:creationId xmlns:a16="http://schemas.microsoft.com/office/drawing/2014/main" id="{EC25255B-0CF7-4CE2-B88D-16BE09C893B5}"/>
              </a:ext>
            </a:extLst>
          </p:cNvPr>
          <p:cNvSpPr/>
          <p:nvPr/>
        </p:nvSpPr>
        <p:spPr>
          <a:xfrm>
            <a:off x="1945395" y="949116"/>
            <a:ext cx="10647012" cy="138926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pt-BR" dirty="0">
                <a:solidFill>
                  <a:srgbClr val="E0D6DE"/>
                </a:solidFill>
                <a:latin typeface="Noto Sans TC"/>
              </a:rPr>
              <a:t>U</a:t>
            </a: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m plano de projeto de software é um documento que define o escopo, o cronograma, os recursos e as </a:t>
            </a:r>
          </a:p>
          <a:p>
            <a:pPr marL="0" indent="0">
              <a:lnSpc>
                <a:spcPts val="2734"/>
              </a:lnSpc>
              <a:buNone/>
            </a:pPr>
            <a:r>
              <a:rPr lang="pt-BR" sz="1800" b="0" i="0" u="none" strike="noStrike" dirty="0">
                <a:solidFill>
                  <a:srgbClr val="E0D6DE"/>
                </a:solidFill>
                <a:effectLst/>
                <a:latin typeface="Noto Sans TC"/>
              </a:rPr>
              <a:t>estratégias para o desenvolvimento de um software.</a:t>
            </a:r>
            <a:endParaRPr lang="en-US" sz="2187" b="1" dirty="0">
              <a:solidFill>
                <a:srgbClr val="E0D6DE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endParaRPr lang="en-US" sz="2187" b="1" dirty="0">
              <a:solidFill>
                <a:srgbClr val="E0D6DE"/>
              </a:solidFill>
              <a:latin typeface="Sora" pitchFamily="34" charset="0"/>
              <a:ea typeface="Sora" pitchFamily="34" charset="-122"/>
              <a:cs typeface="Sora" pitchFamily="34" charset="-120"/>
            </a:endParaRPr>
          </a:p>
          <a:p>
            <a:pPr marL="0" indent="0">
              <a:lnSpc>
                <a:spcPts val="2734"/>
              </a:lnSpc>
              <a:buNone/>
            </a:pPr>
            <a:r>
              <a:rPr lang="en-US" sz="2187" b="1" dirty="0" err="1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Elementos</a:t>
            </a:r>
            <a:r>
              <a:rPr lang="en-US" sz="2187" b="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  <a:r>
              <a:rPr lang="en-US" sz="2187" b="1" dirty="0" err="1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Essenciais</a:t>
            </a:r>
            <a:r>
              <a:rPr lang="en-US" sz="2187" b="1" dirty="0">
                <a:solidFill>
                  <a:srgbClr val="E0D6DE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:</a:t>
            </a:r>
            <a:endParaRPr lang="en-US" sz="2187" b="1" dirty="0">
              <a:solidFill>
                <a:srgbClr val="E0D6D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789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1026</Words>
  <Application>Microsoft Office PowerPoint</Application>
  <PresentationFormat>Personalizar</PresentationFormat>
  <Paragraphs>117</Paragraphs>
  <Slides>13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Calibri</vt:lpstr>
      <vt:lpstr>Dubai</vt:lpstr>
      <vt:lpstr>Noto Sans TC</vt:lpstr>
      <vt:lpstr>Sora</vt:lpstr>
      <vt:lpstr>Times New Roman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Murilo Ferreira</cp:lastModifiedBy>
  <cp:revision>24</cp:revision>
  <cp:lastPrinted>2024-06-05T23:49:54Z</cp:lastPrinted>
  <dcterms:created xsi:type="dcterms:W3CDTF">2024-06-05T00:06:21Z</dcterms:created>
  <dcterms:modified xsi:type="dcterms:W3CDTF">2024-06-06T00:15:32Z</dcterms:modified>
</cp:coreProperties>
</file>