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layfair Display" panose="00000500000000000000" pitchFamily="2" charset="0"/>
      <p:regular r:id="rId18"/>
    </p:embeddedFont>
    <p:embeddedFont>
      <p:font typeface="Playfair Display Bold" panose="020B0604020202020204" charset="0"/>
      <p:regular r:id="rId19"/>
    </p:embeddedFont>
    <p:embeddedFont>
      <p:font typeface="Public San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16419" y="377270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811457" y="944963"/>
            <a:ext cx="13191051" cy="2822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8007" spc="4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TechFood- Sistema Gerenciador de Pedidos em Restaurante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407" y="8917305"/>
            <a:ext cx="7862435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Murilo C. Ferreira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19763" y="8630746"/>
            <a:ext cx="2067949" cy="71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Unisenai</a:t>
            </a:r>
          </a:p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ADS - 2023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15230" y="4771350"/>
            <a:ext cx="8257540" cy="70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Plano de Manutenção Preventiva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2401" y="3017762"/>
            <a:ext cx="5261104" cy="3664151"/>
          </a:xfrm>
          <a:custGeom>
            <a:avLst/>
            <a:gdLst/>
            <a:ahLst/>
            <a:cxnLst/>
            <a:rect l="l" t="t" r="r" b="b"/>
            <a:pathLst>
              <a:path w="5261104" h="3664151">
                <a:moveTo>
                  <a:pt x="0" y="0"/>
                </a:moveTo>
                <a:lnTo>
                  <a:pt x="5261105" y="0"/>
                </a:lnTo>
                <a:lnTo>
                  <a:pt x="5261105" y="3664151"/>
                </a:lnTo>
                <a:lnTo>
                  <a:pt x="0" y="3664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4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54784" y="971550"/>
            <a:ext cx="4227822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Pesquisa: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65877" y="2532098"/>
            <a:ext cx="10993423" cy="605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8185" lvl="1" indent="-329092" algn="l">
              <a:lnSpc>
                <a:spcPts val="3963"/>
              </a:lnSpc>
              <a:buFont typeface="Arial"/>
              <a:buChar char="•"/>
            </a:pPr>
            <a:r>
              <a:rPr lang="en-US" sz="3048" b="1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Objetivos: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Entender como gerenciar mudanças e garantir a estabilidade do sistema.</a:t>
            </a:r>
          </a:p>
          <a:p>
            <a:pPr marL="658185" lvl="1" indent="-329092" algn="l">
              <a:lnSpc>
                <a:spcPts val="3963"/>
              </a:lnSpc>
              <a:buFont typeface="Arial"/>
              <a:buChar char="•"/>
            </a:pPr>
            <a:r>
              <a:rPr lang="en-US" sz="3048" b="1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Fontes Utilizadas: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Documentação, tutoriais, artigos da internet.</a:t>
            </a:r>
          </a:p>
          <a:p>
            <a:pPr marL="658185" lvl="1" indent="-329092" algn="l">
              <a:lnSpc>
                <a:spcPts val="3963"/>
              </a:lnSpc>
              <a:buFont typeface="Arial"/>
              <a:buChar char="•"/>
            </a:pPr>
            <a:r>
              <a:rPr lang="en-US" sz="3048" b="1" spc="15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Conceitos estudados: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Controle de versão (Git).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Integração contínua e entrega contínua (CI/CD).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Monitoramento e alertas.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Backup e recuperação de dados.</a:t>
            </a:r>
          </a:p>
          <a:p>
            <a:pPr marL="1316369" lvl="2" indent="-438790" algn="l">
              <a:lnSpc>
                <a:spcPts val="3963"/>
              </a:lnSpc>
              <a:buFont typeface="Arial"/>
              <a:buChar char="⚬"/>
            </a:pPr>
            <a:r>
              <a:rPr lang="en-US" sz="3048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Prevenção de falhas e segurança.</a:t>
            </a:r>
          </a:p>
          <a:p>
            <a:pPr algn="l">
              <a:lnSpc>
                <a:spcPts val="3963"/>
              </a:lnSpc>
            </a:pPr>
            <a:endParaRPr lang="en-US" sz="3048" spc="1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5303" y="3315527"/>
            <a:ext cx="13892260" cy="3617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Resumo: Sistema estável, seguro e eficiente;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Próximos passos: Implementar o plano e colher feedback; 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65624" y="1378708"/>
            <a:ext cx="3956752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Conclusão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65624" y="4629470"/>
            <a:ext cx="3956752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8161" y="1028700"/>
            <a:ext cx="4639878" cy="8229600"/>
            <a:chOff x="0" y="0"/>
            <a:chExt cx="12220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22026" cy="2167467"/>
            </a:xfrm>
            <a:custGeom>
              <a:avLst/>
              <a:gdLst/>
              <a:ahLst/>
              <a:cxnLst/>
              <a:rect l="l" t="t" r="r" b="b"/>
              <a:pathLst>
                <a:path w="1222026" h="2167467">
                  <a:moveTo>
                    <a:pt x="85097" y="0"/>
                  </a:moveTo>
                  <a:lnTo>
                    <a:pt x="1136929" y="0"/>
                  </a:lnTo>
                  <a:cubicBezTo>
                    <a:pt x="1183927" y="0"/>
                    <a:pt x="1222026" y="38099"/>
                    <a:pt x="1222026" y="85097"/>
                  </a:cubicBezTo>
                  <a:lnTo>
                    <a:pt x="1222026" y="2082370"/>
                  </a:lnTo>
                  <a:cubicBezTo>
                    <a:pt x="1222026" y="2129368"/>
                    <a:pt x="1183927" y="2167467"/>
                    <a:pt x="1136929" y="2167467"/>
                  </a:cubicBezTo>
                  <a:lnTo>
                    <a:pt x="85097" y="2167467"/>
                  </a:lnTo>
                  <a:cubicBezTo>
                    <a:pt x="38099" y="2167467"/>
                    <a:pt x="0" y="2129368"/>
                    <a:pt x="0" y="2082370"/>
                  </a:cubicBezTo>
                  <a:lnTo>
                    <a:pt x="0" y="85097"/>
                  </a:lnTo>
                  <a:cubicBezTo>
                    <a:pt x="0" y="38099"/>
                    <a:pt x="38099" y="0"/>
                    <a:pt x="85097" y="0"/>
                  </a:cubicBezTo>
                  <a:close/>
                </a:path>
              </a:pathLst>
            </a:custGeom>
            <a:solidFill>
              <a:srgbClr val="C1C0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2220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99651" y="1028700"/>
            <a:ext cx="4704665" cy="8229600"/>
            <a:chOff x="0" y="0"/>
            <a:chExt cx="1239089" cy="21674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9089" cy="2167467"/>
            </a:xfrm>
            <a:custGeom>
              <a:avLst/>
              <a:gdLst/>
              <a:ahLst/>
              <a:cxnLst/>
              <a:rect l="l" t="t" r="r" b="b"/>
              <a:pathLst>
                <a:path w="1239089" h="2167467">
                  <a:moveTo>
                    <a:pt x="83925" y="0"/>
                  </a:moveTo>
                  <a:lnTo>
                    <a:pt x="1155164" y="0"/>
                  </a:lnTo>
                  <a:cubicBezTo>
                    <a:pt x="1201514" y="0"/>
                    <a:pt x="1239089" y="37574"/>
                    <a:pt x="1239089" y="83925"/>
                  </a:cubicBezTo>
                  <a:lnTo>
                    <a:pt x="1239089" y="2083542"/>
                  </a:lnTo>
                  <a:cubicBezTo>
                    <a:pt x="1239089" y="2129892"/>
                    <a:pt x="1201514" y="2167467"/>
                    <a:pt x="1155164" y="2167467"/>
                  </a:cubicBezTo>
                  <a:lnTo>
                    <a:pt x="83925" y="2167467"/>
                  </a:lnTo>
                  <a:cubicBezTo>
                    <a:pt x="61667" y="2167467"/>
                    <a:pt x="40320" y="2158625"/>
                    <a:pt x="24581" y="2142886"/>
                  </a:cubicBezTo>
                  <a:cubicBezTo>
                    <a:pt x="8842" y="2127147"/>
                    <a:pt x="0" y="2105800"/>
                    <a:pt x="0" y="2083542"/>
                  </a:cubicBezTo>
                  <a:lnTo>
                    <a:pt x="0" y="83925"/>
                  </a:lnTo>
                  <a:cubicBezTo>
                    <a:pt x="0" y="37574"/>
                    <a:pt x="37574" y="0"/>
                    <a:pt x="83925" y="0"/>
                  </a:cubicBezTo>
                  <a:close/>
                </a:path>
              </a:pathLst>
            </a:custGeom>
            <a:solidFill>
              <a:srgbClr val="C1C0B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239089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16848" y="1028700"/>
            <a:ext cx="4639878" cy="8229600"/>
            <a:chOff x="0" y="0"/>
            <a:chExt cx="1222026" cy="21674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22026" cy="2167467"/>
            </a:xfrm>
            <a:custGeom>
              <a:avLst/>
              <a:gdLst/>
              <a:ahLst/>
              <a:cxnLst/>
              <a:rect l="l" t="t" r="r" b="b"/>
              <a:pathLst>
                <a:path w="1222026" h="2167467">
                  <a:moveTo>
                    <a:pt x="85097" y="0"/>
                  </a:moveTo>
                  <a:lnTo>
                    <a:pt x="1136929" y="0"/>
                  </a:lnTo>
                  <a:cubicBezTo>
                    <a:pt x="1183927" y="0"/>
                    <a:pt x="1222026" y="38099"/>
                    <a:pt x="1222026" y="85097"/>
                  </a:cubicBezTo>
                  <a:lnTo>
                    <a:pt x="1222026" y="2082370"/>
                  </a:lnTo>
                  <a:cubicBezTo>
                    <a:pt x="1222026" y="2129368"/>
                    <a:pt x="1183927" y="2167467"/>
                    <a:pt x="1136929" y="2167467"/>
                  </a:cubicBezTo>
                  <a:lnTo>
                    <a:pt x="85097" y="2167467"/>
                  </a:lnTo>
                  <a:cubicBezTo>
                    <a:pt x="38099" y="2167467"/>
                    <a:pt x="0" y="2129368"/>
                    <a:pt x="0" y="2082370"/>
                  </a:cubicBezTo>
                  <a:lnTo>
                    <a:pt x="0" y="85097"/>
                  </a:lnTo>
                  <a:cubicBezTo>
                    <a:pt x="0" y="38099"/>
                    <a:pt x="38099" y="0"/>
                    <a:pt x="85097" y="0"/>
                  </a:cubicBezTo>
                  <a:close/>
                </a:path>
              </a:pathLst>
            </a:custGeom>
            <a:solidFill>
              <a:srgbClr val="C1C0B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222026" cy="2243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61065" y="1496514"/>
            <a:ext cx="2074069" cy="70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393" b="1" spc="21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Garçom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31183" y="2702583"/>
            <a:ext cx="3999864" cy="360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2046" lvl="1" indent="-296023" algn="l">
              <a:lnSpc>
                <a:spcPts val="3564"/>
              </a:lnSpc>
              <a:buFont typeface="Arial"/>
              <a:buChar char="•"/>
            </a:pPr>
            <a:r>
              <a:rPr lang="en-US" sz="2742" spc="13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Acessa o sistema via celular (navegador web);</a:t>
            </a:r>
          </a:p>
          <a:p>
            <a:pPr algn="l">
              <a:lnSpc>
                <a:spcPts val="3564"/>
              </a:lnSpc>
            </a:pPr>
            <a:endParaRPr lang="en-US" sz="2742" spc="13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592046" lvl="1" indent="-296023" algn="l">
              <a:lnSpc>
                <a:spcPts val="3564"/>
              </a:lnSpc>
              <a:buFont typeface="Arial"/>
              <a:buChar char="•"/>
            </a:pPr>
            <a:r>
              <a:rPr lang="en-US" sz="2742" spc="13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Abre a conta da mesa e anota os pedidos;</a:t>
            </a:r>
          </a:p>
          <a:p>
            <a:pPr algn="l">
              <a:lnSpc>
                <a:spcPts val="3564"/>
              </a:lnSpc>
            </a:pPr>
            <a:endParaRPr lang="en-US" sz="2742" spc="13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592046" lvl="1" indent="-296023" algn="l">
              <a:lnSpc>
                <a:spcPts val="3564"/>
              </a:lnSpc>
              <a:buFont typeface="Arial"/>
              <a:buChar char="•"/>
            </a:pPr>
            <a:r>
              <a:rPr lang="en-US" sz="2742" spc="13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Fecha a conta;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66891" y="1496514"/>
            <a:ext cx="2367709" cy="675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393" b="1" spc="21" dirty="0" err="1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Cozinha</a:t>
            </a:r>
            <a:endParaRPr lang="en-US" sz="4393" b="1" spc="21" dirty="0">
              <a:solidFill>
                <a:srgbClr val="00000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64220" y="2702583"/>
            <a:ext cx="4313050" cy="527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Recebe os pedidos em um computador.</a:t>
            </a:r>
          </a:p>
          <a:p>
            <a:pPr algn="l">
              <a:lnSpc>
                <a:spcPts val="3824"/>
              </a:lnSpc>
            </a:pPr>
            <a:endParaRPr lang="en-US" sz="2942" spc="14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Gerencia os pedidos por ordem de chegada.</a:t>
            </a:r>
          </a:p>
          <a:p>
            <a:pPr algn="l">
              <a:lnSpc>
                <a:spcPts val="3824"/>
              </a:lnSpc>
            </a:pPr>
            <a:endParaRPr lang="en-US" sz="2942" spc="14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Imprime as comandas para o cozinheiro.</a:t>
            </a:r>
          </a:p>
          <a:p>
            <a:pPr algn="ctr">
              <a:lnSpc>
                <a:spcPts val="3824"/>
              </a:lnSpc>
            </a:pPr>
            <a:endParaRPr lang="en-US" sz="2942" spc="14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245454" y="1496514"/>
            <a:ext cx="1460659" cy="70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393" b="1" spc="21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Caixa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66326" y="2702583"/>
            <a:ext cx="4346204" cy="575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Baixa a conta da mesa quando o cliente finaliza o pedido.</a:t>
            </a:r>
          </a:p>
          <a:p>
            <a:pPr algn="l">
              <a:lnSpc>
                <a:spcPts val="3824"/>
              </a:lnSpc>
            </a:pPr>
            <a:endParaRPr lang="en-US" sz="2942" spc="14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Gera relatórios de faturamento diário e mensal.</a:t>
            </a:r>
          </a:p>
          <a:p>
            <a:pPr algn="l">
              <a:lnSpc>
                <a:spcPts val="3824"/>
              </a:lnSpc>
            </a:pPr>
            <a:endParaRPr lang="en-US" sz="2942" spc="14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35225" lvl="1" indent="-317613" algn="l">
              <a:lnSpc>
                <a:spcPts val="3824"/>
              </a:lnSpc>
              <a:buFont typeface="Arial"/>
              <a:buChar char="•"/>
            </a:pPr>
            <a:r>
              <a:rPr lang="en-US" sz="2942" spc="14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Controla o gasto de insumos com base nos pedidos.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88457" y="784146"/>
            <a:ext cx="5149186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Stacks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78942" y="2499819"/>
            <a:ext cx="4468396" cy="818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5107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Front-End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77525" y="2403279"/>
            <a:ext cx="4468396" cy="818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5107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Back-End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16491" y="3745555"/>
            <a:ext cx="2993298" cy="2839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Javascript +</a:t>
            </a:r>
          </a:p>
          <a:p>
            <a:pPr algn="l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Vue.js +</a:t>
            </a:r>
          </a:p>
          <a:p>
            <a:pPr algn="l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Bootstrap</a:t>
            </a:r>
          </a:p>
          <a:p>
            <a:pPr algn="l">
              <a:lnSpc>
                <a:spcPts val="5656"/>
              </a:lnSpc>
            </a:pPr>
            <a:endParaRPr lang="en-US" sz="4351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61430" y="3745555"/>
            <a:ext cx="4690283" cy="2757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C#/.NET +</a:t>
            </a:r>
          </a:p>
          <a:p>
            <a:pPr algn="l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API (Pedidos, Cardápio e BD) +</a:t>
            </a:r>
          </a:p>
          <a:p>
            <a:pPr algn="ctr">
              <a:lnSpc>
                <a:spcPts val="5006"/>
              </a:lnSpc>
            </a:pPr>
            <a:endParaRPr lang="en-US" sz="4351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561430" y="5847004"/>
            <a:ext cx="2281167" cy="69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56"/>
              </a:lnSpc>
            </a:pPr>
            <a:r>
              <a:rPr lang="en-US" sz="4351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Postgres</a:t>
            </a:r>
          </a:p>
        </p:txBody>
      </p:sp>
      <p:sp>
        <p:nvSpPr>
          <p:cNvPr id="8" name="AutoShape 8"/>
          <p:cNvSpPr/>
          <p:nvPr/>
        </p:nvSpPr>
        <p:spPr>
          <a:xfrm>
            <a:off x="9163050" y="2836553"/>
            <a:ext cx="0" cy="51492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71550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Posssíveis problemas: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69612" y="2447135"/>
            <a:ext cx="6905824" cy="57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Lentidão,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Falhas no banco de dados, 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Erros no processamento de pedidos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2447135"/>
            <a:ext cx="6905824" cy="4337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Indisponibilidades do sistema,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48601" lvl="1" indent="-474300" algn="l">
              <a:lnSpc>
                <a:spcPts val="5711"/>
              </a:lnSpc>
              <a:buFont typeface="Arial"/>
              <a:buChar char="•"/>
            </a:pPr>
            <a:r>
              <a:rPr lang="en-US" sz="4393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Erros no cadastro de informações</a:t>
            </a:r>
          </a:p>
          <a:p>
            <a:pPr algn="l">
              <a:lnSpc>
                <a:spcPts val="5711"/>
              </a:lnSpc>
            </a:pPr>
            <a:endParaRPr lang="en-US" sz="4393" spc="2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0683" y="3885280"/>
            <a:ext cx="11191485" cy="191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6"/>
              </a:lnSpc>
            </a:pPr>
            <a:r>
              <a:rPr lang="en-US" sz="8007" spc="4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Plano de Manutenção Preventiva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6626" y="2084898"/>
            <a:ext cx="5515819" cy="6045269"/>
          </a:xfrm>
          <a:custGeom>
            <a:avLst/>
            <a:gdLst/>
            <a:ahLst/>
            <a:cxnLst/>
            <a:rect l="l" t="t" r="r" b="b"/>
            <a:pathLst>
              <a:path w="5515819" h="6045269">
                <a:moveTo>
                  <a:pt x="0" y="0"/>
                </a:moveTo>
                <a:lnTo>
                  <a:pt x="5515819" y="0"/>
                </a:lnTo>
                <a:lnTo>
                  <a:pt x="5515819" y="6045269"/>
                </a:lnTo>
                <a:lnTo>
                  <a:pt x="0" y="604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2" r="-233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52455" y="1838736"/>
            <a:ext cx="11572712" cy="7419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209" lvl="1" indent="-437604" algn="l">
              <a:lnSpc>
                <a:spcPts val="5269"/>
              </a:lnSpc>
              <a:buFont typeface="Arial"/>
              <a:buChar char="•"/>
            </a:pPr>
            <a:r>
              <a:rPr lang="en-US" sz="4053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Monitoramento de Desempenho:</a:t>
            </a:r>
          </a:p>
          <a:p>
            <a:pPr marL="1511388" lvl="2" indent="-503796" algn="l">
              <a:lnSpc>
                <a:spcPts val="4550"/>
              </a:lnSpc>
              <a:buFont typeface="Arial"/>
              <a:buChar char="⚬"/>
            </a:pPr>
            <a:r>
              <a:rPr lang="en-US" sz="3500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Prometheus + Grafana para métricas e alertas.</a:t>
            </a:r>
          </a:p>
          <a:p>
            <a:pPr algn="l">
              <a:lnSpc>
                <a:spcPts val="4550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550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75209" lvl="1" indent="-437604" algn="l">
              <a:lnSpc>
                <a:spcPts val="5269"/>
              </a:lnSpc>
              <a:buFont typeface="Arial"/>
              <a:buChar char="•"/>
            </a:pPr>
            <a:r>
              <a:rPr lang="en-US" sz="4053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Atualizações Regulares:</a:t>
            </a:r>
          </a:p>
          <a:p>
            <a:pPr marL="1511388" lvl="2" indent="-503796" algn="l">
              <a:lnSpc>
                <a:spcPts val="4550"/>
              </a:lnSpc>
              <a:buFont typeface="Arial"/>
              <a:buChar char="⚬"/>
            </a:pPr>
            <a:r>
              <a:rPr lang="en-US" sz="3500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Dependabot para atualizações de dependências.</a:t>
            </a:r>
          </a:p>
          <a:p>
            <a:pPr algn="l">
              <a:lnSpc>
                <a:spcPts val="4550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550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75209" lvl="1" indent="-437604" algn="l">
              <a:lnSpc>
                <a:spcPts val="5269"/>
              </a:lnSpc>
              <a:buFont typeface="Arial"/>
              <a:buChar char="•"/>
            </a:pPr>
            <a:r>
              <a:rPr lang="en-US" sz="4053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Testes Automatizados:</a:t>
            </a:r>
          </a:p>
          <a:p>
            <a:pPr marL="1511388" lvl="2" indent="-503796" algn="l">
              <a:lnSpc>
                <a:spcPts val="4550"/>
              </a:lnSpc>
              <a:buFont typeface="Arial"/>
              <a:buChar char="⚬"/>
            </a:pPr>
            <a:r>
              <a:rPr lang="en-US" sz="3500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xUnit/NUnit (backend) + Jest/Cypress (frontend).</a:t>
            </a:r>
          </a:p>
          <a:p>
            <a:pPr algn="l">
              <a:lnSpc>
                <a:spcPts val="5269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5269"/>
              </a:lnSpc>
            </a:pPr>
            <a:endParaRPr lang="en-US" sz="350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04535" y="752880"/>
            <a:ext cx="12190674" cy="71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4"/>
              </a:lnSpc>
            </a:pPr>
            <a:r>
              <a:rPr lang="en-US" sz="5751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Plano de Manutenção Preventiva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8254" y="2723938"/>
            <a:ext cx="6929761" cy="5200323"/>
          </a:xfrm>
          <a:custGeom>
            <a:avLst/>
            <a:gdLst/>
            <a:ahLst/>
            <a:cxnLst/>
            <a:rect l="l" t="t" r="r" b="b"/>
            <a:pathLst>
              <a:path w="6929761" h="5200323">
                <a:moveTo>
                  <a:pt x="0" y="0"/>
                </a:moveTo>
                <a:lnTo>
                  <a:pt x="6929761" y="0"/>
                </a:lnTo>
                <a:lnTo>
                  <a:pt x="6929761" y="5200323"/>
                </a:lnTo>
                <a:lnTo>
                  <a:pt x="0" y="5200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83365" y="2685838"/>
            <a:ext cx="11466476" cy="487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7175" lvl="1" indent="-433587" algn="l">
              <a:lnSpc>
                <a:spcPts val="5221"/>
              </a:lnSpc>
              <a:buFont typeface="Arial"/>
              <a:buChar char="•"/>
            </a:pPr>
            <a:r>
              <a:rPr lang="en-US" sz="4016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Backup de dados:</a:t>
            </a:r>
          </a:p>
          <a:p>
            <a:pPr marL="1497515" lvl="2" indent="-499172" algn="l">
              <a:lnSpc>
                <a:spcPts val="4508"/>
              </a:lnSpc>
              <a:buFont typeface="Arial"/>
              <a:buChar char="⚬"/>
            </a:pPr>
            <a:r>
              <a:rPr lang="en-US" sz="3468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Backups diários e incrementais no AWS S3.</a:t>
            </a:r>
          </a:p>
          <a:p>
            <a:pPr algn="l">
              <a:lnSpc>
                <a:spcPts val="4508"/>
              </a:lnSpc>
            </a:pPr>
            <a:endParaRPr lang="en-US" sz="3468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508"/>
              </a:lnSpc>
            </a:pPr>
            <a:endParaRPr lang="en-US" sz="3468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67175" lvl="1" indent="-433587" algn="l">
              <a:lnSpc>
                <a:spcPts val="5221"/>
              </a:lnSpc>
              <a:buFont typeface="Arial"/>
              <a:buChar char="•"/>
            </a:pPr>
            <a:r>
              <a:rPr lang="en-US" sz="4016" spc="2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Segurança:</a:t>
            </a:r>
          </a:p>
          <a:p>
            <a:pPr marL="1498347" lvl="2" indent="-499449" algn="l">
              <a:lnSpc>
                <a:spcPts val="4511"/>
              </a:lnSpc>
              <a:buFont typeface="Arial"/>
              <a:buChar char="⚬"/>
            </a:pPr>
            <a:r>
              <a:rPr lang="en-US" sz="3470" spc="1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Autenticação básica, HTTPS e varreduras com OWASP ZAP.</a:t>
            </a:r>
          </a:p>
          <a:p>
            <a:pPr algn="l">
              <a:lnSpc>
                <a:spcPts val="5221"/>
              </a:lnSpc>
            </a:pPr>
            <a:endParaRPr lang="en-US" sz="3470" spc="17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756935" y="905280"/>
            <a:ext cx="12190674" cy="713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4"/>
              </a:lnSpc>
            </a:pPr>
            <a:r>
              <a:rPr lang="en-US" sz="5751" spc="2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Plano de Manutenção Preventiva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64248" y="2764911"/>
            <a:ext cx="6128950" cy="6128950"/>
          </a:xfrm>
          <a:custGeom>
            <a:avLst/>
            <a:gdLst/>
            <a:ahLst/>
            <a:cxnLst/>
            <a:rect l="l" t="t" r="r" b="b"/>
            <a:pathLst>
              <a:path w="6128950" h="6128950">
                <a:moveTo>
                  <a:pt x="0" y="0"/>
                </a:moveTo>
                <a:lnTo>
                  <a:pt x="6128950" y="0"/>
                </a:lnTo>
                <a:lnTo>
                  <a:pt x="6128950" y="6128950"/>
                </a:lnTo>
                <a:lnTo>
                  <a:pt x="0" y="6128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89157" y="773622"/>
            <a:ext cx="9509685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Ferramentas utilizadas: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0711" y="2736336"/>
            <a:ext cx="9332168" cy="5578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8086" lvl="1" indent="-404043" algn="l">
              <a:lnSpc>
                <a:spcPts val="4865"/>
              </a:lnSpc>
              <a:buFont typeface="Arial"/>
              <a:buChar char="•"/>
            </a:pPr>
            <a:r>
              <a:rPr lang="en-US" sz="3742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Monitoramento: Prometheus, Grafana;</a:t>
            </a:r>
          </a:p>
          <a:p>
            <a:pPr algn="l">
              <a:lnSpc>
                <a:spcPts val="4865"/>
              </a:lnSpc>
            </a:pPr>
            <a:endParaRPr lang="en-US" sz="3742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08086" lvl="1" indent="-404043" algn="l">
              <a:lnSpc>
                <a:spcPts val="4865"/>
              </a:lnSpc>
              <a:buFont typeface="Arial"/>
              <a:buChar char="•"/>
            </a:pPr>
            <a:r>
              <a:rPr lang="en-US" sz="3742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CI/CD: GitHub Actions; </a:t>
            </a:r>
          </a:p>
          <a:p>
            <a:pPr algn="l">
              <a:lnSpc>
                <a:spcPts val="4865"/>
              </a:lnSpc>
            </a:pPr>
            <a:endParaRPr lang="en-US" sz="3742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08086" lvl="1" indent="-404043" algn="l">
              <a:lnSpc>
                <a:spcPts val="4865"/>
              </a:lnSpc>
              <a:buFont typeface="Arial"/>
              <a:buChar char="•"/>
            </a:pPr>
            <a:r>
              <a:rPr lang="en-US" sz="3742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Backup: AWS S3;</a:t>
            </a:r>
          </a:p>
          <a:p>
            <a:pPr algn="l">
              <a:lnSpc>
                <a:spcPts val="4865"/>
              </a:lnSpc>
            </a:pPr>
            <a:endParaRPr lang="en-US" sz="3742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08086" lvl="1" indent="-404043" algn="l">
              <a:lnSpc>
                <a:spcPts val="4865"/>
              </a:lnSpc>
              <a:buFont typeface="Arial"/>
              <a:buChar char="•"/>
            </a:pPr>
            <a:r>
              <a:rPr lang="en-US" sz="3742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Testes: xUnit/NUnit, Jest/Cypress;</a:t>
            </a:r>
          </a:p>
          <a:p>
            <a:pPr algn="l">
              <a:lnSpc>
                <a:spcPts val="4865"/>
              </a:lnSpc>
            </a:pPr>
            <a:endParaRPr lang="en-US" sz="3742" spc="18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808086" lvl="1" indent="-404043" algn="l">
              <a:lnSpc>
                <a:spcPts val="4865"/>
              </a:lnSpc>
              <a:buFont typeface="Arial"/>
              <a:buChar char="•"/>
            </a:pPr>
            <a:r>
              <a:rPr lang="en-US" sz="3742" spc="1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Segurança: OWASP ZAP, HTTPS.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5135" y="1891992"/>
            <a:ext cx="7690044" cy="7200900"/>
            <a:chOff x="0" y="0"/>
            <a:chExt cx="2025361" cy="1896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25361" cy="1896533"/>
            </a:xfrm>
            <a:custGeom>
              <a:avLst/>
              <a:gdLst/>
              <a:ahLst/>
              <a:cxnLst/>
              <a:rect l="l" t="t" r="r" b="b"/>
              <a:pathLst>
                <a:path w="2025361" h="1896533">
                  <a:moveTo>
                    <a:pt x="51344" y="0"/>
                  </a:moveTo>
                  <a:lnTo>
                    <a:pt x="1974017" y="0"/>
                  </a:lnTo>
                  <a:cubicBezTo>
                    <a:pt x="1987635" y="0"/>
                    <a:pt x="2000694" y="5409"/>
                    <a:pt x="2010323" y="15038"/>
                  </a:cubicBezTo>
                  <a:cubicBezTo>
                    <a:pt x="2019952" y="24667"/>
                    <a:pt x="2025361" y="37727"/>
                    <a:pt x="2025361" y="51344"/>
                  </a:cubicBezTo>
                  <a:lnTo>
                    <a:pt x="2025361" y="1845189"/>
                  </a:lnTo>
                  <a:cubicBezTo>
                    <a:pt x="2025361" y="1858807"/>
                    <a:pt x="2019952" y="1871866"/>
                    <a:pt x="2010323" y="1881495"/>
                  </a:cubicBezTo>
                  <a:cubicBezTo>
                    <a:pt x="2000694" y="1891124"/>
                    <a:pt x="1987635" y="1896533"/>
                    <a:pt x="1974017" y="1896533"/>
                  </a:cubicBezTo>
                  <a:lnTo>
                    <a:pt x="51344" y="1896533"/>
                  </a:lnTo>
                  <a:cubicBezTo>
                    <a:pt x="37727" y="1896533"/>
                    <a:pt x="24667" y="1891124"/>
                    <a:pt x="15038" y="1881495"/>
                  </a:cubicBezTo>
                  <a:cubicBezTo>
                    <a:pt x="5409" y="1871866"/>
                    <a:pt x="0" y="1858807"/>
                    <a:pt x="0" y="1845189"/>
                  </a:cubicBezTo>
                  <a:lnTo>
                    <a:pt x="0" y="51344"/>
                  </a:lnTo>
                  <a:cubicBezTo>
                    <a:pt x="0" y="37727"/>
                    <a:pt x="5409" y="24667"/>
                    <a:pt x="15038" y="15038"/>
                  </a:cubicBezTo>
                  <a:cubicBezTo>
                    <a:pt x="24667" y="5409"/>
                    <a:pt x="37727" y="0"/>
                    <a:pt x="51344" y="0"/>
                  </a:cubicBezTo>
                  <a:close/>
                </a:path>
              </a:pathLst>
            </a:custGeom>
            <a:solidFill>
              <a:srgbClr val="C1C0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2025361" cy="1972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10571" y="3636529"/>
            <a:ext cx="6968127" cy="4600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Sistema estável e sem falhas durante o horário de pico.</a:t>
            </a:r>
          </a:p>
          <a:p>
            <a:pPr algn="l">
              <a:lnSpc>
                <a:spcPts val="4023"/>
              </a:lnSpc>
            </a:pPr>
            <a:endParaRPr lang="en-US" sz="3095" spc="1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Dados seguros e recuperáveis em caso de problemas.</a:t>
            </a:r>
          </a:p>
          <a:p>
            <a:pPr algn="l">
              <a:lnSpc>
                <a:spcPts val="4023"/>
              </a:lnSpc>
            </a:pPr>
            <a:endParaRPr lang="en-US" sz="3095" spc="1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Relatórios de faturamento e insumos gerados corretamente.</a:t>
            </a:r>
          </a:p>
          <a:p>
            <a:pPr algn="l">
              <a:lnSpc>
                <a:spcPts val="4023"/>
              </a:lnSpc>
            </a:pPr>
            <a:endParaRPr lang="en-US" sz="3095" spc="15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9920802" y="1891992"/>
            <a:ext cx="7690044" cy="7200900"/>
            <a:chOff x="0" y="0"/>
            <a:chExt cx="2025361" cy="18965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25361" cy="1896533"/>
            </a:xfrm>
            <a:custGeom>
              <a:avLst/>
              <a:gdLst/>
              <a:ahLst/>
              <a:cxnLst/>
              <a:rect l="l" t="t" r="r" b="b"/>
              <a:pathLst>
                <a:path w="2025361" h="1896533">
                  <a:moveTo>
                    <a:pt x="51344" y="0"/>
                  </a:moveTo>
                  <a:lnTo>
                    <a:pt x="1974017" y="0"/>
                  </a:lnTo>
                  <a:cubicBezTo>
                    <a:pt x="1987635" y="0"/>
                    <a:pt x="2000694" y="5409"/>
                    <a:pt x="2010323" y="15038"/>
                  </a:cubicBezTo>
                  <a:cubicBezTo>
                    <a:pt x="2019952" y="24667"/>
                    <a:pt x="2025361" y="37727"/>
                    <a:pt x="2025361" y="51344"/>
                  </a:cubicBezTo>
                  <a:lnTo>
                    <a:pt x="2025361" y="1845189"/>
                  </a:lnTo>
                  <a:cubicBezTo>
                    <a:pt x="2025361" y="1858807"/>
                    <a:pt x="2019952" y="1871866"/>
                    <a:pt x="2010323" y="1881495"/>
                  </a:cubicBezTo>
                  <a:cubicBezTo>
                    <a:pt x="2000694" y="1891124"/>
                    <a:pt x="1987635" y="1896533"/>
                    <a:pt x="1974017" y="1896533"/>
                  </a:cubicBezTo>
                  <a:lnTo>
                    <a:pt x="51344" y="1896533"/>
                  </a:lnTo>
                  <a:cubicBezTo>
                    <a:pt x="37727" y="1896533"/>
                    <a:pt x="24667" y="1891124"/>
                    <a:pt x="15038" y="1881495"/>
                  </a:cubicBezTo>
                  <a:cubicBezTo>
                    <a:pt x="5409" y="1871866"/>
                    <a:pt x="0" y="1858807"/>
                    <a:pt x="0" y="1845189"/>
                  </a:cubicBezTo>
                  <a:lnTo>
                    <a:pt x="0" y="51344"/>
                  </a:lnTo>
                  <a:cubicBezTo>
                    <a:pt x="0" y="37727"/>
                    <a:pt x="5409" y="24667"/>
                    <a:pt x="15038" y="15038"/>
                  </a:cubicBezTo>
                  <a:cubicBezTo>
                    <a:pt x="24667" y="5409"/>
                    <a:pt x="37727" y="0"/>
                    <a:pt x="51344" y="0"/>
                  </a:cubicBezTo>
                  <a:close/>
                </a:path>
              </a:pathLst>
            </a:custGeom>
            <a:solidFill>
              <a:srgbClr val="C1C0B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2025361" cy="1972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1761" y="3636529"/>
            <a:ext cx="6968127" cy="4093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Melhoria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na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eficiência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do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negócio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algn="l">
              <a:lnSpc>
                <a:spcPts val="4023"/>
              </a:lnSpc>
            </a:pP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Redução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de custos com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problemas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evitáveis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algn="l">
              <a:lnSpc>
                <a:spcPts val="4023"/>
              </a:lnSpc>
            </a:pPr>
            <a:endParaRPr lang="en-US" sz="3095" spc="15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668268" lvl="1" indent="-334134" algn="l">
              <a:lnSpc>
                <a:spcPts val="4023"/>
              </a:lnSpc>
              <a:buFont typeface="Arial"/>
              <a:buChar char="•"/>
            </a:pP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Satisfação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da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equipe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 dos </a:t>
            </a:r>
            <a:r>
              <a:rPr lang="en-US" sz="3095" spc="15" dirty="0" err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clientes</a:t>
            </a:r>
            <a:r>
              <a:rPr lang="en-US" sz="3095" spc="15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</a:p>
          <a:p>
            <a:pPr algn="l">
              <a:lnSpc>
                <a:spcPts val="4023"/>
              </a:lnSpc>
            </a:pPr>
            <a:endParaRPr lang="en-US" sz="3095" spc="15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algn="l">
              <a:lnSpc>
                <a:spcPts val="4023"/>
              </a:lnSpc>
            </a:pPr>
            <a:endParaRPr lang="en-US" sz="3095" spc="15" dirty="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020342" y="2426636"/>
            <a:ext cx="4659630" cy="573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1"/>
              </a:lnSpc>
              <a:spcBef>
                <a:spcPct val="0"/>
              </a:spcBef>
            </a:pPr>
            <a:r>
              <a:rPr lang="en-US" sz="3593" b="1" spc="17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Resultados Esperados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46929" y="2426636"/>
            <a:ext cx="2637790" cy="573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1"/>
              </a:lnSpc>
              <a:spcBef>
                <a:spcPct val="0"/>
              </a:spcBef>
            </a:pPr>
            <a:r>
              <a:rPr lang="en-US" sz="3593" b="1" spc="17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Importância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392</Words>
  <Application>Microsoft Office PowerPoint</Application>
  <PresentationFormat>Personalizar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Calibri</vt:lpstr>
      <vt:lpstr>Playfair Display Bold</vt:lpstr>
      <vt:lpstr>Playfair Display</vt:lpstr>
      <vt:lpstr>Public Sans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e Manutenção de Software</dc:title>
  <cp:lastModifiedBy>Murilo Ferreira</cp:lastModifiedBy>
  <cp:revision>2</cp:revision>
  <dcterms:created xsi:type="dcterms:W3CDTF">2006-08-16T00:00:00Z</dcterms:created>
  <dcterms:modified xsi:type="dcterms:W3CDTF">2025-02-22T20:14:05Z</dcterms:modified>
  <dc:identifier>DAGfySv3YuU</dc:identifier>
</cp:coreProperties>
</file>