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C269"/>
    <a:srgbClr val="00B050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65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rgbClr val="AEC269">
              <a:alpha val="80000"/>
            </a:srgbClr>
          </a:solidFill>
          <a:ln w="28575">
            <a:solidFill>
              <a:srgbClr val="00B050"/>
            </a:solidFill>
          </a:ln>
        </p:spPr>
        <p:txBody>
          <a:bodyPr>
            <a:noAutofit/>
          </a:bodyPr>
          <a:lstStyle>
            <a:lvl1pPr>
              <a:defRPr sz="3200">
                <a:solidFill>
                  <a:srgbClr val="008E40"/>
                </a:solidFill>
                <a:latin typeface="Goudy Stout" panose="0202090407030B020401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oundRect">
            <a:avLst>
              <a:gd name="adj" fmla="val 9245"/>
            </a:avLst>
          </a:prstGeom>
          <a:solidFill>
            <a:srgbClr val="AEC269">
              <a:alpha val="80000"/>
            </a:srgbClr>
          </a:solidFill>
          <a:ln w="28575">
            <a:solidFill>
              <a:srgbClr val="008E40"/>
            </a:solidFill>
          </a:ln>
        </p:spPr>
        <p:txBody>
          <a:bodyPr/>
          <a:lstStyle>
            <a:lvl1pPr>
              <a:defRPr sz="2400">
                <a:solidFill>
                  <a:srgbClr val="008E40"/>
                </a:solidFill>
                <a:latin typeface="Bookman Old Style" panose="02050604050505020204" pitchFamily="18" charset="0"/>
              </a:defRPr>
            </a:lvl1pPr>
            <a:lvl2pPr>
              <a:defRPr sz="2400">
                <a:solidFill>
                  <a:srgbClr val="008E40"/>
                </a:solidFill>
                <a:latin typeface="Bookman Old Style" panose="02050604050505020204" pitchFamily="18" charset="0"/>
              </a:defRPr>
            </a:lvl2pPr>
            <a:lvl3pPr>
              <a:defRPr sz="2400">
                <a:solidFill>
                  <a:srgbClr val="008E40"/>
                </a:solidFill>
                <a:latin typeface="Bookman Old Style" panose="02050604050505020204" pitchFamily="18" charset="0"/>
              </a:defRPr>
            </a:lvl3pPr>
            <a:lvl4pPr>
              <a:defRPr sz="2400">
                <a:solidFill>
                  <a:srgbClr val="008E40"/>
                </a:solidFill>
                <a:latin typeface="Bookman Old Style" panose="02050604050505020204" pitchFamily="18" charset="0"/>
              </a:defRPr>
            </a:lvl4pPr>
            <a:lvl5pPr>
              <a:defRPr sz="2400">
                <a:solidFill>
                  <a:srgbClr val="008E40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2867"/>
            <a:ext cx="7772400" cy="2487267"/>
          </a:xfrm>
          <a:prstGeom prst="roundRect">
            <a:avLst/>
          </a:prstGeom>
          <a:solidFill>
            <a:schemeClr val="accent3">
              <a:alpha val="80000"/>
            </a:schemeClr>
          </a:solidFill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 sz="4000"/>
            </a:pPr>
            <a:r>
              <a:rPr lang="pt-BR" sz="3600" dirty="0" err="1">
                <a:solidFill>
                  <a:srgbClr val="008E40"/>
                </a:solidFill>
                <a:latin typeface="Goudy Stout" panose="0202090407030B020401" pitchFamily="18" charset="0"/>
              </a:rPr>
              <a:t>BookCycle</a:t>
            </a:r>
            <a:r>
              <a:rPr lang="pt-BR" sz="3600" dirty="0">
                <a:solidFill>
                  <a:srgbClr val="008E40"/>
                </a:solidFill>
                <a:latin typeface="Goudy Stout" panose="0202090407030B020401" pitchFamily="18" charset="0"/>
              </a:rPr>
              <a:t> – Plataforma de Troca e </a:t>
            </a:r>
            <a:r>
              <a:rPr lang="pt-BR" sz="3600" dirty="0" err="1">
                <a:solidFill>
                  <a:srgbClr val="008E40"/>
                </a:solidFill>
                <a:latin typeface="Goudy Stout" panose="0202090407030B020401" pitchFamily="18" charset="0"/>
              </a:rPr>
              <a:t>DoaÇÃO</a:t>
            </a:r>
            <a:r>
              <a:rPr lang="pt-BR" sz="3600" dirty="0">
                <a:solidFill>
                  <a:srgbClr val="008E40"/>
                </a:solidFill>
                <a:latin typeface="Goudy Stout" panose="0202090407030B020401" pitchFamily="18" charset="0"/>
              </a:rPr>
              <a:t> DE LIVROS</a:t>
            </a:r>
            <a:endParaRPr sz="3600" dirty="0">
              <a:solidFill>
                <a:srgbClr val="008E40"/>
              </a:solidFill>
              <a:latin typeface="Goudy Stout" panose="0202090407030B020401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1A0F8B-6464-4CAD-B3E4-A35BDCE9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87" y="4204251"/>
            <a:ext cx="2325757" cy="23257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Próximos Passos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8FA0A3-E34E-41B4-B4FA-789BB4895092}"/>
              </a:ext>
            </a:extLst>
          </p:cNvPr>
          <p:cNvSpPr txBox="1"/>
          <p:nvPr/>
        </p:nvSpPr>
        <p:spPr>
          <a:xfrm>
            <a:off x="457200" y="2017643"/>
            <a:ext cx="8229600" cy="3268980"/>
          </a:xfrm>
          <a:prstGeom prst="roundRect">
            <a:avLst/>
          </a:prstGeom>
          <a:solidFill>
            <a:srgbClr val="AEC269">
              <a:alpha val="80000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  <a:latin typeface="Bookman Old Style" panose="02050604050505020204" pitchFamily="18" charset="0"/>
              </a:rPr>
              <a:t>Finalização do MVP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pt-BR" dirty="0">
              <a:solidFill>
                <a:srgbClr val="008E40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  <a:latin typeface="Bookman Old Style" panose="02050604050505020204" pitchFamily="18" charset="0"/>
              </a:rPr>
              <a:t>Testes com usuários em escolas públicas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pt-BR" dirty="0">
              <a:solidFill>
                <a:srgbClr val="008E40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  <a:latin typeface="Bookman Old Style" panose="02050604050505020204" pitchFamily="18" charset="0"/>
              </a:rPr>
              <a:t>Captação de parceiros institucionais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pt-BR" dirty="0">
              <a:solidFill>
                <a:srgbClr val="008E40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  <a:latin typeface="Bookman Old Style" panose="02050604050505020204" pitchFamily="18" charset="0"/>
              </a:rPr>
              <a:t>Lançamento em app stores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Encerramento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7F9B400-6502-478F-92B2-AF8D80FE8BEA}"/>
              </a:ext>
            </a:extLst>
          </p:cNvPr>
          <p:cNvSpPr txBox="1"/>
          <p:nvPr/>
        </p:nvSpPr>
        <p:spPr>
          <a:xfrm>
            <a:off x="3667539" y="2053334"/>
            <a:ext cx="5019262" cy="2860358"/>
          </a:xfrm>
          <a:prstGeom prst="roundRect">
            <a:avLst/>
          </a:prstGeom>
          <a:solidFill>
            <a:srgbClr val="AEC269">
              <a:alpha val="80000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  <a:latin typeface="Bookman Old Style" panose="02050604050505020204" pitchFamily="18" charset="0"/>
              </a:rPr>
              <a:t>“E se a leitura pudesse transformar vidas como um jogo colaborativo?”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pt-BR" dirty="0">
              <a:solidFill>
                <a:srgbClr val="008E40"/>
              </a:solidFill>
              <a:latin typeface="Bookman Old Style" panose="02050604050505020204" pitchFamily="18" charset="0"/>
            </a:endParaRPr>
          </a:p>
          <a:p>
            <a:pPr>
              <a:defRPr sz="2400">
                <a:solidFill>
                  <a:srgbClr val="323232"/>
                </a:solidFill>
              </a:defRPr>
            </a:pPr>
            <a:endParaRPr lang="pt-BR" dirty="0">
              <a:solidFill>
                <a:srgbClr val="008E40"/>
              </a:solidFill>
              <a:latin typeface="Bookman Old Style" panose="02050604050505020204" pitchFamily="18" charset="0"/>
            </a:endParaRPr>
          </a:p>
          <a:p>
            <a:pPr algn="ctr"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  <a:latin typeface="Bookman Old Style" panose="02050604050505020204" pitchFamily="18" charset="0"/>
              </a:rPr>
              <a:t>Obrigado!</a:t>
            </a:r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9732B30-A68F-4629-B1E7-4EA3FEBEE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1" y="1798982"/>
            <a:ext cx="3260035" cy="3260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3" y="274638"/>
            <a:ext cx="8537712" cy="937936"/>
          </a:xfrm>
          <a:prstGeom prst="roundRect">
            <a:avLst>
              <a:gd name="adj" fmla="val 24085"/>
            </a:avLst>
          </a:prstGeom>
          <a:solidFill>
            <a:schemeClr val="accent3">
              <a:alpha val="80000"/>
            </a:schemeClr>
          </a:solidFill>
          <a:ln w="28575"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008E40"/>
                </a:solidFill>
                <a:latin typeface="Goudy Stout" panose="0202090407030B020401" pitchFamily="18" charset="0"/>
              </a:rPr>
              <a:t>O Problema</a:t>
            </a:r>
            <a:endParaRPr lang="pt-BR" sz="3200" dirty="0">
              <a:solidFill>
                <a:srgbClr val="008E4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EDCD57-03B2-4EDB-8C03-3CB2D2BC875B}"/>
              </a:ext>
            </a:extLst>
          </p:cNvPr>
          <p:cNvSpPr txBox="1"/>
          <p:nvPr/>
        </p:nvSpPr>
        <p:spPr>
          <a:xfrm>
            <a:off x="318053" y="2321004"/>
            <a:ext cx="8537712" cy="2860358"/>
          </a:xfrm>
          <a:prstGeom prst="roundRect">
            <a:avLst/>
          </a:prstGeom>
          <a:solidFill>
            <a:srgbClr val="AEC269">
              <a:alpha val="80000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  <a:latin typeface="Bookman Old Style" panose="02050604050505020204" pitchFamily="18" charset="0"/>
              </a:rPr>
              <a:t>Livros parados sem utilidade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endParaRPr lang="pt-BR" dirty="0">
              <a:solidFill>
                <a:srgbClr val="008E40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  <a:latin typeface="Bookman Old Style" panose="02050604050505020204" pitchFamily="18" charset="0"/>
              </a:rPr>
              <a:t>Falta de incentivo à leitura crítica entre jovens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endParaRPr lang="pt-BR" dirty="0">
              <a:solidFill>
                <a:srgbClr val="008E40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  <a:latin typeface="Bookman Old Style" panose="02050604050505020204" pitchFamily="18" charset="0"/>
              </a:rPr>
              <a:t>Pouco engajamento com plataformas de leitura convencionais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Solução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EF8696-2074-4C68-AE1E-A3BBEA19438E}"/>
              </a:ext>
            </a:extLst>
          </p:cNvPr>
          <p:cNvSpPr txBox="1"/>
          <p:nvPr/>
        </p:nvSpPr>
        <p:spPr>
          <a:xfrm>
            <a:off x="457200" y="1749287"/>
            <a:ext cx="8229600" cy="3450431"/>
          </a:xfrm>
          <a:prstGeom prst="roundRect">
            <a:avLst>
              <a:gd name="adj" fmla="val 11385"/>
            </a:avLst>
          </a:prstGeom>
          <a:solidFill>
            <a:srgbClr val="AEC269">
              <a:alpha val="80000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008E40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  <a:latin typeface="Bookman Old Style" panose="02050604050505020204" pitchFamily="18" charset="0"/>
              </a:rPr>
              <a:t>App que permite troca e doação de livros físicos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pt-BR" dirty="0">
              <a:solidFill>
                <a:srgbClr val="008E40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  <a:latin typeface="Bookman Old Style" panose="02050604050505020204" pitchFamily="18" charset="0"/>
              </a:rPr>
              <a:t>Usuários criam estantes virtuais e interagem com a comunidade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pt-BR" dirty="0">
              <a:solidFill>
                <a:srgbClr val="008E40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  <a:latin typeface="Bookman Old Style" panose="02050604050505020204" pitchFamily="18" charset="0"/>
              </a:rPr>
              <a:t>Gamificação transforma a leitura em um jogo recompensador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Funcionalidades Principais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9E5548D-E078-4B93-95E8-741DC31FB834}"/>
              </a:ext>
            </a:extLst>
          </p:cNvPr>
          <p:cNvSpPr txBox="1"/>
          <p:nvPr/>
        </p:nvSpPr>
        <p:spPr>
          <a:xfrm>
            <a:off x="457200" y="1967948"/>
            <a:ext cx="8229600" cy="3211830"/>
          </a:xfrm>
          <a:prstGeom prst="roundRect">
            <a:avLst>
              <a:gd name="adj" fmla="val 14235"/>
            </a:avLst>
          </a:prstGeom>
          <a:solidFill>
            <a:srgbClr val="AEC269">
              <a:alpha val="80000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  <a:latin typeface="Bookman Old Style" panose="02050604050505020204" pitchFamily="18" charset="0"/>
              </a:rPr>
              <a:t>Cadastro de livros com imagem e tipo de oferta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pt-BR" dirty="0">
              <a:solidFill>
                <a:srgbClr val="008E40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  <a:latin typeface="Bookman Old Style" panose="02050604050505020204" pitchFamily="18" charset="0"/>
              </a:rPr>
              <a:t>Trocas definitivas com sistema de proposta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pt-BR" dirty="0">
              <a:solidFill>
                <a:srgbClr val="008E40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  <a:latin typeface="Bookman Old Style" panose="02050604050505020204" pitchFamily="18" charset="0"/>
              </a:rPr>
              <a:t>Doações com seleção do destinatário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pt-BR" dirty="0">
              <a:solidFill>
                <a:srgbClr val="008E40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  <a:latin typeface="Bookman Old Style" panose="02050604050505020204" pitchFamily="18" charset="0"/>
              </a:rPr>
              <a:t>Estante pessoal pública ou privada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Leitura</a:t>
            </a:r>
            <a:r>
              <a:rPr dirty="0"/>
              <a:t> </a:t>
            </a:r>
            <a:r>
              <a:rPr dirty="0" err="1"/>
              <a:t>Validada</a:t>
            </a:r>
            <a:r>
              <a:rPr dirty="0"/>
              <a:t> com 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BF438C-0BA1-4C11-9A8E-9259D2D2C347}"/>
              </a:ext>
            </a:extLst>
          </p:cNvPr>
          <p:cNvSpPr txBox="1"/>
          <p:nvPr/>
        </p:nvSpPr>
        <p:spPr>
          <a:xfrm>
            <a:off x="457200" y="2057400"/>
            <a:ext cx="8229600" cy="2661761"/>
          </a:xfrm>
          <a:prstGeom prst="roundRect">
            <a:avLst>
              <a:gd name="adj" fmla="val 11546"/>
            </a:avLst>
          </a:prstGeom>
          <a:solidFill>
            <a:srgbClr val="AEC269">
              <a:alpha val="80000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  <a:latin typeface="Bookman Old Style" panose="02050604050505020204" pitchFamily="18" charset="0"/>
              </a:rPr>
              <a:t>Provas automatizadas sobre o conteúdo do livro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pt-BR" dirty="0">
              <a:solidFill>
                <a:srgbClr val="008E40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  <a:latin typeface="Bookman Old Style" panose="02050604050505020204" pitchFamily="18" charset="0"/>
              </a:rPr>
              <a:t>IA avalia enredo, personagens e eventos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pt-BR" dirty="0">
              <a:solidFill>
                <a:srgbClr val="008E40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  <a:latin typeface="Bookman Old Style" panose="02050604050505020204" pitchFamily="18" charset="0"/>
              </a:rPr>
              <a:t>Pontos concedidos com ≥70% de acerto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Missões Literárias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A4E95F-0D19-4F81-94BD-A7C7BB81DDDE}"/>
              </a:ext>
            </a:extLst>
          </p:cNvPr>
          <p:cNvSpPr txBox="1"/>
          <p:nvPr/>
        </p:nvSpPr>
        <p:spPr>
          <a:xfrm>
            <a:off x="457200" y="1888435"/>
            <a:ext cx="8120270" cy="2408873"/>
          </a:xfrm>
          <a:prstGeom prst="roundRect">
            <a:avLst>
              <a:gd name="adj" fmla="val 14235"/>
            </a:avLst>
          </a:prstGeom>
          <a:solidFill>
            <a:srgbClr val="AEC269">
              <a:alpha val="80000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</a:rPr>
              <a:t>Administradores designam desafios personalizados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pt-BR" dirty="0">
              <a:solidFill>
                <a:srgbClr val="008E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 err="1">
                <a:solidFill>
                  <a:srgbClr val="008E40"/>
                </a:solidFill>
              </a:rPr>
              <a:t>Ex</a:t>
            </a:r>
            <a:r>
              <a:rPr lang="pt-BR" dirty="0">
                <a:solidFill>
                  <a:srgbClr val="008E40"/>
                </a:solidFill>
              </a:rPr>
              <a:t>: Escrever resumo crítico avaliado manualmente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pt-BR" dirty="0">
              <a:solidFill>
                <a:srgbClr val="008E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</a:rPr>
              <a:t>Recompensas maiores e conquistas especiais</a:t>
            </a:r>
          </a:p>
          <a:p>
            <a:endParaRPr lang="pt-BR" dirty="0">
              <a:solidFill>
                <a:srgbClr val="008E4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Gamificação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8977B2-A930-4936-81A0-192ADF1B02DC}"/>
              </a:ext>
            </a:extLst>
          </p:cNvPr>
          <p:cNvSpPr txBox="1"/>
          <p:nvPr/>
        </p:nvSpPr>
        <p:spPr>
          <a:xfrm>
            <a:off x="457200" y="2107095"/>
            <a:ext cx="8229600" cy="2860358"/>
          </a:xfrm>
          <a:prstGeom prst="roundRect">
            <a:avLst/>
          </a:prstGeom>
          <a:solidFill>
            <a:srgbClr val="AEC269">
              <a:alpha val="80000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</a:rPr>
              <a:t>Pontuação por ação: doação (+150 </a:t>
            </a:r>
            <a:r>
              <a:rPr lang="pt-BR" dirty="0" err="1">
                <a:solidFill>
                  <a:srgbClr val="008E40"/>
                </a:solidFill>
              </a:rPr>
              <a:t>pts</a:t>
            </a:r>
            <a:r>
              <a:rPr lang="pt-BR" dirty="0">
                <a:solidFill>
                  <a:srgbClr val="008E40"/>
                </a:solidFill>
              </a:rPr>
              <a:t>), resumo aprovado (+200 </a:t>
            </a:r>
            <a:r>
              <a:rPr lang="pt-BR" dirty="0" err="1">
                <a:solidFill>
                  <a:srgbClr val="008E40"/>
                </a:solidFill>
              </a:rPr>
              <a:t>pts</a:t>
            </a:r>
            <a:r>
              <a:rPr lang="pt-BR" dirty="0">
                <a:solidFill>
                  <a:srgbClr val="008E40"/>
                </a:solidFill>
              </a:rPr>
              <a:t>)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pt-BR" dirty="0">
              <a:solidFill>
                <a:srgbClr val="008E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</a:rPr>
              <a:t>Níveis de usuário: Leitor Iniciante → Guardião Literário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pt-BR" dirty="0">
              <a:solidFill>
                <a:srgbClr val="008E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</a:rPr>
              <a:t>Ranking mensal e conquistas desbloqueáveis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Funcionalidades Adicionais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BAC4519-F287-4D1C-AA21-21FE57BAE89C}"/>
              </a:ext>
            </a:extLst>
          </p:cNvPr>
          <p:cNvSpPr txBox="1"/>
          <p:nvPr/>
        </p:nvSpPr>
        <p:spPr>
          <a:xfrm>
            <a:off x="457200" y="2166730"/>
            <a:ext cx="8229600" cy="3268980"/>
          </a:xfrm>
          <a:prstGeom prst="roundRect">
            <a:avLst/>
          </a:prstGeom>
          <a:solidFill>
            <a:srgbClr val="AEC269">
              <a:alpha val="80000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  <a:latin typeface="Bookman Old Style" panose="02050604050505020204" pitchFamily="18" charset="0"/>
              </a:rPr>
              <a:t>Chat interno seguro para negociações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pt-BR" dirty="0">
              <a:solidFill>
                <a:srgbClr val="008E40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  <a:latin typeface="Bookman Old Style" panose="02050604050505020204" pitchFamily="18" charset="0"/>
              </a:rPr>
              <a:t>Notificações inteligentes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pt-BR" dirty="0">
              <a:solidFill>
                <a:srgbClr val="008E40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  <a:latin typeface="Bookman Old Style" panose="02050604050505020204" pitchFamily="18" charset="0"/>
              </a:rPr>
              <a:t>Sistema de avaliação entre usuários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pt-BR" dirty="0">
              <a:solidFill>
                <a:srgbClr val="008E40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  <a:latin typeface="Bookman Old Style" panose="02050604050505020204" pitchFamily="18" charset="0"/>
              </a:rPr>
              <a:t>Mapa de ofertas por geolocalização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Potencial de Impacto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1BA671-0804-434A-B829-B54F89C9A15F}"/>
              </a:ext>
            </a:extLst>
          </p:cNvPr>
          <p:cNvSpPr txBox="1"/>
          <p:nvPr/>
        </p:nvSpPr>
        <p:spPr>
          <a:xfrm>
            <a:off x="457200" y="2176669"/>
            <a:ext cx="8229600" cy="2451735"/>
          </a:xfrm>
          <a:prstGeom prst="roundRect">
            <a:avLst/>
          </a:prstGeom>
          <a:solidFill>
            <a:srgbClr val="AEC269">
              <a:alpha val="80000"/>
            </a:srgbClr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</a:rPr>
              <a:t>Estímulo à leitura em escala nacional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pt-BR" dirty="0">
              <a:solidFill>
                <a:srgbClr val="008E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</a:rPr>
              <a:t>Fortalecimento de comunidades leitoras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pt-BR" dirty="0">
              <a:solidFill>
                <a:srgbClr val="008E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pt-BR" dirty="0">
                <a:solidFill>
                  <a:srgbClr val="008E40"/>
                </a:solidFill>
              </a:rPr>
              <a:t>Parcerias com escolas e secretarias de educação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233</Words>
  <Application>Microsoft Office PowerPoint</Application>
  <PresentationFormat>Apresentação na tela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Goudy Stout</vt:lpstr>
      <vt:lpstr>Office Theme</vt:lpstr>
      <vt:lpstr>BookCycle – Plataforma de Troca e DoaÇÃO DE LIVROS</vt:lpstr>
      <vt:lpstr>O Problema</vt:lpstr>
      <vt:lpstr>A Solução</vt:lpstr>
      <vt:lpstr>Funcionalidades Principais</vt:lpstr>
      <vt:lpstr>Leitura Validada com IA</vt:lpstr>
      <vt:lpstr>Missões Literárias</vt:lpstr>
      <vt:lpstr>Gamificação</vt:lpstr>
      <vt:lpstr>Funcionalidades Adicionais</vt:lpstr>
      <vt:lpstr>Potencial de Impacto</vt:lpstr>
      <vt:lpstr>Próximos Passos</vt:lpstr>
      <vt:lpstr>Encerramento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BookCycle – Plataforma de Troca e DoaÇÃO DE LIVROS</dc:title>
  <dc:subject/>
  <dc:creator/>
  <cp:keywords/>
  <dc:description>generated using python-pptx</dc:description>
  <cp:lastModifiedBy>Murilo Ferreira</cp:lastModifiedBy>
  <cp:revision>11</cp:revision>
  <dcterms:created xsi:type="dcterms:W3CDTF">2013-01-27T09:14:16Z</dcterms:created>
  <dcterms:modified xsi:type="dcterms:W3CDTF">2025-05-24T21:58:30Z</dcterms:modified>
  <cp:category/>
</cp:coreProperties>
</file>