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2" r:id="rId1"/>
  </p:sldMasterIdLst>
  <p:notesMasterIdLst>
    <p:notesMasterId r:id="rId20"/>
  </p:notesMasterIdLst>
  <p:sldIdLst>
    <p:sldId id="256" r:id="rId2"/>
    <p:sldId id="257" r:id="rId3"/>
    <p:sldId id="258" r:id="rId4"/>
    <p:sldId id="1175" r:id="rId5"/>
    <p:sldId id="1193" r:id="rId6"/>
    <p:sldId id="1191" r:id="rId7"/>
    <p:sldId id="1199" r:id="rId8"/>
    <p:sldId id="1198" r:id="rId9"/>
    <p:sldId id="1194" r:id="rId10"/>
    <p:sldId id="1195" r:id="rId11"/>
    <p:sldId id="1188" r:id="rId12"/>
    <p:sldId id="1192" r:id="rId13"/>
    <p:sldId id="275" r:id="rId14"/>
    <p:sldId id="1187" r:id="rId15"/>
    <p:sldId id="277" r:id="rId16"/>
    <p:sldId id="1200" r:id="rId17"/>
    <p:sldId id="1197" r:id="rId18"/>
    <p:sldId id="274" r:id="rId19"/>
  </p:sldIdLst>
  <p:sldSz cx="9906000" cy="6858000" type="A4"/>
  <p:notesSz cx="6807200" cy="99393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94" userDrawn="1">
          <p15:clr>
            <a:srgbClr val="A4A3A4"/>
          </p15:clr>
        </p15:guide>
        <p15:guide id="2" pos="6068" userDrawn="1">
          <p15:clr>
            <a:srgbClr val="A4A3A4"/>
          </p15:clr>
        </p15:guide>
        <p15:guide id="3" pos="172" userDrawn="1">
          <p15:clr>
            <a:srgbClr val="A4A3A4"/>
          </p15:clr>
        </p15:guide>
        <p15:guide id="4" orient="horz" pos="867" userDrawn="1">
          <p15:clr>
            <a:srgbClr val="A4A3A4"/>
          </p15:clr>
        </p15:guide>
        <p15:guide id="5" orient="horz" pos="550" userDrawn="1">
          <p15:clr>
            <a:srgbClr val="A4A3A4"/>
          </p15:clr>
        </p15:guide>
        <p15:guide id="6" orient="horz" pos="7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0" userDrawn="1">
          <p15:clr>
            <a:srgbClr val="A4A3A4"/>
          </p15:clr>
        </p15:guide>
        <p15:guide id="2" pos="2163" userDrawn="1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B7FF"/>
    <a:srgbClr val="CC66FF"/>
    <a:srgbClr val="5B9BD5"/>
    <a:srgbClr val="70AD47"/>
    <a:srgbClr val="C00000"/>
    <a:srgbClr val="44A0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E1F0CD-644B-48A1-8216-E967BDC4DE42}">
  <a:tblStyle styleId="{66E1F0CD-644B-48A1-8216-E967BDC4DE4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B249F98-A74B-45A7-BFBD-E8BFAF1B1D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4C0082A-ABD5-4603-8866-BD619F32AF08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94768"/>
  </p:normalViewPr>
  <p:slideViewPr>
    <p:cSldViewPr snapToGrid="0">
      <p:cViewPr varScale="1">
        <p:scale>
          <a:sx n="110" d="100"/>
          <a:sy n="110" d="100"/>
        </p:scale>
        <p:origin x="1976" y="168"/>
      </p:cViewPr>
      <p:guideLst>
        <p:guide orient="horz" pos="1094"/>
        <p:guide pos="6068"/>
        <p:guide pos="172"/>
        <p:guide orient="horz" pos="867"/>
        <p:guide orient="horz" pos="550"/>
        <p:guide orient="horz" pos="7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50"/>
        <p:guide pos="2163"/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80" tIns="47828" rIns="95680" bIns="47828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5839" y="0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80" tIns="47828" rIns="95680" bIns="47828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2788" y="744538"/>
            <a:ext cx="5381625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80" tIns="47828" rIns="95680" bIns="47828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35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35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35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35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35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35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35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35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35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0646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80" tIns="47828" rIns="95680" bIns="47828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5839" y="9440646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80" tIns="47828" rIns="95680" bIns="47828" anchor="b" anchorCtr="0">
            <a:noAutofit/>
          </a:bodyPr>
          <a:lstStyle/>
          <a:p>
            <a:pPr algn="r"/>
            <a:fld id="{00000000-1234-1234-1234-123412341234}" type="slidenum">
              <a:rPr lang="en-US" sz="13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pPr algn="r"/>
              <a:t>‹#›</a:t>
            </a:fld>
            <a:endParaRPr lang="en-US"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886128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</p:spPr>
        <p:txBody>
          <a:bodyPr spcFirstLastPara="1" wrap="square" lIns="95680" tIns="47828" rIns="95680" bIns="4782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81625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81625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3" name="Google Shape;623;p15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80" tIns="47828" rIns="95680" bIns="4782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624" name="Google Shape;624;p15:notes"/>
          <p:cNvSpPr txBox="1">
            <a:spLocks noGrp="1"/>
          </p:cNvSpPr>
          <p:nvPr>
            <p:ph type="sldNum" idx="12"/>
          </p:nvPr>
        </p:nvSpPr>
        <p:spPr>
          <a:xfrm>
            <a:off x="3855839" y="9440646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80" tIns="47828" rIns="95680" bIns="47828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9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81625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3" name="Google Shape;623;p15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80" tIns="47828" rIns="95680" bIns="4782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624" name="Google Shape;624;p15:notes"/>
          <p:cNvSpPr txBox="1">
            <a:spLocks noGrp="1"/>
          </p:cNvSpPr>
          <p:nvPr>
            <p:ph type="sldNum" idx="12"/>
          </p:nvPr>
        </p:nvSpPr>
        <p:spPr>
          <a:xfrm>
            <a:off x="3855839" y="9440646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80" tIns="47828" rIns="95680" bIns="47828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4686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81625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3" name="Google Shape;623;p15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80" tIns="47828" rIns="95680" bIns="4782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624" name="Google Shape;624;p15:notes"/>
          <p:cNvSpPr txBox="1">
            <a:spLocks noGrp="1"/>
          </p:cNvSpPr>
          <p:nvPr>
            <p:ph type="sldNum" idx="12"/>
          </p:nvPr>
        </p:nvSpPr>
        <p:spPr>
          <a:xfrm>
            <a:off x="3855839" y="9440646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80" tIns="47828" rIns="95680" bIns="47828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4686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81625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4" name="Google Shape;724;p20:notes"/>
          <p:cNvSpPr txBox="1">
            <a:spLocks noGrp="1"/>
          </p:cNvSpPr>
          <p:nvPr>
            <p:ph type="body" idx="1"/>
          </p:nvPr>
        </p:nvSpPr>
        <p:spPr>
          <a:xfrm>
            <a:off x="680722" y="4721186"/>
            <a:ext cx="5445669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76" tIns="47813" rIns="95676" bIns="47813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725" name="Google Shape;725;p20:notes"/>
          <p:cNvSpPr txBox="1">
            <a:spLocks noGrp="1"/>
          </p:cNvSpPr>
          <p:nvPr>
            <p:ph type="sldNum" idx="12"/>
          </p:nvPr>
        </p:nvSpPr>
        <p:spPr>
          <a:xfrm>
            <a:off x="3855838" y="9440646"/>
            <a:ext cx="2949688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76" tIns="47813" rIns="95676" bIns="47813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12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81625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4" name="Google Shape;704;p18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76" tIns="47813" rIns="95676" bIns="47813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705" name="Google Shape;705;p18:notes"/>
          <p:cNvSpPr txBox="1">
            <a:spLocks noGrp="1"/>
          </p:cNvSpPr>
          <p:nvPr>
            <p:ph type="sldNum" idx="12"/>
          </p:nvPr>
        </p:nvSpPr>
        <p:spPr>
          <a:xfrm>
            <a:off x="3855839" y="9440646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76" tIns="47813" rIns="95676" bIns="47813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13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e784b5fc6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81625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9" name="Google Shape;809;ge784b5fc68_0_5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10" cy="4472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76" tIns="47813" rIns="95676" bIns="47813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810" name="Google Shape;810;ge784b5fc68_0_5:notes"/>
          <p:cNvSpPr txBox="1">
            <a:spLocks noGrp="1"/>
          </p:cNvSpPr>
          <p:nvPr>
            <p:ph type="sldNum" idx="12"/>
          </p:nvPr>
        </p:nvSpPr>
        <p:spPr>
          <a:xfrm>
            <a:off x="3855838" y="9440646"/>
            <a:ext cx="2949648" cy="49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76" tIns="47813" rIns="95676" bIns="47813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14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39579-D0F5-4CE3-BE40-C2B374E3113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474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81625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6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80" tIns="47828" rIns="95680" bIns="4782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83" name="Google Shape;283;p6:notes"/>
          <p:cNvSpPr txBox="1">
            <a:spLocks noGrp="1"/>
          </p:cNvSpPr>
          <p:nvPr>
            <p:ph type="sldNum" idx="12"/>
          </p:nvPr>
        </p:nvSpPr>
        <p:spPr>
          <a:xfrm>
            <a:off x="3855839" y="9440646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80" tIns="47828" rIns="95680" bIns="47828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78903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81625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4" name="Google Shape;714;p19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76" tIns="47813" rIns="95676" bIns="47813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715" name="Google Shape;715;p19:notes"/>
          <p:cNvSpPr txBox="1">
            <a:spLocks noGrp="1"/>
          </p:cNvSpPr>
          <p:nvPr>
            <p:ph type="sldNum" idx="12"/>
          </p:nvPr>
        </p:nvSpPr>
        <p:spPr>
          <a:xfrm>
            <a:off x="3855839" y="9440646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76" tIns="47813" rIns="95676" bIns="47813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81625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2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80" tIns="47828" rIns="95680" bIns="4782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35" name="Google Shape;135;p2:notes"/>
          <p:cNvSpPr txBox="1">
            <a:spLocks noGrp="1"/>
          </p:cNvSpPr>
          <p:nvPr>
            <p:ph type="sldNum" idx="12"/>
          </p:nvPr>
        </p:nvSpPr>
        <p:spPr>
          <a:xfrm>
            <a:off x="3855839" y="9440646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80" tIns="47828" rIns="95680" bIns="47828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81625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3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80" tIns="47828" rIns="95680" bIns="4782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43" name="Google Shape;143;p3:notes"/>
          <p:cNvSpPr txBox="1">
            <a:spLocks noGrp="1"/>
          </p:cNvSpPr>
          <p:nvPr>
            <p:ph type="sldNum" idx="12"/>
          </p:nvPr>
        </p:nvSpPr>
        <p:spPr>
          <a:xfrm>
            <a:off x="3855839" y="9440646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80" tIns="47828" rIns="95680" bIns="47828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39579-D0F5-4CE3-BE40-C2B374E311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38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81625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1" name="Google Shape;531;p13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80" tIns="47828" rIns="95680" bIns="4782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532" name="Google Shape;532;p13:notes"/>
          <p:cNvSpPr txBox="1">
            <a:spLocks noGrp="1"/>
          </p:cNvSpPr>
          <p:nvPr>
            <p:ph type="sldNum" idx="12"/>
          </p:nvPr>
        </p:nvSpPr>
        <p:spPr>
          <a:xfrm>
            <a:off x="3855839" y="9440646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80" tIns="47828" rIns="95680" bIns="47828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4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81625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80" tIns="47828" rIns="95680" bIns="47828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165" name="Google Shape;165;p4:notes"/>
          <p:cNvSpPr txBox="1">
            <a:spLocks noGrp="1"/>
          </p:cNvSpPr>
          <p:nvPr>
            <p:ph type="sldNum" idx="12"/>
          </p:nvPr>
        </p:nvSpPr>
        <p:spPr>
          <a:xfrm>
            <a:off x="3855839" y="9440646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80" tIns="47828" rIns="95680" bIns="47828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1380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81625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1" name="Google Shape;531;p13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80" tIns="47828" rIns="95680" bIns="4782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532" name="Google Shape;532;p13:notes"/>
          <p:cNvSpPr txBox="1">
            <a:spLocks noGrp="1"/>
          </p:cNvSpPr>
          <p:nvPr>
            <p:ph type="sldNum" idx="12"/>
          </p:nvPr>
        </p:nvSpPr>
        <p:spPr>
          <a:xfrm>
            <a:off x="3855839" y="9440646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80" tIns="47828" rIns="95680" bIns="47828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0867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81625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7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80" tIns="47828" rIns="95680" bIns="4782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95" name="Google Shape;295;p7:notes"/>
          <p:cNvSpPr txBox="1">
            <a:spLocks noGrp="1"/>
          </p:cNvSpPr>
          <p:nvPr>
            <p:ph type="sldNum" idx="12"/>
          </p:nvPr>
        </p:nvSpPr>
        <p:spPr>
          <a:xfrm>
            <a:off x="3855839" y="9440646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80" tIns="47828" rIns="95680" bIns="47828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2988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81625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4" name="Google Shape;574;p14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80" tIns="47828" rIns="95680" bIns="4782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575" name="Google Shape;575;p14:notes"/>
          <p:cNvSpPr txBox="1">
            <a:spLocks noGrp="1"/>
          </p:cNvSpPr>
          <p:nvPr>
            <p:ph type="sldNum" idx="12"/>
          </p:nvPr>
        </p:nvSpPr>
        <p:spPr>
          <a:xfrm>
            <a:off x="3855839" y="9440646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80" tIns="47828" rIns="95680" bIns="47828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개정이력">
  <p:cSld name="개정이력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" y="6492777"/>
            <a:ext cx="9905999" cy="365223"/>
            <a:chOff x="1" y="7361487"/>
            <a:chExt cx="10907712" cy="414088"/>
          </a:xfrm>
        </p:grpSpPr>
        <p:sp>
          <p:nvSpPr>
            <p:cNvPr id="23" name="Google Shape;23;p3"/>
            <p:cNvSpPr/>
            <p:nvPr/>
          </p:nvSpPr>
          <p:spPr>
            <a:xfrm>
              <a:off x="1" y="7361487"/>
              <a:ext cx="10907712" cy="414088"/>
            </a:xfrm>
            <a:prstGeom prst="rect">
              <a:avLst/>
            </a:prstGeom>
            <a:solidFill>
              <a:srgbClr val="5547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" name="Google Shape;24;p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29856" y="7473626"/>
              <a:ext cx="831852" cy="1898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" name="Google Shape;25;p3"/>
            <p:cNvSpPr txBox="1"/>
            <p:nvPr/>
          </p:nvSpPr>
          <p:spPr>
            <a:xfrm>
              <a:off x="1547913" y="7546393"/>
              <a:ext cx="833128" cy="125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94"/>
                <a:buFont typeface="Arial"/>
                <a:buNone/>
              </a:pPr>
              <a:r>
                <a:rPr lang="en-US" sz="794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차세대 시스템 구축</a:t>
              </a:r>
              <a:endParaRPr/>
            </a:p>
          </p:txBody>
        </p:sp>
      </p:grpSp>
      <p:pic>
        <p:nvPicPr>
          <p:cNvPr id="26" name="Google Shape;2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4664" y="6626036"/>
            <a:ext cx="999322" cy="11794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4527932" y="6568116"/>
            <a:ext cx="850136" cy="214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794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794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794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794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794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794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794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794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794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3"/>
          <p:cNvSpPr/>
          <p:nvPr/>
        </p:nvSpPr>
        <p:spPr>
          <a:xfrm flipH="1">
            <a:off x="8026571" y="6627712"/>
            <a:ext cx="47884" cy="92161"/>
          </a:xfrm>
          <a:custGeom>
            <a:avLst/>
            <a:gdLst/>
            <a:ahLst/>
            <a:cxnLst/>
            <a:rect l="l" t="t" r="r" b="b"/>
            <a:pathLst>
              <a:path w="120000" h="115824" extrusionOk="0">
                <a:moveTo>
                  <a:pt x="0" y="0"/>
                </a:moveTo>
                <a:lnTo>
                  <a:pt x="0" y="115824"/>
                </a:lnTo>
              </a:path>
            </a:pathLst>
          </a:cu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69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Google Shape;29;p3"/>
          <p:cNvGrpSpPr/>
          <p:nvPr/>
        </p:nvGrpSpPr>
        <p:grpSpPr>
          <a:xfrm>
            <a:off x="7516081" y="6616946"/>
            <a:ext cx="509494" cy="113862"/>
            <a:chOff x="3072916" y="3933767"/>
            <a:chExt cx="1627802" cy="374574"/>
          </a:xfrm>
        </p:grpSpPr>
        <p:pic>
          <p:nvPicPr>
            <p:cNvPr id="30" name="Google Shape;30;p3"/>
            <p:cNvPicPr preferRelativeResize="0"/>
            <p:nvPr/>
          </p:nvPicPr>
          <p:blipFill rotWithShape="1">
            <a:blip r:embed="rId4">
              <a:alphaModFix/>
            </a:blip>
            <a:srcRect l="26362"/>
            <a:stretch/>
          </p:blipFill>
          <p:spPr>
            <a:xfrm>
              <a:off x="3516819" y="3939626"/>
              <a:ext cx="1183899" cy="362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31;p3"/>
            <p:cNvPicPr preferRelativeResize="0"/>
            <p:nvPr/>
          </p:nvPicPr>
          <p:blipFill rotWithShape="1">
            <a:blip r:embed="rId5">
              <a:alphaModFix/>
            </a:blip>
            <a:srcRect r="73253"/>
            <a:stretch/>
          </p:blipFill>
          <p:spPr>
            <a:xfrm>
              <a:off x="3072916" y="3933767"/>
              <a:ext cx="443903" cy="3745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" name="Google Shape;32;p3"/>
          <p:cNvSpPr txBox="1"/>
          <p:nvPr/>
        </p:nvSpPr>
        <p:spPr>
          <a:xfrm>
            <a:off x="9081339" y="6576327"/>
            <a:ext cx="518091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컨소시엄</a:t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556280" y="705195"/>
            <a:ext cx="8892000" cy="28577"/>
          </a:xfrm>
          <a:prstGeom prst="rect">
            <a:avLst/>
          </a:prstGeom>
          <a:solidFill>
            <a:srgbClr val="A6A8AB"/>
          </a:solidFill>
          <a:ln>
            <a:noFill/>
          </a:ln>
        </p:spPr>
        <p:txBody>
          <a:bodyPr spcFirstLastPara="1" wrap="square" lIns="80625" tIns="40325" rIns="80625" bIns="40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6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 txBox="1">
            <a:spLocks noGrp="1"/>
          </p:cNvSpPr>
          <p:nvPr>
            <p:ph type="body" idx="1"/>
          </p:nvPr>
        </p:nvSpPr>
        <p:spPr>
          <a:xfrm>
            <a:off x="578096" y="348667"/>
            <a:ext cx="8880636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sz="2400" b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6" name="텍스트 개체 틀 17">
            <a:extLst>
              <a:ext uri="{FF2B5EF4-FFF2-40B4-BE49-F238E27FC236}">
                <a16:creationId xmlns:a16="http://schemas.microsoft.com/office/drawing/2014/main" id="{CC7BA588-52D6-4B25-8FE7-959EFAB2E746}"/>
              </a:ext>
            </a:extLst>
          </p:cNvPr>
          <p:cNvSpPr txBox="1">
            <a:spLocks/>
          </p:cNvSpPr>
          <p:nvPr userDrawn="1"/>
        </p:nvSpPr>
        <p:spPr>
          <a:xfrm>
            <a:off x="5876828" y="389368"/>
            <a:ext cx="3282725" cy="21602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r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None/>
              <a:defRPr lang="ko-KR" altLang="en-US" sz="1200" b="1" baseline="0" dirty="0">
                <a:ln>
                  <a:solidFill>
                    <a:schemeClr val="bg2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717550" indent="-355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Char char="►"/>
              <a:defRPr sz="2000">
                <a:solidFill>
                  <a:srgbClr val="646464"/>
                </a:solidFill>
                <a:latin typeface="+mn-lt"/>
                <a:ea typeface="맑은 고딕" pitchFamily="50" charset="-127"/>
              </a:defRPr>
            </a:lvl2pPr>
            <a:lvl3pPr marL="1081088" indent="-3619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Char char="►"/>
              <a:defRPr>
                <a:solidFill>
                  <a:srgbClr val="646464"/>
                </a:solidFill>
                <a:latin typeface="+mn-lt"/>
                <a:ea typeface="맑은 고딕" pitchFamily="50" charset="-127"/>
              </a:defRPr>
            </a:lvl3pPr>
            <a:lvl4pPr marL="1441450" indent="-35877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Char char="►"/>
              <a:defRPr sz="1600">
                <a:solidFill>
                  <a:srgbClr val="646464"/>
                </a:solidFill>
                <a:latin typeface="+mn-lt"/>
                <a:ea typeface="맑은 고딕" pitchFamily="50" charset="-127"/>
              </a:defRPr>
            </a:lvl4pPr>
            <a:lvl5pPr marL="18002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Char char="►"/>
              <a:defRPr sz="1600">
                <a:solidFill>
                  <a:srgbClr val="646464"/>
                </a:solidFill>
                <a:latin typeface="+mn-lt"/>
                <a:ea typeface="맑은 고딕" pitchFamily="50" charset="-127"/>
              </a:defRPr>
            </a:lvl5pPr>
            <a:lvl6pPr marL="22574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6pPr>
            <a:lvl7pPr marL="27146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7pPr>
            <a:lvl8pPr marL="31718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8pPr>
            <a:lvl9pPr marL="36290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None/>
              <a:tabLst/>
              <a:defRPr/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아키텍처 설계서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-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디지털운영시스템</a:t>
            </a:r>
            <a:endParaRPr lang="en-US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Tahoma" pitchFamily="34" charset="0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0">
          <p15:clr>
            <a:srgbClr val="FBAE40"/>
          </p15:clr>
        </p15:guide>
        <p15:guide id="2" pos="463">
          <p15:clr>
            <a:srgbClr val="FBAE40"/>
          </p15:clr>
        </p15:guide>
        <p15:guide id="3" orient="horz" pos="3940">
          <p15:clr>
            <a:srgbClr val="FBAE40"/>
          </p15:clr>
        </p15:guide>
        <p15:guide id="4" pos="5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 화면">
  <p:cSld name="목차 화면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0">
          <p15:clr>
            <a:srgbClr val="FBAE40"/>
          </p15:clr>
        </p15:guide>
        <p15:guide id="2" pos="463">
          <p15:clr>
            <a:srgbClr val="FBAE40"/>
          </p15:clr>
        </p15:guide>
        <p15:guide id="3" orient="horz" pos="3940">
          <p15:clr>
            <a:srgbClr val="FBAE40"/>
          </p15:clr>
        </p15:guide>
        <p15:guide id="4" pos="577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DE1F7B2-9E2C-4042-94A3-3BA4918F560C}"/>
              </a:ext>
            </a:extLst>
          </p:cNvPr>
          <p:cNvGrpSpPr/>
          <p:nvPr userDrawn="1"/>
        </p:nvGrpSpPr>
        <p:grpSpPr>
          <a:xfrm>
            <a:off x="1" y="6492777"/>
            <a:ext cx="9905999" cy="365223"/>
            <a:chOff x="1" y="7361487"/>
            <a:chExt cx="10907712" cy="414088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4A8AF2E-8665-4DBA-90FF-C9C8F7D23BB3}"/>
                </a:ext>
              </a:extLst>
            </p:cNvPr>
            <p:cNvSpPr/>
            <p:nvPr userDrawn="1"/>
          </p:nvSpPr>
          <p:spPr>
            <a:xfrm>
              <a:off x="1" y="7361487"/>
              <a:ext cx="10907712" cy="414088"/>
            </a:xfrm>
            <a:prstGeom prst="rect">
              <a:avLst/>
            </a:prstGeom>
            <a:solidFill>
              <a:srgbClr val="5547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1" b="1"/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41C253EC-CC3B-4BD1-AC19-905ECC4F65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629856" y="7452027"/>
              <a:ext cx="831852" cy="189811"/>
            </a:xfrm>
            <a:prstGeom prst="rect">
              <a:avLst/>
            </a:prstGeom>
          </p:spPr>
        </p:pic>
        <p:sp>
          <p:nvSpPr>
            <p:cNvPr id="62" name="텍스트 개체 틀 2">
              <a:extLst>
                <a:ext uri="{FF2B5EF4-FFF2-40B4-BE49-F238E27FC236}">
                  <a16:creationId xmlns:a16="http://schemas.microsoft.com/office/drawing/2014/main" id="{3CAD73FA-4D7C-420A-AF92-5EE43B2042D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547913" y="7524794"/>
              <a:ext cx="833128" cy="125552"/>
            </a:xfrm>
            <a:prstGeom prst="rect">
              <a:avLst/>
            </a:prstGeom>
          </p:spPr>
          <p:txBody>
            <a:bodyPr vert="horz" wrap="none" lIns="0" tIns="0" rIns="0" bIns="0" rtlCol="0" anchor="ctr">
              <a:spAutoFit/>
            </a:bodyPr>
            <a:lstStyle>
              <a:lvl1pPr marL="0" indent="0" algn="l" defTabSz="1036747" rtl="0" eaLnBrk="1" latinLnBrk="1" hangingPunct="1">
                <a:lnSpc>
                  <a:spcPct val="90000"/>
                </a:lnSpc>
                <a:spcBef>
                  <a:spcPts val="1134"/>
                </a:spcBef>
                <a:buFont typeface="Arial" panose="020B0604020202020204" pitchFamily="34" charset="0"/>
                <a:buNone/>
                <a:defRPr lang="x-none" sz="1000" b="0" kern="1200" dirty="0">
                  <a:gradFill>
                    <a:gsLst>
                      <a:gs pos="55844">
                        <a:schemeClr val="tx1">
                          <a:lumMod val="85000"/>
                          <a:lumOff val="15000"/>
                        </a:schemeClr>
                      </a:gs>
                      <a:gs pos="33766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Tahoma" pitchFamily="34" charset="0"/>
                </a:defRPr>
              </a:lvl1pPr>
              <a:lvl2pPr marL="777560" indent="-259187" algn="l" defTabSz="1036747" rtl="0" eaLnBrk="1" latinLnBrk="1" hangingPunct="1">
                <a:lnSpc>
                  <a:spcPct val="90000"/>
                </a:lnSpc>
                <a:spcBef>
                  <a:spcPts val="567"/>
                </a:spcBef>
                <a:buFont typeface="Arial" panose="020B0604020202020204" pitchFamily="34" charset="0"/>
                <a:buChar char="•"/>
                <a:defRPr sz="272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95933" indent="-259187" algn="l" defTabSz="1036747" rtl="0" eaLnBrk="1" latinLnBrk="1" hangingPunct="1">
                <a:lnSpc>
                  <a:spcPct val="90000"/>
                </a:lnSpc>
                <a:spcBef>
                  <a:spcPts val="567"/>
                </a:spcBef>
                <a:buFont typeface="Arial" panose="020B0604020202020204" pitchFamily="34" charset="0"/>
                <a:buChar char="•"/>
                <a:defRPr sz="226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14307" indent="-259187" algn="l" defTabSz="1036747" rtl="0" eaLnBrk="1" latinLnBrk="1" hangingPunct="1">
                <a:lnSpc>
                  <a:spcPct val="90000"/>
                </a:lnSpc>
                <a:spcBef>
                  <a:spcPts val="567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32680" indent="-259187" algn="l" defTabSz="1036747" rtl="0" eaLnBrk="1" latinLnBrk="1" hangingPunct="1">
                <a:lnSpc>
                  <a:spcPct val="90000"/>
                </a:lnSpc>
                <a:spcBef>
                  <a:spcPts val="567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51053" indent="-259187" algn="l" defTabSz="1036747" rtl="0" eaLnBrk="1" latinLnBrk="1" hangingPunct="1">
                <a:lnSpc>
                  <a:spcPct val="90000"/>
                </a:lnSpc>
                <a:spcBef>
                  <a:spcPts val="567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69427" indent="-259187" algn="l" defTabSz="1036747" rtl="0" eaLnBrk="1" latinLnBrk="1" hangingPunct="1">
                <a:lnSpc>
                  <a:spcPct val="90000"/>
                </a:lnSpc>
                <a:spcBef>
                  <a:spcPts val="567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87800" indent="-259187" algn="l" defTabSz="1036747" rtl="0" eaLnBrk="1" latinLnBrk="1" hangingPunct="1">
                <a:lnSpc>
                  <a:spcPct val="90000"/>
                </a:lnSpc>
                <a:spcBef>
                  <a:spcPts val="567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06174" indent="-259187" algn="l" defTabSz="1036747" rtl="0" eaLnBrk="1" latinLnBrk="1" hangingPunct="1">
                <a:lnSpc>
                  <a:spcPct val="90000"/>
                </a:lnSpc>
                <a:spcBef>
                  <a:spcPts val="567"/>
                </a:spcBef>
                <a:buFont typeface="Arial" panose="020B0604020202020204" pitchFamily="34" charset="0"/>
                <a:buChar char="•"/>
                <a:defRPr sz="204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94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차세대 시스템 구축</a:t>
              </a:r>
            </a:p>
          </p:txBody>
        </p:sp>
      </p:grpSp>
      <p:sp>
        <p:nvSpPr>
          <p:cNvPr id="56" name="Rectangle 8">
            <a:extLst>
              <a:ext uri="{FF2B5EF4-FFF2-40B4-BE49-F238E27FC236}">
                <a16:creationId xmlns:a16="http://schemas.microsoft.com/office/drawing/2014/main" id="{E55EE025-1C89-4D0F-A790-FF20C1873FE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6279" y="705195"/>
            <a:ext cx="8755671" cy="45719"/>
          </a:xfrm>
          <a:prstGeom prst="rect">
            <a:avLst/>
          </a:prstGeom>
          <a:solidFill>
            <a:srgbClr val="A6A8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0649" tIns="40325" rIns="80649" bIns="40325" numCol="1" anchor="t" anchorCtr="0" compatLnSpc="1">
            <a:prstTxWarp prst="textNoShape">
              <a:avLst/>
            </a:prstTxWarp>
          </a:bodyPr>
          <a:lstStyle/>
          <a:p>
            <a:endParaRPr lang="ko-KR" altLang="en-US" sz="1769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590412C3-579C-4B8C-AE9F-7CE07B37C4A5}"/>
              </a:ext>
            </a:extLst>
          </p:cNvPr>
          <p:cNvSpPr>
            <a:spLocks noGrp="1" noChangeAspect="1"/>
          </p:cNvSpPr>
          <p:nvPr userDrawn="1">
            <p:ph type="body" sz="quarter" idx="16" hasCustomPrompt="1"/>
          </p:nvPr>
        </p:nvSpPr>
        <p:spPr>
          <a:xfrm>
            <a:off x="737750" y="250054"/>
            <a:ext cx="7322517" cy="40523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>
              <a:buNone/>
              <a:defRPr lang="x-none" sz="2000" b="1" dirty="0">
                <a:gradFill>
                  <a:gsLst>
                    <a:gs pos="55844">
                      <a:schemeClr val="tx1">
                        <a:lumMod val="85000"/>
                        <a:lumOff val="15000"/>
                      </a:schemeClr>
                    </a:gs>
                    <a:gs pos="33766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</a:lstStyle>
          <a:p>
            <a:pPr marL="228603" lvl="0" indent="-228603"/>
            <a:r>
              <a:rPr lang="ko-KR" altLang="en-US" dirty="0" err="1"/>
              <a:t>제목명</a:t>
            </a:r>
            <a:r>
              <a:rPr lang="ko-KR" altLang="en-US" dirty="0"/>
              <a:t>                                                                         </a:t>
            </a:r>
            <a:endParaRPr lang="x-none" dirty="0"/>
          </a:p>
        </p:txBody>
      </p:sp>
      <p:sp>
        <p:nvSpPr>
          <p:cNvPr id="23" name="텍스트 개체 틀 26">
            <a:extLst>
              <a:ext uri="{FF2B5EF4-FFF2-40B4-BE49-F238E27FC236}">
                <a16:creationId xmlns:a16="http://schemas.microsoft.com/office/drawing/2014/main" id="{2739FD43-3191-4B60-A9F8-A868C6402BA1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737750" y="877808"/>
            <a:ext cx="8733854" cy="44450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just" latinLnBrk="0">
              <a:lnSpc>
                <a:spcPct val="120000"/>
              </a:lnSpc>
              <a:spcBef>
                <a:spcPts val="0"/>
              </a:spcBef>
              <a:buNone/>
              <a:defRPr lang="ko-KR" altLang="en-US" sz="1400" b="1" spc="0" baseline="0" dirty="0">
                <a:ln w="127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</a:lstStyle>
          <a:p>
            <a:pPr marL="228603" lvl="0" indent="-228603">
              <a:lnSpc>
                <a:spcPct val="130000"/>
              </a:lnSpc>
            </a:pPr>
            <a:r>
              <a:rPr lang="ko-KR" altLang="en-US" dirty="0" err="1"/>
              <a:t>거버닝</a:t>
            </a:r>
            <a:r>
              <a:rPr lang="ko-KR" altLang="en-US" dirty="0"/>
              <a:t> 입력</a:t>
            </a:r>
          </a:p>
        </p:txBody>
      </p:sp>
      <p:pic>
        <p:nvPicPr>
          <p:cNvPr id="17" name="Picture 7">
            <a:extLst>
              <a:ext uri="{FF2B5EF4-FFF2-40B4-BE49-F238E27FC236}">
                <a16:creationId xmlns:a16="http://schemas.microsoft.com/office/drawing/2014/main" id="{4FC29393-4B0C-480C-A09B-BA0CCA19D8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24664" y="6626036"/>
            <a:ext cx="999322" cy="117945"/>
          </a:xfrm>
          <a:prstGeom prst="rect">
            <a:avLst/>
          </a:prstGeom>
        </p:spPr>
      </p:pic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4C4D4105-06B8-4B27-993F-A4A830B10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27932" y="6568116"/>
            <a:ext cx="850136" cy="2145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>
              <a:defRPr sz="794">
                <a:gradFill>
                  <a:gsLst>
                    <a:gs pos="81818">
                      <a:schemeClr val="bg2">
                        <a:lumMod val="75000"/>
                      </a:schemeClr>
                    </a:gs>
                    <a:gs pos="66234">
                      <a:schemeClr val="bg2">
                        <a:lumMod val="75000"/>
                      </a:schemeClr>
                    </a:gs>
                  </a:gsLst>
                  <a:lin ang="5400000" scaled="1"/>
                </a:gradFill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fld id="{C4FA409C-8335-4D3B-AE55-769F494DA24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자유형: 도형 17">
            <a:extLst>
              <a:ext uri="{FF2B5EF4-FFF2-40B4-BE49-F238E27FC236}">
                <a16:creationId xmlns:a16="http://schemas.microsoft.com/office/drawing/2014/main" id="{DF2593D4-7256-4877-88EA-A816156A259F}"/>
              </a:ext>
            </a:extLst>
          </p:cNvPr>
          <p:cNvSpPr/>
          <p:nvPr userDrawn="1"/>
        </p:nvSpPr>
        <p:spPr>
          <a:xfrm flipH="1">
            <a:off x="8026571" y="6627712"/>
            <a:ext cx="47884" cy="92161"/>
          </a:xfrm>
          <a:custGeom>
            <a:avLst/>
            <a:gdLst>
              <a:gd name="connsiteX0" fmla="*/ 0 w 0"/>
              <a:gd name="connsiteY0" fmla="*/ 0 h 115824"/>
              <a:gd name="connsiteX1" fmla="*/ 0 w 0"/>
              <a:gd name="connsiteY1" fmla="*/ 115824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15824">
                <a:moveTo>
                  <a:pt x="0" y="0"/>
                </a:moveTo>
                <a:lnTo>
                  <a:pt x="0" y="115824"/>
                </a:lnTo>
              </a:path>
            </a:pathLst>
          </a:cu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9"/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7516081" y="6616946"/>
            <a:ext cx="509494" cy="113862"/>
            <a:chOff x="3072916" y="3933767"/>
            <a:chExt cx="1627802" cy="374574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F51AC561-BE5A-48AE-BDC1-6C827FB6CF3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26362"/>
            <a:stretch/>
          </p:blipFill>
          <p:spPr>
            <a:xfrm>
              <a:off x="3516819" y="3939626"/>
              <a:ext cx="1183899" cy="362856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F51AC561-BE5A-48AE-BDC1-6C827FB6CF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3253"/>
            <a:stretch/>
          </p:blipFill>
          <p:spPr>
            <a:xfrm>
              <a:off x="3072916" y="3933767"/>
              <a:ext cx="443903" cy="374574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E1EFB5B-DF75-4387-8103-2C0F0F29AED6}"/>
              </a:ext>
            </a:extLst>
          </p:cNvPr>
          <p:cNvSpPr txBox="1"/>
          <p:nvPr userDrawn="1"/>
        </p:nvSpPr>
        <p:spPr>
          <a:xfrm>
            <a:off x="9081339" y="6576327"/>
            <a:ext cx="518091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50">
                <a:ln w="127">
                  <a:solidFill>
                    <a:schemeClr val="tx1">
                      <a:lumMod val="50000"/>
                      <a:lumOff val="50000"/>
                      <a:alpha val="31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컨소시엄</a:t>
            </a:r>
          </a:p>
        </p:txBody>
      </p:sp>
      <p:sp>
        <p:nvSpPr>
          <p:cNvPr id="20" name="텍스트 개체 틀 17">
            <a:extLst>
              <a:ext uri="{FF2B5EF4-FFF2-40B4-BE49-F238E27FC236}">
                <a16:creationId xmlns:a16="http://schemas.microsoft.com/office/drawing/2014/main" id="{6F7B202E-D62C-409F-B225-47C009D13757}"/>
              </a:ext>
            </a:extLst>
          </p:cNvPr>
          <p:cNvSpPr txBox="1">
            <a:spLocks/>
          </p:cNvSpPr>
          <p:nvPr userDrawn="1"/>
        </p:nvSpPr>
        <p:spPr>
          <a:xfrm>
            <a:off x="5884085" y="389368"/>
            <a:ext cx="3282725" cy="21602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r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None/>
              <a:defRPr lang="ko-KR" altLang="en-US" sz="1200" b="1" baseline="0" dirty="0">
                <a:ln>
                  <a:solidFill>
                    <a:schemeClr val="bg2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717550" indent="-355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Char char="►"/>
              <a:defRPr sz="2000">
                <a:solidFill>
                  <a:srgbClr val="646464"/>
                </a:solidFill>
                <a:latin typeface="+mn-lt"/>
                <a:ea typeface="맑은 고딕" pitchFamily="50" charset="-127"/>
              </a:defRPr>
            </a:lvl2pPr>
            <a:lvl3pPr marL="1081088" indent="-3619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Char char="►"/>
              <a:defRPr>
                <a:solidFill>
                  <a:srgbClr val="646464"/>
                </a:solidFill>
                <a:latin typeface="+mn-lt"/>
                <a:ea typeface="맑은 고딕" pitchFamily="50" charset="-127"/>
              </a:defRPr>
            </a:lvl3pPr>
            <a:lvl4pPr marL="1441450" indent="-35877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Char char="►"/>
              <a:defRPr sz="1600">
                <a:solidFill>
                  <a:srgbClr val="646464"/>
                </a:solidFill>
                <a:latin typeface="+mn-lt"/>
                <a:ea typeface="맑은 고딕" pitchFamily="50" charset="-127"/>
              </a:defRPr>
            </a:lvl4pPr>
            <a:lvl5pPr marL="18002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Char char="►"/>
              <a:defRPr sz="1600">
                <a:solidFill>
                  <a:srgbClr val="646464"/>
                </a:solidFill>
                <a:latin typeface="+mn-lt"/>
                <a:ea typeface="맑은 고딕" pitchFamily="50" charset="-127"/>
              </a:defRPr>
            </a:lvl5pPr>
            <a:lvl6pPr marL="22574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6pPr>
            <a:lvl7pPr marL="27146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7pPr>
            <a:lvl8pPr marL="31718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8pPr>
            <a:lvl9pPr marL="36290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None/>
              <a:tabLst/>
              <a:defRPr/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아키텍처 설계서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-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디지털운영시스템</a:t>
            </a:r>
            <a:endParaRPr lang="en-US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442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0">
          <p15:clr>
            <a:srgbClr val="FBAE40"/>
          </p15:clr>
        </p15:guide>
        <p15:guide id="2" pos="463">
          <p15:clr>
            <a:srgbClr val="FBAE40"/>
          </p15:clr>
        </p15:guide>
        <p15:guide id="3" orient="horz" pos="3940">
          <p15:clr>
            <a:srgbClr val="FBAE40"/>
          </p15:clr>
        </p15:guide>
        <p15:guide id="4" pos="5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5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5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5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5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5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5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5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5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5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5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5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5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5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5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5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5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6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/>
        </p:nvSpPr>
        <p:spPr>
          <a:xfrm>
            <a:off x="1928664" y="2192802"/>
            <a:ext cx="7310953" cy="526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22" b="1" i="0" u="none" strike="noStrike" cap="none" dirty="0">
                <a:solidFill>
                  <a:srgbClr val="423839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아키텍처 설계서</a:t>
            </a:r>
            <a:endParaRPr lang="en-US" altLang="ko-KR" sz="2822" b="1" i="0" u="none" strike="noStrike" cap="none" dirty="0">
              <a:solidFill>
                <a:srgbClr val="42383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8326" y="602782"/>
            <a:ext cx="1840729" cy="6351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16"/>
          <p:cNvCxnSpPr/>
          <p:nvPr/>
        </p:nvCxnSpPr>
        <p:spPr>
          <a:xfrm>
            <a:off x="655686" y="2730384"/>
            <a:ext cx="857296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Google Shape;128;p16"/>
          <p:cNvSpPr txBox="1"/>
          <p:nvPr/>
        </p:nvSpPr>
        <p:spPr>
          <a:xfrm>
            <a:off x="3680653" y="1654345"/>
            <a:ext cx="5558964" cy="526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22" b="1" i="0" u="none" strike="noStrike" cap="none" dirty="0" err="1">
                <a:solidFill>
                  <a:srgbClr val="423839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차세대</a:t>
            </a:r>
            <a:r>
              <a:rPr lang="ko-KR" altLang="en-US" sz="2822" b="1" i="0" u="none" strike="noStrike" cap="none" dirty="0">
                <a:solidFill>
                  <a:srgbClr val="423839"/>
                </a:solidFill>
                <a:latin typeface="Malgun Gothic"/>
                <a:ea typeface="Malgun Gothic"/>
                <a:cs typeface="Malgun Gothic"/>
                <a:sym typeface="Malgun Gothic"/>
              </a:rPr>
              <a:t> 디지털운영시스템</a:t>
            </a:r>
            <a:r>
              <a:rPr lang="en-US" sz="2822" b="1" i="0" u="none" strike="noStrike" cap="none" dirty="0">
                <a:solidFill>
                  <a:srgbClr val="42383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822" b="1" i="0" u="none" strike="noStrike" cap="none" dirty="0" err="1">
                <a:solidFill>
                  <a:srgbClr val="423839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구축</a:t>
            </a:r>
            <a:endParaRPr dirty="0"/>
          </a:p>
        </p:txBody>
      </p:sp>
      <p:sp>
        <p:nvSpPr>
          <p:cNvPr id="130" name="Google Shape;130;p16"/>
          <p:cNvSpPr txBox="1"/>
          <p:nvPr/>
        </p:nvSpPr>
        <p:spPr>
          <a:xfrm>
            <a:off x="5025018" y="2602729"/>
            <a:ext cx="42146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 dirty="0">
              <a:solidFill>
                <a:srgbClr val="42383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 err="1">
                <a:solidFill>
                  <a:srgbClr val="423839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문서번호</a:t>
            </a:r>
            <a:r>
              <a:rPr lang="en-US" sz="2000" b="1" i="0" u="none" strike="noStrike" cap="none" dirty="0">
                <a:solidFill>
                  <a:srgbClr val="423839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OKNR_SA_D2_11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423839"/>
                </a:solidFill>
                <a:latin typeface="Malgun Gothic"/>
                <a:ea typeface="Malgun Gothic"/>
                <a:cs typeface="Malgun Gothic"/>
                <a:sym typeface="Malgun Gothic"/>
              </a:rPr>
              <a:t>Ver. 1.00</a:t>
            </a:r>
            <a:endParaRPr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896E44D-0076-4F46-8710-AAD970BBBC4B}"/>
              </a:ext>
            </a:extLst>
          </p:cNvPr>
          <p:cNvGrpSpPr/>
          <p:nvPr/>
        </p:nvGrpSpPr>
        <p:grpSpPr>
          <a:xfrm>
            <a:off x="6416352" y="5898311"/>
            <a:ext cx="2818848" cy="422968"/>
            <a:chOff x="4589760" y="7020708"/>
            <a:chExt cx="3195999" cy="47956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06A6B99-CDF0-4AAC-8A8D-8A6F8DBFC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89760" y="7128147"/>
              <a:ext cx="937035" cy="21148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CB83351-678E-4A94-BB2C-C9A3BD862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27411" y="7020708"/>
              <a:ext cx="1404910" cy="47956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478C75-C3F7-4966-92F1-A12B03BB4FD6}"/>
                </a:ext>
              </a:extLst>
            </p:cNvPr>
            <p:cNvSpPr txBox="1"/>
            <p:nvPr/>
          </p:nvSpPr>
          <p:spPr>
            <a:xfrm>
              <a:off x="7089301" y="7100716"/>
              <a:ext cx="696458" cy="273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70" b="1" dirty="0">
                  <a:gradFill>
                    <a:gsLst>
                      <a:gs pos="3896">
                        <a:schemeClr val="tx1">
                          <a:lumMod val="75000"/>
                          <a:lumOff val="25000"/>
                        </a:schemeClr>
                      </a:gs>
                      <a:gs pos="15584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컨소시엄</a:t>
              </a:r>
            </a:p>
          </p:txBody>
        </p:sp>
        <p:sp>
          <p:nvSpPr>
            <p:cNvPr id="19" name="자유형: 도형 10">
              <a:extLst>
                <a:ext uri="{FF2B5EF4-FFF2-40B4-BE49-F238E27FC236}">
                  <a16:creationId xmlns:a16="http://schemas.microsoft.com/office/drawing/2014/main" id="{89ABAB98-2474-4E47-97C1-C3A413C8DE0E}"/>
                </a:ext>
              </a:extLst>
            </p:cNvPr>
            <p:cNvSpPr/>
            <p:nvPr/>
          </p:nvSpPr>
          <p:spPr>
            <a:xfrm>
              <a:off x="5618063" y="7159166"/>
              <a:ext cx="0" cy="147164"/>
            </a:xfrm>
            <a:custGeom>
              <a:avLst/>
              <a:gdLst>
                <a:gd name="connsiteX0" fmla="*/ 0 w 0"/>
                <a:gd name="connsiteY0" fmla="*/ 0 h 245327"/>
                <a:gd name="connsiteX1" fmla="*/ 0 w 0"/>
                <a:gd name="connsiteY1" fmla="*/ 245327 h 245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45327">
                  <a:moveTo>
                    <a:pt x="0" y="0"/>
                  </a:moveTo>
                  <a:lnTo>
                    <a:pt x="0" y="245327"/>
                  </a:lnTo>
                </a:path>
              </a:pathLst>
            </a:cu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634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76F6283-413E-4E9F-9C32-E410B4DE7F47}"/>
              </a:ext>
            </a:extLst>
          </p:cNvPr>
          <p:cNvSpPr txBox="1"/>
          <p:nvPr/>
        </p:nvSpPr>
        <p:spPr>
          <a:xfrm>
            <a:off x="2525064" y="6248636"/>
            <a:ext cx="673273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Copyright ⓒ LG CNS | bankware global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컨소시엄의 사전 승인 없이 본 내용의 전부 또는 일부에 대한 복사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배포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사용을 금합니다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1" name="표 5">
            <a:extLst>
              <a:ext uri="{FF2B5EF4-FFF2-40B4-BE49-F238E27FC236}">
                <a16:creationId xmlns:a16="http://schemas.microsoft.com/office/drawing/2014/main" id="{16C25B4F-3F61-4A87-B2DD-E30CF845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019919"/>
              </p:ext>
            </p:extLst>
          </p:nvPr>
        </p:nvGraphicFramePr>
        <p:xfrm>
          <a:off x="5853100" y="3608184"/>
          <a:ext cx="3315804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4219423963"/>
                    </a:ext>
                  </a:extLst>
                </a:gridCol>
                <a:gridCol w="2163676">
                  <a:extLst>
                    <a:ext uri="{9D8B030D-6E8A-4147-A177-3AD203B41FA5}">
                      <a16:colId xmlns:a16="http://schemas.microsoft.com/office/drawing/2014/main" val="2820833310"/>
                    </a:ext>
                  </a:extLst>
                </a:gridCol>
              </a:tblGrid>
              <a:tr h="215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업무대분류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응용 아키텍처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1442808"/>
                  </a:ext>
                </a:extLst>
              </a:tr>
              <a:tr h="215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업무중분류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SWA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245652"/>
                  </a:ext>
                </a:extLst>
              </a:tr>
              <a:tr h="215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단  계   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단계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051728"/>
                  </a:ext>
                </a:extLst>
              </a:tr>
            </a:tbl>
          </a:graphicData>
        </a:graphic>
      </p:graphicFrame>
      <p:graphicFrame>
        <p:nvGraphicFramePr>
          <p:cNvPr id="22" name="표 5">
            <a:extLst>
              <a:ext uri="{FF2B5EF4-FFF2-40B4-BE49-F238E27FC236}">
                <a16:creationId xmlns:a16="http://schemas.microsoft.com/office/drawing/2014/main" id="{21843F1E-957B-40A0-A1B1-BA52468BC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471739"/>
              </p:ext>
            </p:extLst>
          </p:nvPr>
        </p:nvGraphicFramePr>
        <p:xfrm>
          <a:off x="3104602" y="4545124"/>
          <a:ext cx="6064302" cy="1112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400">
                  <a:extLst>
                    <a:ext uri="{9D8B030D-6E8A-4147-A177-3AD203B41FA5}">
                      <a16:colId xmlns:a16="http://schemas.microsoft.com/office/drawing/2014/main" val="1136716072"/>
                    </a:ext>
                  </a:extLst>
                </a:gridCol>
                <a:gridCol w="824400">
                  <a:extLst>
                    <a:ext uri="{9D8B030D-6E8A-4147-A177-3AD203B41FA5}">
                      <a16:colId xmlns:a16="http://schemas.microsoft.com/office/drawing/2014/main" val="2362325750"/>
                    </a:ext>
                  </a:extLst>
                </a:gridCol>
                <a:gridCol w="824400">
                  <a:extLst>
                    <a:ext uri="{9D8B030D-6E8A-4147-A177-3AD203B41FA5}">
                      <a16:colId xmlns:a16="http://schemas.microsoft.com/office/drawing/2014/main" val="3223403842"/>
                    </a:ext>
                  </a:extLst>
                </a:gridCol>
                <a:gridCol w="289102">
                  <a:extLst>
                    <a:ext uri="{9D8B030D-6E8A-4147-A177-3AD203B41FA5}">
                      <a16:colId xmlns:a16="http://schemas.microsoft.com/office/drawing/2014/main" val="34004272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614253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8501242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21942396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820833310"/>
                    </a:ext>
                  </a:extLst>
                </a:gridCol>
              </a:tblGrid>
              <a:tr h="23800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수행사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BiZ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704850"/>
                  </a:ext>
                </a:extLst>
              </a:tr>
              <a:tr h="2380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1442808"/>
                  </a:ext>
                </a:extLst>
              </a:tr>
              <a:tr h="59449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37937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0"/>
          <p:cNvSpPr txBox="1">
            <a:spLocks noGrp="1"/>
          </p:cNvSpPr>
          <p:nvPr>
            <p:ph type="body" sz="quarter" idx="16"/>
          </p:nvPr>
        </p:nvSpPr>
        <p:spPr>
          <a:xfrm>
            <a:off x="578096" y="286474"/>
            <a:ext cx="7322517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n-US" altLang="ko-KR" sz="2400" dirty="0"/>
              <a:t>4. SW </a:t>
            </a:r>
            <a:r>
              <a:rPr lang="ko-KR" altLang="en-US" sz="2400" dirty="0"/>
              <a:t>구성</a:t>
            </a:r>
          </a:p>
        </p:txBody>
      </p:sp>
      <p:sp>
        <p:nvSpPr>
          <p:cNvPr id="629" name="Google Shape;629;p30"/>
          <p:cNvSpPr txBox="1"/>
          <p:nvPr/>
        </p:nvSpPr>
        <p:spPr>
          <a:xfrm>
            <a:off x="759318" y="869873"/>
            <a:ext cx="4384182" cy="249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-US" altLang="ko-KR" sz="1800" b="1" dirty="0">
                <a:solidFill>
                  <a:srgbClr val="262626"/>
                </a:solidFill>
                <a:latin typeface="+mn-ea"/>
                <a:ea typeface="+mn-ea"/>
                <a:cs typeface="Malgun Gothic"/>
                <a:sym typeface="Malgun Gothic"/>
              </a:rPr>
              <a:t>4.4 Logging</a:t>
            </a:r>
            <a:r>
              <a:rPr lang="en-US" altLang="ko-KR" sz="1800" b="1" dirty="0">
                <a:latin typeface="+mn-ea"/>
                <a:ea typeface="+mn-ea"/>
              </a:rPr>
              <a:t> SW </a:t>
            </a:r>
            <a:r>
              <a:rPr lang="ko-KR" altLang="en-US" sz="1800" b="1" dirty="0">
                <a:latin typeface="+mn-ea"/>
                <a:ea typeface="+mn-ea"/>
              </a:rPr>
              <a:t>구성도 </a:t>
            </a:r>
          </a:p>
        </p:txBody>
      </p:sp>
      <p:sp>
        <p:nvSpPr>
          <p:cNvPr id="631" name="Google Shape;631;p30"/>
          <p:cNvSpPr/>
          <p:nvPr/>
        </p:nvSpPr>
        <p:spPr>
          <a:xfrm>
            <a:off x="2991362" y="3329632"/>
            <a:ext cx="1755305" cy="2772308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5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30"/>
          <p:cNvSpPr/>
          <p:nvPr/>
        </p:nvSpPr>
        <p:spPr>
          <a:xfrm>
            <a:off x="2838962" y="3177232"/>
            <a:ext cx="1755305" cy="2772308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5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30"/>
          <p:cNvSpPr/>
          <p:nvPr/>
        </p:nvSpPr>
        <p:spPr>
          <a:xfrm>
            <a:off x="807724" y="4675303"/>
            <a:ext cx="1755305" cy="1426637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5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30"/>
          <p:cNvSpPr/>
          <p:nvPr/>
        </p:nvSpPr>
        <p:spPr>
          <a:xfrm>
            <a:off x="2686562" y="3024832"/>
            <a:ext cx="1755305" cy="2772308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5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30"/>
          <p:cNvSpPr/>
          <p:nvPr/>
        </p:nvSpPr>
        <p:spPr>
          <a:xfrm>
            <a:off x="689161" y="4536017"/>
            <a:ext cx="1755305" cy="1426637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5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30"/>
          <p:cNvSpPr txBox="1"/>
          <p:nvPr/>
        </p:nvSpPr>
        <p:spPr>
          <a:xfrm>
            <a:off x="770161" y="5655092"/>
            <a:ext cx="153473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Bastion (VM) X 2</a:t>
            </a:r>
            <a:endParaRPr sz="105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30"/>
          <p:cNvSpPr/>
          <p:nvPr/>
        </p:nvSpPr>
        <p:spPr>
          <a:xfrm>
            <a:off x="828731" y="4696643"/>
            <a:ext cx="1476164" cy="27748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Load Balancer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30"/>
          <p:cNvSpPr/>
          <p:nvPr/>
        </p:nvSpPr>
        <p:spPr>
          <a:xfrm>
            <a:off x="834270" y="5028446"/>
            <a:ext cx="1476164" cy="27748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DNS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30"/>
          <p:cNvSpPr/>
          <p:nvPr/>
        </p:nvSpPr>
        <p:spPr>
          <a:xfrm>
            <a:off x="832415" y="5358130"/>
            <a:ext cx="1476164" cy="27748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Router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30"/>
          <p:cNvSpPr txBox="1"/>
          <p:nvPr/>
        </p:nvSpPr>
        <p:spPr>
          <a:xfrm>
            <a:off x="2685230" y="5545868"/>
            <a:ext cx="1627051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Master Node (VM) X 3</a:t>
            </a:r>
            <a:endParaRPr sz="105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30"/>
          <p:cNvSpPr/>
          <p:nvPr/>
        </p:nvSpPr>
        <p:spPr>
          <a:xfrm>
            <a:off x="5318446" y="3329632"/>
            <a:ext cx="1755305" cy="2772308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5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30"/>
          <p:cNvSpPr/>
          <p:nvPr/>
        </p:nvSpPr>
        <p:spPr>
          <a:xfrm>
            <a:off x="5166046" y="3177232"/>
            <a:ext cx="1755305" cy="2772308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5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30"/>
          <p:cNvSpPr/>
          <p:nvPr/>
        </p:nvSpPr>
        <p:spPr>
          <a:xfrm>
            <a:off x="5013646" y="3024832"/>
            <a:ext cx="1755305" cy="2772308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5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30"/>
          <p:cNvSpPr txBox="1"/>
          <p:nvPr/>
        </p:nvSpPr>
        <p:spPr>
          <a:xfrm>
            <a:off x="5012315" y="5545868"/>
            <a:ext cx="147616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Infra Node (VM) X 3</a:t>
            </a:r>
            <a:endParaRPr sz="105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30"/>
          <p:cNvSpPr/>
          <p:nvPr/>
        </p:nvSpPr>
        <p:spPr>
          <a:xfrm>
            <a:off x="7463859" y="3329632"/>
            <a:ext cx="1755305" cy="2772308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5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30"/>
          <p:cNvSpPr/>
          <p:nvPr/>
        </p:nvSpPr>
        <p:spPr>
          <a:xfrm>
            <a:off x="7298002" y="3013796"/>
            <a:ext cx="1755305" cy="2772308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5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30"/>
          <p:cNvSpPr txBox="1"/>
          <p:nvPr/>
        </p:nvSpPr>
        <p:spPr>
          <a:xfrm>
            <a:off x="7296670" y="5534832"/>
            <a:ext cx="165869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Worker Node (Host) X 2</a:t>
            </a:r>
            <a:endParaRPr sz="105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30"/>
          <p:cNvSpPr/>
          <p:nvPr/>
        </p:nvSpPr>
        <p:spPr>
          <a:xfrm>
            <a:off x="2857128" y="5268492"/>
            <a:ext cx="612068" cy="2499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CRI-O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30"/>
          <p:cNvSpPr/>
          <p:nvPr/>
        </p:nvSpPr>
        <p:spPr>
          <a:xfrm>
            <a:off x="3693447" y="5268492"/>
            <a:ext cx="612068" cy="2499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Kubelet</a:t>
            </a:r>
            <a:endParaRPr sz="6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30"/>
          <p:cNvSpPr/>
          <p:nvPr/>
        </p:nvSpPr>
        <p:spPr>
          <a:xfrm>
            <a:off x="5190469" y="5261368"/>
            <a:ext cx="612068" cy="2499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CRI-O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30"/>
          <p:cNvSpPr/>
          <p:nvPr/>
        </p:nvSpPr>
        <p:spPr>
          <a:xfrm>
            <a:off x="6026788" y="5261368"/>
            <a:ext cx="612068" cy="2499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Kubelet</a:t>
            </a:r>
            <a:endParaRPr sz="6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30"/>
          <p:cNvSpPr/>
          <p:nvPr/>
        </p:nvSpPr>
        <p:spPr>
          <a:xfrm>
            <a:off x="7493460" y="5257456"/>
            <a:ext cx="612068" cy="2499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CRI-O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30"/>
          <p:cNvSpPr/>
          <p:nvPr/>
        </p:nvSpPr>
        <p:spPr>
          <a:xfrm>
            <a:off x="8329779" y="5257456"/>
            <a:ext cx="612068" cy="2499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Kubelet</a:t>
            </a:r>
            <a:endParaRPr sz="6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30"/>
          <p:cNvSpPr/>
          <p:nvPr/>
        </p:nvSpPr>
        <p:spPr>
          <a:xfrm>
            <a:off x="2834293" y="3156159"/>
            <a:ext cx="1476164" cy="2774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API Server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30"/>
          <p:cNvSpPr/>
          <p:nvPr/>
        </p:nvSpPr>
        <p:spPr>
          <a:xfrm>
            <a:off x="2834293" y="3497601"/>
            <a:ext cx="1476164" cy="2774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DataStore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30"/>
          <p:cNvSpPr/>
          <p:nvPr/>
        </p:nvSpPr>
        <p:spPr>
          <a:xfrm>
            <a:off x="2841543" y="3841336"/>
            <a:ext cx="1476164" cy="2774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Scheduler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30"/>
          <p:cNvSpPr/>
          <p:nvPr/>
        </p:nvSpPr>
        <p:spPr>
          <a:xfrm>
            <a:off x="2842083" y="4183204"/>
            <a:ext cx="1476164" cy="2774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r>
              <a:rPr lang="en-US" sz="900" b="1" dirty="0">
                <a:solidFill>
                  <a:schemeClr val="lt1"/>
                </a:solidFill>
              </a:rPr>
              <a:t>Management/Replication</a:t>
            </a:r>
            <a:endParaRPr sz="900" b="1" dirty="0">
              <a:solidFill>
                <a:schemeClr val="lt1"/>
              </a:solidFill>
            </a:endParaRPr>
          </a:p>
        </p:txBody>
      </p:sp>
      <p:sp>
        <p:nvSpPr>
          <p:cNvPr id="658" name="Google Shape;658;p30"/>
          <p:cNvSpPr/>
          <p:nvPr/>
        </p:nvSpPr>
        <p:spPr>
          <a:xfrm>
            <a:off x="5139969" y="3150428"/>
            <a:ext cx="1476164" cy="2774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Router (HA Proxy)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30"/>
          <p:cNvSpPr/>
          <p:nvPr/>
        </p:nvSpPr>
        <p:spPr>
          <a:xfrm>
            <a:off x="5139969" y="3491870"/>
            <a:ext cx="1476164" cy="2774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kibana</a:t>
            </a:r>
            <a:endParaRPr sz="9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0"/>
          <p:cNvSpPr/>
          <p:nvPr/>
        </p:nvSpPr>
        <p:spPr>
          <a:xfrm>
            <a:off x="5141123" y="3835605"/>
            <a:ext cx="1476164" cy="2774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elasticsearch</a:t>
            </a:r>
            <a:endParaRPr sz="9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30"/>
          <p:cNvSpPr/>
          <p:nvPr/>
        </p:nvSpPr>
        <p:spPr>
          <a:xfrm>
            <a:off x="7479202" y="4907234"/>
            <a:ext cx="1476164" cy="2774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fluentD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3" name="Google Shape;663;p30"/>
          <p:cNvCxnSpPr>
            <a:stCxn id="661" idx="1"/>
            <a:endCxn id="660" idx="3"/>
          </p:cNvCxnSpPr>
          <p:nvPr/>
        </p:nvCxnSpPr>
        <p:spPr>
          <a:xfrm flipH="1" flipV="1">
            <a:off x="6617287" y="3974345"/>
            <a:ext cx="861915" cy="1071629"/>
          </a:xfrm>
          <a:prstGeom prst="straightConnector1">
            <a:avLst/>
          </a:prstGeom>
          <a:noFill/>
          <a:ln w="15875" cap="flat" cmpd="sng">
            <a:solidFill>
              <a:schemeClr val="accent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64" name="Google Shape;664;p30"/>
          <p:cNvCxnSpPr>
            <a:stCxn id="660" idx="1"/>
            <a:endCxn id="659" idx="1"/>
          </p:cNvCxnSpPr>
          <p:nvPr/>
        </p:nvCxnSpPr>
        <p:spPr>
          <a:xfrm rot="10800000">
            <a:off x="5139923" y="3630545"/>
            <a:ext cx="1200" cy="343800"/>
          </a:xfrm>
          <a:prstGeom prst="curvedConnector3">
            <a:avLst>
              <a:gd name="adj1" fmla="val 19146167"/>
            </a:avLst>
          </a:prstGeom>
          <a:noFill/>
          <a:ln w="1587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65" name="Google Shape;665;p30"/>
          <p:cNvSpPr/>
          <p:nvPr/>
        </p:nvSpPr>
        <p:spPr>
          <a:xfrm>
            <a:off x="5162692" y="4907234"/>
            <a:ext cx="1476164" cy="2774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fluentD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6" name="Google Shape;666;p30"/>
          <p:cNvCxnSpPr>
            <a:stCxn id="665" idx="3"/>
            <a:endCxn id="660" idx="3"/>
          </p:cNvCxnSpPr>
          <p:nvPr/>
        </p:nvCxnSpPr>
        <p:spPr>
          <a:xfrm rot="10800000">
            <a:off x="6617256" y="3974374"/>
            <a:ext cx="21600" cy="1071600"/>
          </a:xfrm>
          <a:prstGeom prst="curvedConnector3">
            <a:avLst>
              <a:gd name="adj1" fmla="val -1058333"/>
            </a:avLst>
          </a:prstGeom>
          <a:noFill/>
          <a:ln w="15875" cap="flat" cmpd="sng">
            <a:solidFill>
              <a:schemeClr val="accent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67" name="Google Shape;667;p30"/>
          <p:cNvSpPr/>
          <p:nvPr/>
        </p:nvSpPr>
        <p:spPr>
          <a:xfrm>
            <a:off x="2836119" y="4902092"/>
            <a:ext cx="1476164" cy="2774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fluentD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8" name="Google Shape;668;p30"/>
          <p:cNvCxnSpPr>
            <a:stCxn id="667" idx="3"/>
            <a:endCxn id="660" idx="1"/>
          </p:cNvCxnSpPr>
          <p:nvPr/>
        </p:nvCxnSpPr>
        <p:spPr>
          <a:xfrm flipV="1">
            <a:off x="4312283" y="3974345"/>
            <a:ext cx="828840" cy="1066487"/>
          </a:xfrm>
          <a:prstGeom prst="curvedConnector3">
            <a:avLst>
              <a:gd name="adj1" fmla="val 50000"/>
            </a:avLst>
          </a:prstGeom>
          <a:noFill/>
          <a:ln w="15875" cap="flat" cmpd="sng">
            <a:solidFill>
              <a:schemeClr val="accent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2B63B88-FD7A-4D2E-BCB3-322EC2D29F35}"/>
              </a:ext>
            </a:extLst>
          </p:cNvPr>
          <p:cNvSpPr txBox="1"/>
          <p:nvPr/>
        </p:nvSpPr>
        <p:spPr>
          <a:xfrm>
            <a:off x="4721939" y="4488158"/>
            <a:ext cx="343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172B4D"/>
                </a:solidFill>
                <a:latin typeface="Abadi" panose="020B0604020202020204" pitchFamily="34" charset="0"/>
                <a:ea typeface="+mj-ea"/>
                <a:sym typeface="Arial"/>
              </a:rPr>
              <a:t>①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ACA89B-3CF6-4B68-A118-BF6529B5B55D}"/>
              </a:ext>
            </a:extLst>
          </p:cNvPr>
          <p:cNvSpPr txBox="1"/>
          <p:nvPr/>
        </p:nvSpPr>
        <p:spPr>
          <a:xfrm>
            <a:off x="7002429" y="4257097"/>
            <a:ext cx="343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172B4D"/>
                </a:solidFill>
                <a:latin typeface="Abadi" panose="020B0604020202020204" pitchFamily="34" charset="0"/>
                <a:ea typeface="+mj-ea"/>
                <a:sym typeface="Arial"/>
              </a:rPr>
              <a:t>①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EEDDEF-F564-4E2C-99D7-B3D5E887150B}"/>
              </a:ext>
            </a:extLst>
          </p:cNvPr>
          <p:cNvSpPr txBox="1"/>
          <p:nvPr/>
        </p:nvSpPr>
        <p:spPr>
          <a:xfrm>
            <a:off x="4700114" y="3463989"/>
            <a:ext cx="343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172B4D"/>
                </a:solidFill>
                <a:latin typeface="+mj-ea"/>
                <a:ea typeface="+mj-ea"/>
              </a:rPr>
              <a:t>②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88FD68-F421-4453-A50B-D78EBF207450}"/>
              </a:ext>
            </a:extLst>
          </p:cNvPr>
          <p:cNvSpPr txBox="1"/>
          <p:nvPr/>
        </p:nvSpPr>
        <p:spPr>
          <a:xfrm>
            <a:off x="1115831" y="1408187"/>
            <a:ext cx="6784781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1" indent="-171450">
              <a:lnSpc>
                <a:spcPct val="150000"/>
              </a:lnSpc>
              <a:spcBef>
                <a:spcPts val="0"/>
              </a:spcBef>
              <a:buClr>
                <a:srgbClr val="172B4D"/>
              </a:buClr>
              <a:buSzPts val="900"/>
              <a:buFont typeface="Arial" pitchFamily="34" charset="0"/>
              <a:buChar char="•"/>
            </a:pPr>
            <a:r>
              <a:rPr lang="ko-KR" altLang="en-US" sz="1200" b="0" i="0" dirty="0" err="1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로깅</a:t>
            </a:r>
            <a:r>
              <a:rPr lang="ko-KR" altLang="en-US" sz="1200" b="0" i="0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 구성 종류</a:t>
            </a:r>
            <a:r>
              <a:rPr lang="en-US" altLang="ko-KR" sz="1200" b="0" i="0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: Elasticsearch, </a:t>
            </a:r>
            <a:r>
              <a:rPr lang="en-US" altLang="ko-KR" sz="1200" b="0" i="0" dirty="0" err="1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Fluentd</a:t>
            </a:r>
            <a:r>
              <a:rPr lang="en-US" altLang="ko-KR" sz="1200" b="0" i="0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, Kibana</a:t>
            </a:r>
          </a:p>
          <a:p>
            <a:pPr marL="171450" lvl="1" indent="-171450">
              <a:lnSpc>
                <a:spcPct val="150000"/>
              </a:lnSpc>
              <a:spcBef>
                <a:spcPts val="0"/>
              </a:spcBef>
              <a:buClr>
                <a:srgbClr val="172B4D"/>
              </a:buClr>
              <a:buSzPts val="900"/>
              <a:buFont typeface="Arial" pitchFamily="34" charset="0"/>
              <a:buChar char="•"/>
            </a:pPr>
            <a:r>
              <a:rPr lang="ko-KR" altLang="en-US" sz="1200" b="0" i="0" dirty="0" err="1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로깅</a:t>
            </a:r>
            <a:r>
              <a:rPr lang="ko-KR" altLang="en-US" sz="1200" b="0" i="0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 대상</a:t>
            </a:r>
            <a:r>
              <a:rPr lang="en-US" altLang="ko-KR" sz="1200" b="0" i="0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: </a:t>
            </a:r>
            <a:r>
              <a:rPr lang="ko-KR" altLang="en-US" sz="1200" b="0" i="0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클러스터 내 </a:t>
            </a:r>
            <a:r>
              <a:rPr lang="en-US" altLang="ko-KR" sz="1200" b="0" i="0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Apps, </a:t>
            </a:r>
            <a:r>
              <a:rPr lang="ko-KR" altLang="en-US" sz="1200" b="0" i="0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클러스터 외 </a:t>
            </a:r>
            <a:r>
              <a:rPr lang="en-US" altLang="ko-KR" sz="1200" b="0" i="0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Apps</a:t>
            </a:r>
            <a:r>
              <a:rPr lang="ko-KR" altLang="en-US" sz="1200" b="0" i="0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의 로그 수집</a:t>
            </a:r>
          </a:p>
          <a:p>
            <a:pPr marL="171450" lvl="1" indent="-171450">
              <a:lnSpc>
                <a:spcPct val="150000"/>
              </a:lnSpc>
              <a:spcBef>
                <a:spcPts val="0"/>
              </a:spcBef>
              <a:buClr>
                <a:srgbClr val="172B4D"/>
              </a:buClr>
              <a:buSzPts val="900"/>
              <a:buFont typeface="Arial" pitchFamily="34" charset="0"/>
              <a:buChar char="•"/>
            </a:pPr>
            <a:r>
              <a:rPr lang="ko-KR" altLang="en-US" sz="1200" b="0" i="0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동작방식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172B4D"/>
              </a:buClr>
              <a:buSzPts val="900"/>
            </a:pPr>
            <a:r>
              <a:rPr lang="ko-KR" altLang="en-US" sz="1200" b="0" i="0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   ① 각 </a:t>
            </a:r>
            <a:r>
              <a:rPr lang="en-US" altLang="ko-KR" sz="1200" b="0" i="0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Node</a:t>
            </a:r>
            <a:r>
              <a:rPr lang="ko-KR" altLang="en-US" sz="1200" b="0" i="0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의 </a:t>
            </a:r>
            <a:r>
              <a:rPr lang="en-US" altLang="ko-KR" sz="1200" b="0" i="0" dirty="0" err="1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FluentD</a:t>
            </a:r>
            <a:r>
              <a:rPr lang="ko-KR" altLang="en-US" sz="1200" b="0" i="0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를 이용하여 </a:t>
            </a:r>
            <a:r>
              <a:rPr lang="en-US" altLang="ko-KR" sz="1200" b="0" i="0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log</a:t>
            </a:r>
            <a:r>
              <a:rPr lang="ko-KR" altLang="en-US" sz="1200" b="0" i="0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를 </a:t>
            </a:r>
            <a:r>
              <a:rPr lang="en-US" altLang="ko-KR" sz="1200" b="0" i="0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Elasticsearch</a:t>
            </a:r>
            <a:r>
              <a:rPr lang="ko-KR" altLang="en-US" sz="1200" b="0" i="0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로 전달</a:t>
            </a:r>
            <a:endParaRPr lang="en-US" altLang="ko-KR" sz="1200" b="0" i="0" dirty="0">
              <a:solidFill>
                <a:schemeClr val="tx1"/>
              </a:solidFill>
              <a:latin typeface="+mn-ea"/>
              <a:ea typeface="+mn-ea"/>
              <a:cs typeface="Arial"/>
              <a:sym typeface="Arial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172B4D"/>
              </a:buClr>
              <a:buSzPts val="900"/>
            </a:pPr>
            <a:r>
              <a:rPr lang="ko-KR" altLang="en-US" sz="1200" b="0" i="0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   ② </a:t>
            </a:r>
            <a:r>
              <a:rPr lang="en-US" altLang="ko-KR" sz="1200" b="0" i="0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Kibana </a:t>
            </a:r>
            <a:r>
              <a:rPr lang="ko-KR" altLang="en-US" sz="1200" b="0" i="0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를 통한 가시화 제공</a:t>
            </a:r>
          </a:p>
        </p:txBody>
      </p:sp>
      <p:sp>
        <p:nvSpPr>
          <p:cNvPr id="49" name="Google Shape;577;p29">
            <a:extLst>
              <a:ext uri="{FF2B5EF4-FFF2-40B4-BE49-F238E27FC236}">
                <a16:creationId xmlns:a16="http://schemas.microsoft.com/office/drawing/2014/main" id="{442FD96E-5C7D-4543-A61B-45FB37E0F11D}"/>
              </a:ext>
            </a:extLst>
          </p:cNvPr>
          <p:cNvSpPr txBox="1">
            <a:spLocks/>
          </p:cNvSpPr>
          <p:nvPr/>
        </p:nvSpPr>
        <p:spPr>
          <a:xfrm>
            <a:off x="760976" y="1123407"/>
            <a:ext cx="8500897" cy="364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just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lang="ko-KR" altLang="en-US" sz="1400" b="1" i="0" u="none" strike="noStrike" cap="none" spc="0" baseline="0" dirty="0">
                <a:ln w="127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</a:pPr>
            <a:r>
              <a:rPr lang="en-US" altLang="ko-KR" dirty="0" err="1"/>
              <a:t>Openshift</a:t>
            </a:r>
            <a:r>
              <a:rPr lang="en-US" altLang="ko-KR" dirty="0"/>
              <a:t> Container Platform </a:t>
            </a:r>
            <a:r>
              <a:rPr lang="en-US" altLang="ko-KR" dirty="0" err="1"/>
              <a:t>시스템의</a:t>
            </a:r>
            <a:r>
              <a:rPr lang="en-US" altLang="ko-KR" dirty="0"/>
              <a:t> Logging SW </a:t>
            </a:r>
            <a:r>
              <a:rPr lang="en-US" altLang="ko-KR" dirty="0" err="1"/>
              <a:t>구성도는</a:t>
            </a:r>
            <a:r>
              <a:rPr lang="en-US" altLang="ko-KR" dirty="0"/>
              <a:t> </a:t>
            </a:r>
            <a:r>
              <a:rPr lang="en-US" altLang="ko-KR" dirty="0" err="1"/>
              <a:t>아래와</a:t>
            </a:r>
            <a:r>
              <a:rPr lang="en-US" altLang="ko-KR" dirty="0"/>
              <a:t> </a:t>
            </a:r>
            <a:r>
              <a:rPr lang="en-US" altLang="ko-KR" dirty="0" err="1"/>
              <a:t>같습니다</a:t>
            </a:r>
            <a:r>
              <a:rPr lang="en-US" altLang="ko-KR" dirty="0"/>
              <a:t>.</a:t>
            </a:r>
          </a:p>
        </p:txBody>
      </p:sp>
      <p:sp>
        <p:nvSpPr>
          <p:cNvPr id="47" name="Google Shape;538;p28"/>
          <p:cNvSpPr txBox="1">
            <a:spLocks noGrp="1"/>
          </p:cNvSpPr>
          <p:nvPr>
            <p:ph type="sldNum" sz="quarter" idx="4"/>
          </p:nvPr>
        </p:nvSpPr>
        <p:spPr>
          <a:xfrm>
            <a:off x="4527932" y="6568116"/>
            <a:ext cx="850136" cy="214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bg1"/>
                </a:solidFill>
                <a:latin typeface="+mj-ea"/>
                <a:ea typeface="+mj-ea"/>
                <a:cs typeface="Malgun Gothic"/>
                <a:sym typeface="Malgun Gothic"/>
              </a:rPr>
              <a:t>9</a:t>
            </a:fld>
            <a:endParaRPr>
              <a:solidFill>
                <a:schemeClr val="bg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67032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0"/>
          <p:cNvSpPr txBox="1">
            <a:spLocks noGrp="1"/>
          </p:cNvSpPr>
          <p:nvPr>
            <p:ph type="body" sz="quarter" idx="16"/>
          </p:nvPr>
        </p:nvSpPr>
        <p:spPr>
          <a:xfrm>
            <a:off x="578096" y="286474"/>
            <a:ext cx="7322517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n-US" altLang="ko-KR" sz="2400" dirty="0"/>
              <a:t>5. </a:t>
            </a:r>
            <a:r>
              <a:rPr lang="ko-KR" altLang="en-US" sz="2400" dirty="0"/>
              <a:t>보안</a:t>
            </a:r>
          </a:p>
        </p:txBody>
      </p:sp>
      <p:sp>
        <p:nvSpPr>
          <p:cNvPr id="8" name="텍스트 개체 틀 30">
            <a:extLst>
              <a:ext uri="{FF2B5EF4-FFF2-40B4-BE49-F238E27FC236}">
                <a16:creationId xmlns:a16="http://schemas.microsoft.com/office/drawing/2014/main" id="{A61BE96A-C78D-4F86-BD32-7CEB0D0775CE}"/>
              </a:ext>
            </a:extLst>
          </p:cNvPr>
          <p:cNvSpPr txBox="1">
            <a:spLocks/>
          </p:cNvSpPr>
          <p:nvPr/>
        </p:nvSpPr>
        <p:spPr>
          <a:xfrm>
            <a:off x="722876" y="847328"/>
            <a:ext cx="8733854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just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lang="ko-KR" altLang="en-US" sz="1400" b="1" i="0" u="none" strike="noStrike" cap="none" spc="0" baseline="0" dirty="0">
                <a:ln w="127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</a:pPr>
            <a:r>
              <a:rPr lang="en-US" altLang="ko-KR" dirty="0"/>
              <a:t>OCP</a:t>
            </a:r>
            <a:r>
              <a:rPr lang="ko-KR" altLang="en-US" dirty="0"/>
              <a:t>는 </a:t>
            </a:r>
            <a:r>
              <a:rPr lang="ko-KR" altLang="en-US" dirty="0" err="1"/>
              <a:t>쿠버네티스</a:t>
            </a:r>
            <a:r>
              <a:rPr lang="ko-KR" altLang="en-US" dirty="0"/>
              <a:t> 보안 기능을 통해 플랫폼 자체의 취약점을 발견하고 신속하게 수정 사항을 배포하는 환경이 가능합니다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28" name="표 2">
            <a:extLst>
              <a:ext uri="{FF2B5EF4-FFF2-40B4-BE49-F238E27FC236}">
                <a16:creationId xmlns:a16="http://schemas.microsoft.com/office/drawing/2014/main" id="{8842A296-4160-4907-96B8-D2CEE1ECA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0733"/>
              </p:ext>
            </p:extLst>
          </p:nvPr>
        </p:nvGraphicFramePr>
        <p:xfrm>
          <a:off x="632461" y="1403954"/>
          <a:ext cx="8724897" cy="5051322"/>
        </p:xfrm>
        <a:graphic>
          <a:graphicData uri="http://schemas.openxmlformats.org/drawingml/2006/table">
            <a:tbl>
              <a:tblPr firstRow="1" bandRow="1">
                <a:tableStyleId>{5B249F98-A74B-45A7-BFBD-E8BFAF1B1D3D}</a:tableStyleId>
              </a:tblPr>
              <a:tblGrid>
                <a:gridCol w="976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8248">
                  <a:extLst>
                    <a:ext uri="{9D8B030D-6E8A-4147-A177-3AD203B41FA5}">
                      <a16:colId xmlns:a16="http://schemas.microsoft.com/office/drawing/2014/main" val="1319609414"/>
                    </a:ext>
                  </a:extLst>
                </a:gridCol>
                <a:gridCol w="3620397">
                  <a:extLst>
                    <a:ext uri="{9D8B030D-6E8A-4147-A177-3AD203B41FA5}">
                      <a16:colId xmlns:a16="http://schemas.microsoft.com/office/drawing/2014/main" val="708093095"/>
                    </a:ext>
                  </a:extLst>
                </a:gridCol>
                <a:gridCol w="1287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2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1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Security Feature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설명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구성</a:t>
                      </a:r>
                      <a:r>
                        <a:rPr lang="ko-KR" altLang="en-US" sz="1200" b="1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 요건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적용 여부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810761"/>
                  </a:ext>
                </a:extLst>
              </a:tr>
              <a:tr h="46827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OS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보안</a:t>
                      </a: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RHCOS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사용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RHCOS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로 컨테이너를 구동하기 위한 최소한의 기능을 제공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읽기 전용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&amp;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 잠금을 사용하여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OS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에 강력한 보안 적용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Openshift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내장 기능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확인 필요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350508"/>
                  </a:ext>
                </a:extLst>
              </a:tr>
              <a:tr h="46827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Arial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FIPS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 인증 암호화 사용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FIPS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140-2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을 사용하여 일반적인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go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언어로 제공되는 암호화가 아닌 특정 </a:t>
                      </a:r>
                      <a:r>
                        <a:rPr lang="ko-KR" altLang="en-US" sz="1000" b="0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컴플라이언스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 규정에 맞는 보안 암호화 제공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Openshift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 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내장 기능</a:t>
                      </a: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Arial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 Semilight" panose="020B0502040204020203" pitchFamily="50" charset="-127"/>
                          <a:sym typeface="Arial"/>
                        </a:rPr>
                        <a:t>확인 필요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301068"/>
                  </a:ext>
                </a:extLst>
              </a:tr>
              <a:tr h="2881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Arial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SELINUX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사용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SELINUX</a:t>
                      </a:r>
                      <a:r>
                        <a:rPr lang="ko-KR" altLang="en-US" sz="1000" b="0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를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 적용하여 시스템의 애플리케이션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프로세스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파일 등에 대한 액세스 제어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Linux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 내장 기능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확인 필요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173497"/>
                  </a:ext>
                </a:extLst>
              </a:tr>
              <a:tr h="288171">
                <a:tc rowSpan="3"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Network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보안</a:t>
                      </a: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Network Policy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정책 설정으로 특정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Pod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간의 통신을 제어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Yaml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 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설정 기능</a:t>
                      </a: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Arial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 Semilight" panose="020B0502040204020203" pitchFamily="50" charset="-127"/>
                          <a:sym typeface="Arial"/>
                        </a:rPr>
                        <a:t>확인 필요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171">
                <a:tc vMerge="1"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Arial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TLS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 통신 제어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Ciphers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 설정으로 특정 보안 알고리즘에 충족하지 않을 경우 통신할 수 없도록 제어 설정 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Openshift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 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내장 기능</a:t>
                      </a: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Arial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 Semilight" panose="020B0502040204020203" pitchFamily="50" charset="-127"/>
                          <a:sym typeface="Arial"/>
                        </a:rPr>
                        <a:t>확인 필요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278">
                <a:tc vMerge="1"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Arial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SCC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 플랫폼 보안 및 접근제어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관리자가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SCC(Security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Context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Constraints)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로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Pod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의 권한 제어 가능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,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 기본값은 모든 컨테이너가 루트 권한 실행 불가능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Openshift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 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내장 기능</a:t>
                      </a: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Arial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확인 필요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278">
                <a:tc rowSpan="4"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Platform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 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보안</a:t>
                      </a: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Arial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SSO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 연결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Oauth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 기능으로 설정해둔 값으로 토큰 요청자의 신원 확인 후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Openshift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 유저와 매핑하여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Access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 토큰을 발행하는 방식으로 인증 구성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Openshift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 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내장 기능</a:t>
                      </a: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Arial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 Semilight" panose="020B0502040204020203" pitchFamily="50" charset="-127"/>
                          <a:sym typeface="Arial"/>
                        </a:rPr>
                        <a:t>확인 필요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8278">
                <a:tc vMerge="1"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Arial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RBAC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 제어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역할 기반 권한 부여로 프로젝트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,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 클러스터 등 범위 권한 부여 가능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,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 일치하는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Role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이 없을 경우 요청이 거부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Openshift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 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내장 기능</a:t>
                      </a: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Arial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확인 필요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8278">
                <a:tc vMerge="1"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Arial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Private Certificate</a:t>
                      </a: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Arial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마스터와 노드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,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 </a:t>
                      </a:r>
                      <a:r>
                        <a:rPr lang="ko-KR" altLang="en-US" sz="1000" b="0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인그레스컨트롤러와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 레지스트리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,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 </a:t>
                      </a:r>
                      <a:r>
                        <a:rPr lang="en-US" altLang="ko-KR" sz="1000" b="0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etcd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 에서 보안 연결을 위한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private certificate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적용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Openshift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 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내장 기능</a:t>
                      </a: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Arial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 Semilight" panose="020B0502040204020203" pitchFamily="50" charset="-127"/>
                          <a:sym typeface="Arial"/>
                        </a:rPr>
                        <a:t>확인 필요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8278">
                <a:tc vMerge="1"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Arial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etcd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암호화 알고리즘 적용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AES-CBC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 알고리즘으로 암호화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,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 한 번 암호화 시 다시 </a:t>
                      </a:r>
                      <a:r>
                        <a:rPr lang="ko-KR" altLang="en-US" sz="1000" b="0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비활성화가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 불가능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Openshift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 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내장 기능</a:t>
                      </a: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Arial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확인 필요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171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컨테이너 보안</a:t>
                      </a: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이미지 취약점 검사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오픈소스를 활용한 컨테이너 배포 전 이미지 취약점 검사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오픈소스 활용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 Semilight" panose="020B0502040204020203" pitchFamily="50" charset="-127"/>
                          <a:sym typeface="Arial"/>
                        </a:rPr>
                        <a:t>확인 필요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Google Shape;538;p28"/>
          <p:cNvSpPr txBox="1">
            <a:spLocks noGrp="1"/>
          </p:cNvSpPr>
          <p:nvPr>
            <p:ph type="sldNum" sz="quarter" idx="4"/>
          </p:nvPr>
        </p:nvSpPr>
        <p:spPr>
          <a:xfrm>
            <a:off x="4527932" y="6568116"/>
            <a:ext cx="850136" cy="214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bg1"/>
                </a:solidFill>
                <a:latin typeface="+mj-ea"/>
                <a:ea typeface="+mj-ea"/>
                <a:cs typeface="Malgun Gothic"/>
                <a:sym typeface="Malgun Gothic"/>
              </a:rPr>
              <a:t>10</a:t>
            </a:fld>
            <a:endParaRPr>
              <a:solidFill>
                <a:schemeClr val="bg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22152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0"/>
          <p:cNvSpPr txBox="1">
            <a:spLocks noGrp="1"/>
          </p:cNvSpPr>
          <p:nvPr>
            <p:ph type="body" sz="quarter" idx="16"/>
          </p:nvPr>
        </p:nvSpPr>
        <p:spPr>
          <a:xfrm>
            <a:off x="578096" y="286474"/>
            <a:ext cx="7322517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n-US" altLang="ko-KR" sz="2400" dirty="0"/>
              <a:t>6. </a:t>
            </a:r>
            <a:r>
              <a:rPr lang="ko-KR" altLang="en-US" sz="2400" dirty="0"/>
              <a:t>백업</a:t>
            </a:r>
          </a:p>
        </p:txBody>
      </p:sp>
      <p:sp>
        <p:nvSpPr>
          <p:cNvPr id="5" name="Google Shape;626;p30"/>
          <p:cNvSpPr txBox="1">
            <a:spLocks noGrp="1"/>
          </p:cNvSpPr>
          <p:nvPr>
            <p:ph type="body" sz="quarter" idx="17"/>
          </p:nvPr>
        </p:nvSpPr>
        <p:spPr>
          <a:xfrm>
            <a:off x="882896" y="1145048"/>
            <a:ext cx="8500897" cy="348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</a:pPr>
            <a:r>
              <a:rPr lang="en-US" altLang="ko-KR" dirty="0"/>
              <a:t>RHEV, RHOCP</a:t>
            </a:r>
            <a:r>
              <a:rPr lang="ko-KR" altLang="en-US" dirty="0"/>
              <a:t>의 백업 적용 정보입니다</a:t>
            </a:r>
            <a:r>
              <a:rPr lang="en-US" altLang="ko-KR" dirty="0"/>
              <a:t>.(*</a:t>
            </a:r>
            <a:r>
              <a:rPr lang="ko-KR" altLang="en-US" dirty="0"/>
              <a:t>백업</a:t>
            </a:r>
            <a:r>
              <a:rPr lang="en-US" altLang="ko-KR" dirty="0"/>
              <a:t> </a:t>
            </a:r>
            <a:r>
              <a:rPr lang="ko-KR" altLang="en-US" dirty="0"/>
              <a:t>주기의 경우 협의를 통해 적용 예정</a:t>
            </a:r>
            <a:r>
              <a:rPr lang="en-US" altLang="ko-KR" dirty="0"/>
              <a:t>)</a:t>
            </a:r>
          </a:p>
        </p:txBody>
      </p:sp>
      <p:sp>
        <p:nvSpPr>
          <p:cNvPr id="26" name="Google Shape;629;p30">
            <a:extLst>
              <a:ext uri="{FF2B5EF4-FFF2-40B4-BE49-F238E27FC236}">
                <a16:creationId xmlns:a16="http://schemas.microsoft.com/office/drawing/2014/main" id="{0CE8C8F0-AD6B-42A6-AB29-89B59D844170}"/>
              </a:ext>
            </a:extLst>
          </p:cNvPr>
          <p:cNvSpPr txBox="1"/>
          <p:nvPr/>
        </p:nvSpPr>
        <p:spPr>
          <a:xfrm>
            <a:off x="759318" y="869873"/>
            <a:ext cx="6273942" cy="249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-US" altLang="ko-KR" sz="1800" b="1" dirty="0">
                <a:solidFill>
                  <a:srgbClr val="262626"/>
                </a:solidFill>
                <a:latin typeface="+mn-ea"/>
                <a:ea typeface="+mn-ea"/>
                <a:cs typeface="Malgun Gothic"/>
                <a:sym typeface="Malgun Gothic"/>
              </a:rPr>
              <a:t>6.1</a:t>
            </a:r>
            <a:r>
              <a:rPr lang="ko-KR" altLang="en-US" sz="1800" b="1" dirty="0">
                <a:solidFill>
                  <a:srgbClr val="262626"/>
                </a:solidFill>
                <a:latin typeface="+mn-ea"/>
                <a:ea typeface="+mn-ea"/>
                <a:cs typeface="Malgun Gothic"/>
                <a:sym typeface="Malgun Gothic"/>
              </a:rPr>
              <a:t> 디지털운영시스템 플랫폼 백업</a:t>
            </a:r>
          </a:p>
        </p:txBody>
      </p:sp>
      <p:graphicFrame>
        <p:nvGraphicFramePr>
          <p:cNvPr id="34" name="표 2">
            <a:extLst>
              <a:ext uri="{FF2B5EF4-FFF2-40B4-BE49-F238E27FC236}">
                <a16:creationId xmlns:a16="http://schemas.microsoft.com/office/drawing/2014/main" id="{C6E8B713-8857-E54F-8ACE-EF4328FE5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300037"/>
              </p:ext>
            </p:extLst>
          </p:nvPr>
        </p:nvGraphicFramePr>
        <p:xfrm>
          <a:off x="759318" y="1473408"/>
          <a:ext cx="8601912" cy="1981200"/>
        </p:xfrm>
        <a:graphic>
          <a:graphicData uri="http://schemas.openxmlformats.org/drawingml/2006/table">
            <a:tbl>
              <a:tblPr firstRow="1" bandRow="1">
                <a:tableStyleId>{5B249F98-A74B-45A7-BFBD-E8BFAF1B1D3D}</a:tableStyleId>
              </a:tblPr>
              <a:tblGrid>
                <a:gridCol w="792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336">
                  <a:extLst>
                    <a:ext uri="{9D8B030D-6E8A-4147-A177-3AD203B41FA5}">
                      <a16:colId xmlns:a16="http://schemas.microsoft.com/office/drawing/2014/main" val="1319609414"/>
                    </a:ext>
                  </a:extLst>
                </a:gridCol>
                <a:gridCol w="2134769">
                  <a:extLst>
                    <a:ext uri="{9D8B030D-6E8A-4147-A177-3AD203B41FA5}">
                      <a16:colId xmlns:a16="http://schemas.microsoft.com/office/drawing/2014/main" val="708093095"/>
                    </a:ext>
                  </a:extLst>
                </a:gridCol>
                <a:gridCol w="869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05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5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백업 종류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Backup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설명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적용 여부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비적용 이유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810761"/>
                  </a:ext>
                </a:extLst>
              </a:tr>
              <a:tr h="219791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 Semilight" panose="020B0502040204020203" pitchFamily="50" charset="-127"/>
                        </a:rPr>
                        <a:t>RHEV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 Semilight" panose="020B0502040204020203" pitchFamily="50" charset="-127"/>
                        </a:rPr>
                        <a:t>시스템 백업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 Semilight" panose="020B0502040204020203" pitchFamily="50" charset="-127"/>
                        </a:rPr>
                        <a:t>Engine Database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 Semilight" panose="020B0502040204020203" pitchFamily="50" charset="-127"/>
                        </a:rPr>
                        <a:t>RHVM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 Semilight" panose="020B0502040204020203" pitchFamily="50" charset="-127"/>
                        </a:rPr>
                        <a:t>Ovirt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 Semilight" panose="020B0502040204020203" pitchFamily="50" charset="-127"/>
                        </a:rPr>
                        <a:t>-engine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 Semilight" panose="020B0502040204020203" pitchFamily="50" charset="-127"/>
                        </a:rPr>
                        <a:t>DB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 Semilight" panose="020B0502040204020203" pitchFamily="50" charset="-127"/>
                        </a:rPr>
                        <a:t>백업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-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2350508"/>
                  </a:ext>
                </a:extLst>
              </a:tr>
              <a:tr h="21979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Arial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Malgun Gothic Semilight" panose="020B0502040204020203" pitchFamily="50" charset="-127"/>
                        <a:sym typeface="Arial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 Semilight" panose="020B0502040204020203" pitchFamily="50" charset="-127"/>
                          <a:sym typeface="Arial"/>
                        </a:rPr>
                        <a:t>VM </a:t>
                      </a:r>
                      <a:r>
                        <a:rPr lang="en-US" altLang="ko-KR" sz="1000" b="0" i="0" u="none" strike="noStrike" cap="none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 Semilight" panose="020B0502040204020203" pitchFamily="50" charset="-127"/>
                          <a:sym typeface="Arial"/>
                        </a:rPr>
                        <a:t>SnapShot</a:t>
                      </a: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Malgun Gothic Semilight" panose="020B0502040204020203" pitchFamily="50" charset="-127"/>
                        <a:sym typeface="Arial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 Semilight" panose="020B0502040204020203" pitchFamily="50" charset="-127"/>
                          <a:sym typeface="Arial"/>
                        </a:rPr>
                        <a:t>Virtual Machine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 Semilight" panose="020B0502040204020203" pitchFamily="50" charset="-127"/>
                          <a:sym typeface="Arial"/>
                        </a:rPr>
                        <a:t>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 Semilight" panose="020B0502040204020203" pitchFamily="50" charset="-127"/>
                          <a:sym typeface="Arial"/>
                        </a:rPr>
                        <a:t>시점 백업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O</a:t>
                      </a: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Arial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-</a:t>
                      </a: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Arial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2301068"/>
                  </a:ext>
                </a:extLst>
              </a:tr>
              <a:tr h="13525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Arial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Malgun Gothic Semilight" panose="020B0502040204020203" pitchFamily="50" charset="-127"/>
                        <a:sym typeface="Arial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 Semilight" panose="020B0502040204020203" pitchFamily="50" charset="-127"/>
                          <a:sym typeface="Arial"/>
                        </a:rPr>
                        <a:t>VM OVA</a:t>
                      </a: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Malgun Gothic Semilight" panose="020B0502040204020203" pitchFamily="50" charset="-127"/>
                        <a:sym typeface="Arial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 Semilight" panose="020B0502040204020203" pitchFamily="50" charset="-127"/>
                          <a:sym typeface="Arial"/>
                        </a:rPr>
                        <a:t>Virtual Machine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 Semilight" panose="020B0502040204020203" pitchFamily="50" charset="-127"/>
                          <a:sym typeface="Arial"/>
                        </a:rPr>
                        <a:t> 전체 백업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X</a:t>
                      </a: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Arial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백업 스토리지 별도 필요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8173497"/>
                  </a:ext>
                </a:extLst>
              </a:tr>
              <a:tr h="1859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 Semilight" panose="020B0502040204020203" pitchFamily="50" charset="-127"/>
                          <a:sym typeface="Arial"/>
                        </a:rPr>
                        <a:t>데이터 백업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 Semilight" panose="020B0502040204020203" pitchFamily="50" charset="-127"/>
                          <a:sym typeface="Arial"/>
                        </a:rPr>
                        <a:t>Data Backup</a:t>
                      </a: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Malgun Gothic Semilight" panose="020B0502040204020203" pitchFamily="50" charset="-127"/>
                        <a:sym typeface="Arial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 Semilight" panose="020B0502040204020203" pitchFamily="50" charset="-127"/>
                          <a:sym typeface="Arial"/>
                        </a:rPr>
                        <a:t>VM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 Semilight" panose="020B0502040204020203" pitchFamily="50" charset="-127"/>
                          <a:sym typeface="Arial"/>
                        </a:rPr>
                        <a:t> 데이터 백업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X</a:t>
                      </a: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Arial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백업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솔루션 및 스토리지 별도 필요</a:t>
                      </a:r>
                      <a:endParaRPr lang="en-US" altLang="ko-KR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Arial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5256">
                <a:tc rowSpan="3"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 Semilight" panose="020B0502040204020203" pitchFamily="50" charset="-127"/>
                          <a:sym typeface="Arial"/>
                        </a:rPr>
                        <a:t>RHOCP</a:t>
                      </a: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Malgun Gothic Semilight" panose="020B0502040204020203" pitchFamily="50" charset="-127"/>
                        <a:sym typeface="Arial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 Semilight" panose="020B0502040204020203" pitchFamily="50" charset="-127"/>
                        </a:rPr>
                        <a:t>시스템 백업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 Semilight" panose="020B0502040204020203" pitchFamily="50" charset="-127"/>
                        </a:rPr>
                        <a:t>Etcd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 Semilight" panose="020B0502040204020203" pitchFamily="50" charset="-127"/>
                        </a:rPr>
                        <a:t>Cluster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 Semilight" panose="020B0502040204020203" pitchFamily="50" charset="-127"/>
                        </a:rPr>
                        <a:t>정보 파일 백업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O</a:t>
                      </a: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Arial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Arial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5256">
                <a:tc vMerge="1"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Arial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Malgun Gothic Semilight" panose="020B0502040204020203" pitchFamily="50" charset="-127"/>
                        <a:sym typeface="Arial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 Semilight" panose="020B0502040204020203" pitchFamily="50" charset="-127"/>
                          <a:sym typeface="Arial"/>
                        </a:rPr>
                        <a:t>Snapshot</a:t>
                      </a: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Malgun Gothic Semilight" panose="020B0502040204020203" pitchFamily="50" charset="-127"/>
                        <a:sym typeface="Arial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 Semilight" panose="020B0502040204020203" pitchFamily="50" charset="-127"/>
                          <a:sym typeface="Arial"/>
                        </a:rPr>
                        <a:t>Master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 Semilight" panose="020B0502040204020203" pitchFamily="50" charset="-127"/>
                          <a:sym typeface="Arial"/>
                        </a:rPr>
                        <a:t> Node 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 Semilight" panose="020B0502040204020203" pitchFamily="50" charset="-127"/>
                          <a:sym typeface="Arial"/>
                        </a:rPr>
                        <a:t>시점 백업</a:t>
                      </a: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Malgun Gothic Semilight" panose="020B0502040204020203" pitchFamily="50" charset="-127"/>
                        <a:sym typeface="Arial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O</a:t>
                      </a: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Arial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Arial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979">
                <a:tc vMerge="1"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Malgun Gothic Semilight" panose="020B0502040204020203" pitchFamily="50" charset="-127"/>
                        <a:sym typeface="Arial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 Semilight" panose="020B0502040204020203" pitchFamily="50" charset="-127"/>
                          <a:sym typeface="Arial"/>
                        </a:rPr>
                        <a:t>데이터 백업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j-ea"/>
                          <a:ea typeface="Arial"/>
                          <a:cs typeface="Malgun Gothic Semilight" panose="020B0502040204020203" pitchFamily="50" charset="-127"/>
                          <a:sym typeface="Arial"/>
                        </a:rPr>
                        <a:t>Data Backup</a:t>
                      </a: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Arial"/>
                        <a:cs typeface="Malgun Gothic Semilight" panose="020B0502040204020203" pitchFamily="50" charset="-127"/>
                        <a:sym typeface="Arial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 Semilight" panose="020B0502040204020203" pitchFamily="50" charset="-127"/>
                          <a:sym typeface="Arial"/>
                        </a:rPr>
                        <a:t>Pod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 Semilight" panose="020B0502040204020203" pitchFamily="50" charset="-127"/>
                          <a:sym typeface="Arial"/>
                        </a:rPr>
                        <a:t>데이터 백업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Arial"/>
                        </a:rPr>
                        <a:t>X</a:t>
                      </a: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Arial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 Semilight" panose="020B0502040204020203" pitchFamily="50" charset="-127"/>
                          <a:sym typeface="Arial"/>
                        </a:rPr>
                        <a:t>백업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 Semilight" panose="020B0502040204020203" pitchFamily="50" charset="-127"/>
                          <a:sym typeface="Arial"/>
                        </a:rPr>
                        <a:t>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 Semilight" panose="020B0502040204020203" pitchFamily="50" charset="-127"/>
                          <a:sym typeface="Arial"/>
                        </a:rPr>
                        <a:t>솔루션 및 스토리지 별도 필요</a:t>
                      </a:r>
                      <a:endParaRPr lang="en-US" altLang="ko-KR" sz="10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Malgun Gothic Semilight" panose="020B0502040204020203" pitchFamily="50" charset="-127"/>
                        <a:sym typeface="Arial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Google Shape;626;p30"/>
          <p:cNvSpPr txBox="1">
            <a:spLocks/>
          </p:cNvSpPr>
          <p:nvPr/>
        </p:nvSpPr>
        <p:spPr>
          <a:xfrm>
            <a:off x="884821" y="3577723"/>
            <a:ext cx="8500897" cy="348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just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lang="ko-KR" altLang="en-US" sz="1400" b="1" i="0" u="none" strike="noStrike" cap="none" spc="0" baseline="0" dirty="0">
                <a:ln w="127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62626"/>
              </a:buClr>
              <a:buSzPts val="1400"/>
            </a:pPr>
            <a:r>
              <a:rPr lang="ko-KR" altLang="en-US" dirty="0"/>
              <a:t>백업 및 복구 동작방식은 아래와 같습니다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C6E8B713-8857-E54F-8ACE-EF4328FE5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714611"/>
              </p:ext>
            </p:extLst>
          </p:nvPr>
        </p:nvGraphicFramePr>
        <p:xfrm>
          <a:off x="761242" y="3963958"/>
          <a:ext cx="8624475" cy="2316480"/>
        </p:xfrm>
        <a:graphic>
          <a:graphicData uri="http://schemas.openxmlformats.org/drawingml/2006/table">
            <a:tbl>
              <a:tblPr firstRow="1" bandRow="1">
                <a:tableStyleId>{5B249F98-A74B-45A7-BFBD-E8BFAF1B1D3D}</a:tableStyleId>
              </a:tblPr>
              <a:tblGrid>
                <a:gridCol w="1037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9589">
                  <a:extLst>
                    <a:ext uri="{9D8B030D-6E8A-4147-A177-3AD203B41FA5}">
                      <a16:colId xmlns:a16="http://schemas.microsoft.com/office/drawing/2014/main" val="708093095"/>
                    </a:ext>
                  </a:extLst>
                </a:gridCol>
                <a:gridCol w="3042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Backup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백업 방법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복구 방법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810761"/>
                  </a:ext>
                </a:extLst>
              </a:tr>
              <a:tr h="53049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 Semilight" panose="020B0502040204020203" pitchFamily="50" charset="-127"/>
                        </a:rPr>
                        <a:t>RHEV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 Semilight" panose="020B0502040204020203" pitchFamily="50" charset="-127"/>
                        </a:rPr>
                        <a:t>Engine Database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buClr>
                          <a:srgbClr val="172B4D"/>
                        </a:buClr>
                        <a:buSzPts val="900"/>
                      </a:pPr>
                      <a:r>
                        <a:rPr lang="en-US" altLang="ko-KR" sz="1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①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 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RHVM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에서 스크립트를 통해 백업 데이터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 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생성</a:t>
                      </a:r>
                      <a:endParaRPr lang="en-US" altLang="ko-KR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sym typeface="Arial"/>
                      </a:endParaRPr>
                    </a:p>
                    <a:p>
                      <a:pPr algn="l">
                        <a:buClr>
                          <a:srgbClr val="172B4D"/>
                        </a:buClr>
                        <a:buSzPts val="900"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②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NFS Storage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에 백업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디렉토리를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생성하여</a:t>
                      </a:r>
                      <a:endParaRPr lang="en-US" altLang="ko-KR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>
                        <a:buClr>
                          <a:srgbClr val="172B4D"/>
                        </a:buClr>
                        <a:buSzPts val="900"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데이터</a:t>
                      </a:r>
                      <a:r>
                        <a:rPr lang="ko-KR" altLang="en-US" sz="10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저장</a:t>
                      </a:r>
                      <a:endParaRPr lang="en-US" altLang="ko-KR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Clr>
                          <a:srgbClr val="172B4D"/>
                        </a:buClr>
                        <a:buSzPts val="900"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①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스토리지에서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RHVM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으로</a:t>
                      </a:r>
                      <a:r>
                        <a:rPr lang="en-US" altLang="ko-KR" sz="10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백업 데이터 이동</a:t>
                      </a:r>
                      <a:endParaRPr lang="en-US" altLang="ko-KR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indent="0" algn="l">
                        <a:buClr>
                          <a:srgbClr val="172B4D"/>
                        </a:buClr>
                        <a:buSzPts val="900"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②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데이터베이스 접근 후 기존 데이터베이스를</a:t>
                      </a:r>
                      <a:endParaRPr lang="en-US" altLang="ko-KR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indent="0" algn="l">
                        <a:buClr>
                          <a:srgbClr val="172B4D"/>
                        </a:buClr>
                        <a:buSzPts val="900"/>
                      </a:pPr>
                      <a:r>
                        <a:rPr lang="en-US" altLang="ko-KR" sz="10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삭제한 후 백업 데이터를 덮어쓰기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2350508"/>
                  </a:ext>
                </a:extLst>
              </a:tr>
              <a:tr h="21979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Arial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 Semilight" panose="020B0502040204020203" pitchFamily="50" charset="-127"/>
                          <a:sym typeface="Arial"/>
                        </a:rPr>
                        <a:t>VM </a:t>
                      </a:r>
                      <a:r>
                        <a:rPr lang="en-US" altLang="ko-KR" sz="1000" b="0" i="0" u="none" strike="noStrike" cap="none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 Semilight" panose="020B0502040204020203" pitchFamily="50" charset="-127"/>
                          <a:sym typeface="Arial"/>
                        </a:rPr>
                        <a:t>SnapShot</a:t>
                      </a: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Malgun Gothic Semilight" panose="020B0502040204020203" pitchFamily="50" charset="-127"/>
                        <a:sym typeface="Arial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Clr>
                          <a:srgbClr val="172B4D"/>
                        </a:buClr>
                        <a:buSzPts val="900"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① </a:t>
                      </a:r>
                      <a:r>
                        <a:rPr lang="en-US" altLang="x-none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RVH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Web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에서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VM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별 </a:t>
                      </a:r>
                      <a:r>
                        <a:rPr lang="en-US" altLang="ko-KR" sz="1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SnapShot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을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/Image </a:t>
                      </a:r>
                    </a:p>
                    <a:p>
                      <a:pPr>
                        <a:buClr>
                          <a:srgbClr val="172B4D"/>
                        </a:buClr>
                        <a:buSzPts val="900"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디렉토리에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저장</a:t>
                      </a:r>
                      <a:endParaRPr lang="en-US" altLang="x-none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①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디렉토리에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저장되어 있는 스냅샷을 통해 시점</a:t>
                      </a:r>
                      <a:endParaRPr lang="en-US" altLang="ko-KR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복원진행</a:t>
                      </a:r>
                      <a:endParaRPr lang="en-US" altLang="x-none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2301068"/>
                  </a:ext>
                </a:extLst>
              </a:tr>
              <a:tr h="135256">
                <a:tc rowSpan="2"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 Semilight" panose="020B0502040204020203" pitchFamily="50" charset="-127"/>
                          <a:sym typeface="Arial"/>
                        </a:rPr>
                        <a:t>RHOCP</a:t>
                      </a: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Malgun Gothic Semilight" panose="020B0502040204020203" pitchFamily="50" charset="-127"/>
                        <a:sym typeface="Arial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 Semilight" panose="020B0502040204020203" pitchFamily="50" charset="-127"/>
                        </a:rPr>
                        <a:t>Etcd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Clr>
                          <a:srgbClr val="172B4D"/>
                        </a:buClr>
                        <a:buSzPts val="900"/>
                      </a:pPr>
                      <a:r>
                        <a:rPr lang="en-US" altLang="ko-KR" sz="1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①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 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Master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 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Node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Arial"/>
                        </a:rPr>
                        <a:t>에서 스크립트를 통해 </a:t>
                      </a:r>
                      <a:r>
                        <a:rPr lang="en-US" altLang="ko-KR" sz="1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etcd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백업 </a:t>
                      </a:r>
                      <a:endParaRPr lang="en-US" altLang="ko-KR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>
                        <a:buClr>
                          <a:srgbClr val="172B4D"/>
                        </a:buClr>
                        <a:buSzPts val="900"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데이터 생성</a:t>
                      </a:r>
                      <a:endParaRPr lang="en-US" altLang="ko-KR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sym typeface="Arial"/>
                      </a:endParaRPr>
                    </a:p>
                    <a:p>
                      <a:pPr algn="l">
                        <a:buClr>
                          <a:srgbClr val="172B4D"/>
                        </a:buClr>
                        <a:buSzPts val="900"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② NFS Storage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에 백업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디렉토리를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생성하여</a:t>
                      </a:r>
                      <a:endParaRPr lang="en-US" altLang="ko-KR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>
                        <a:buClr>
                          <a:srgbClr val="172B4D"/>
                        </a:buClr>
                        <a:buSzPts val="900"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데이터</a:t>
                      </a:r>
                      <a:r>
                        <a:rPr lang="ko-KR" altLang="en-US" sz="10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저장</a:t>
                      </a:r>
                      <a:endParaRPr lang="en-US" altLang="ko-KR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Clr>
                          <a:srgbClr val="172B4D"/>
                        </a:buClr>
                        <a:buSzPts val="900"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①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스토리지에서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Bastion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으로</a:t>
                      </a:r>
                      <a:r>
                        <a:rPr lang="en-US" altLang="ko-KR" sz="10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백업 데이터 이동</a:t>
                      </a:r>
                      <a:endParaRPr lang="en-US" altLang="ko-KR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indent="0" algn="l">
                        <a:buClr>
                          <a:srgbClr val="172B4D"/>
                        </a:buClr>
                        <a:buSzPts val="900"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②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기존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데이터를백업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데이터로 덮어쓰기</a:t>
                      </a: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Malgun Gothic Semilight" panose="020B0502040204020203" pitchFamily="50" charset="-127"/>
                        <a:sym typeface="Arial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5256">
                <a:tc vMerge="1">
                  <a:txBody>
                    <a:bodyPr/>
                    <a:lstStyle/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Arial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algun Gothic Semilight" panose="020B0502040204020203" pitchFamily="50" charset="-127"/>
                          <a:sym typeface="Arial"/>
                        </a:rPr>
                        <a:t>Snapshot</a:t>
                      </a: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Malgun Gothic Semilight" panose="020B0502040204020203" pitchFamily="50" charset="-127"/>
                        <a:sym typeface="Arial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Clr>
                          <a:srgbClr val="172B4D"/>
                        </a:buClr>
                        <a:buSzPts val="900"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① RHOCP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Web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에서 </a:t>
                      </a:r>
                      <a:r>
                        <a:rPr lang="en-US" altLang="ko-KR" sz="1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SnapShot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을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/Image </a:t>
                      </a:r>
                    </a:p>
                    <a:p>
                      <a:pPr>
                        <a:buClr>
                          <a:srgbClr val="172B4D"/>
                        </a:buClr>
                        <a:buSzPts val="900"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디렉토리에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저장</a:t>
                      </a:r>
                      <a:endParaRPr lang="en-US" altLang="x-none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①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디렉토리에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저장되어 있는 스냅샷을 통해 시점</a:t>
                      </a:r>
                      <a:endParaRPr lang="en-US" altLang="ko-KR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복원진행 </a:t>
                      </a:r>
                      <a:endParaRPr lang="ko-KR" altLang="en-US" sz="10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Arial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Google Shape;538;p28"/>
          <p:cNvSpPr txBox="1">
            <a:spLocks noGrp="1"/>
          </p:cNvSpPr>
          <p:nvPr>
            <p:ph type="sldNum" sz="quarter" idx="4"/>
          </p:nvPr>
        </p:nvSpPr>
        <p:spPr>
          <a:xfrm>
            <a:off x="4527932" y="6568116"/>
            <a:ext cx="850136" cy="214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bg1"/>
                </a:solidFill>
                <a:latin typeface="+mj-ea"/>
                <a:ea typeface="+mj-ea"/>
                <a:cs typeface="Malgun Gothic"/>
                <a:sym typeface="Malgun Gothic"/>
              </a:rPr>
              <a:t>11</a:t>
            </a:fld>
            <a:endParaRPr>
              <a:solidFill>
                <a:schemeClr val="bg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36606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734;p36"/>
          <p:cNvSpPr/>
          <p:nvPr/>
        </p:nvSpPr>
        <p:spPr>
          <a:xfrm>
            <a:off x="6717598" y="5703488"/>
            <a:ext cx="1586100" cy="276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800"/>
            </a:pP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Worker Node #2</a:t>
            </a:r>
          </a:p>
        </p:txBody>
      </p:sp>
      <p:sp>
        <p:nvSpPr>
          <p:cNvPr id="727" name="Google Shape;727;p36"/>
          <p:cNvSpPr txBox="1">
            <a:spLocks noGrp="1"/>
          </p:cNvSpPr>
          <p:nvPr>
            <p:ph type="body" sz="quarter" idx="16"/>
          </p:nvPr>
        </p:nvSpPr>
        <p:spPr>
          <a:xfrm>
            <a:off x="578096" y="286474"/>
            <a:ext cx="7322517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n-US" altLang="ko-KR" sz="2400" dirty="0"/>
              <a:t>7. CI/CD</a:t>
            </a:r>
            <a:endParaRPr lang="ko-KR" altLang="en-US" sz="2400" dirty="0"/>
          </a:p>
        </p:txBody>
      </p:sp>
      <p:sp>
        <p:nvSpPr>
          <p:cNvPr id="728" name="Google Shape;728;p36"/>
          <p:cNvSpPr txBox="1">
            <a:spLocks noGrp="1"/>
          </p:cNvSpPr>
          <p:nvPr>
            <p:ph type="body" sz="quarter" idx="17"/>
          </p:nvPr>
        </p:nvSpPr>
        <p:spPr>
          <a:xfrm>
            <a:off x="753356" y="1122136"/>
            <a:ext cx="8500897" cy="171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lnSpcReduction="1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</a:pPr>
            <a:r>
              <a:rPr lang="en-US" dirty="0"/>
              <a:t>Openshift Container Platform 시스템의 CI/CD SW </a:t>
            </a:r>
            <a:r>
              <a:rPr lang="en-US" dirty="0" err="1"/>
              <a:t>구성도는</a:t>
            </a:r>
            <a:r>
              <a:rPr lang="en-US" dirty="0"/>
              <a:t> 아래와 같습니다.</a:t>
            </a:r>
          </a:p>
          <a:p>
            <a:pPr marL="449263" lvl="1" indent="-182563">
              <a:lnSpc>
                <a:spcPct val="150000"/>
              </a:lnSpc>
              <a:buClr>
                <a:srgbClr val="262626"/>
              </a:buClr>
              <a:buSzPts val="1400"/>
              <a:buFont typeface="Arial" pitchFamily="34" charset="0"/>
              <a:buChar char="•"/>
            </a:pPr>
            <a:r>
              <a:rPr lang="en-US" altLang="ko-KR" sz="1300" b="0" dirty="0">
                <a:latin typeface="+mn-ea"/>
                <a:ea typeface="+mn-ea"/>
              </a:rPr>
              <a:t>Gitlab :  </a:t>
            </a:r>
            <a:r>
              <a:rPr lang="ko-KR" altLang="en-US" sz="1300" b="0" dirty="0">
                <a:latin typeface="+mn-ea"/>
                <a:ea typeface="+mn-ea"/>
              </a:rPr>
              <a:t>버전 관리 시스템으로 </a:t>
            </a:r>
            <a:r>
              <a:rPr lang="en-US" altLang="ko-KR" sz="1300" b="0" dirty="0">
                <a:latin typeface="+mn-ea"/>
                <a:ea typeface="+mn-ea"/>
              </a:rPr>
              <a:t>Git</a:t>
            </a:r>
            <a:r>
              <a:rPr lang="ko-KR" altLang="en-US" sz="1300" b="0" dirty="0">
                <a:latin typeface="+mn-ea"/>
                <a:ea typeface="+mn-ea"/>
              </a:rPr>
              <a:t>의 원격 저장소 및 이슈 </a:t>
            </a:r>
            <a:r>
              <a:rPr lang="ko-KR" altLang="en-US" sz="1300" b="0" dirty="0" err="1">
                <a:latin typeface="+mn-ea"/>
                <a:ea typeface="+mn-ea"/>
              </a:rPr>
              <a:t>트래커</a:t>
            </a:r>
            <a:r>
              <a:rPr lang="ko-KR" altLang="en-US" sz="1300" b="0" dirty="0">
                <a:latin typeface="+mn-ea"/>
                <a:ea typeface="+mn-ea"/>
              </a:rPr>
              <a:t> 기능을 제공</a:t>
            </a:r>
            <a:endParaRPr lang="en-US" altLang="ko-KR" sz="1300" b="0" dirty="0">
              <a:latin typeface="+mn-ea"/>
              <a:ea typeface="+mn-ea"/>
            </a:endParaRPr>
          </a:p>
          <a:p>
            <a:pPr marL="449263" lvl="1" indent="-182563" algn="just">
              <a:lnSpc>
                <a:spcPct val="150000"/>
              </a:lnSpc>
              <a:spcBef>
                <a:spcPts val="0"/>
              </a:spcBef>
              <a:buClr>
                <a:srgbClr val="262626"/>
              </a:buClr>
              <a:buSzPts val="1400"/>
              <a:buFont typeface="Arial" pitchFamily="34" charset="0"/>
              <a:buChar char="•"/>
            </a:pPr>
            <a:r>
              <a:rPr lang="en-US" altLang="ko-KR" sz="1300" b="0" dirty="0">
                <a:latin typeface="+mn-ea"/>
                <a:ea typeface="+mn-ea"/>
              </a:rPr>
              <a:t>Gitlab Runner :  CI/CD </a:t>
            </a:r>
            <a:r>
              <a:rPr lang="ko-KR" altLang="en-US" sz="1300" b="0" dirty="0">
                <a:latin typeface="+mn-ea"/>
                <a:ea typeface="+mn-ea"/>
              </a:rPr>
              <a:t>파이프라인의 </a:t>
            </a:r>
            <a:r>
              <a:rPr lang="en-US" altLang="ko-KR" sz="1300" b="0" dirty="0">
                <a:latin typeface="+mn-ea"/>
                <a:ea typeface="+mn-ea"/>
              </a:rPr>
              <a:t>job</a:t>
            </a:r>
            <a:r>
              <a:rPr lang="ko-KR" altLang="en-US" sz="1300" b="0" dirty="0">
                <a:latin typeface="+mn-ea"/>
                <a:ea typeface="+mn-ea"/>
              </a:rPr>
              <a:t>을 실행하는 에이전트</a:t>
            </a:r>
          </a:p>
          <a:p>
            <a:pPr marL="449263" lvl="1" indent="-182563" algn="just">
              <a:lnSpc>
                <a:spcPct val="150000"/>
              </a:lnSpc>
              <a:spcBef>
                <a:spcPts val="0"/>
              </a:spcBef>
              <a:buClr>
                <a:srgbClr val="262626"/>
              </a:buClr>
              <a:buSzPts val="1400"/>
              <a:buFont typeface="Arial" pitchFamily="34" charset="0"/>
              <a:buChar char="•"/>
            </a:pPr>
            <a:r>
              <a:rPr lang="en-US" altLang="ko-KR" sz="1300" b="0" dirty="0">
                <a:latin typeface="+mn-ea"/>
                <a:ea typeface="+mn-ea"/>
              </a:rPr>
              <a:t>Mirror Image Registry : </a:t>
            </a:r>
            <a:r>
              <a:rPr lang="ko-KR" altLang="en-US" sz="1300" b="0" dirty="0">
                <a:latin typeface="+mn-ea"/>
                <a:ea typeface="+mn-ea"/>
              </a:rPr>
              <a:t>컨테이너 이미지 저장소</a:t>
            </a:r>
          </a:p>
          <a:p>
            <a:pPr marL="449263" lvl="1" indent="-182563" algn="just">
              <a:lnSpc>
                <a:spcPct val="150000"/>
              </a:lnSpc>
              <a:spcBef>
                <a:spcPts val="0"/>
              </a:spcBef>
              <a:buClr>
                <a:srgbClr val="262626"/>
              </a:buClr>
              <a:buSzPts val="1400"/>
              <a:buFont typeface="Arial" pitchFamily="34" charset="0"/>
              <a:buChar char="•"/>
            </a:pPr>
            <a:r>
              <a:rPr lang="en-US" altLang="ko-KR" sz="1300" b="0" dirty="0">
                <a:latin typeface="+mn-ea"/>
                <a:ea typeface="+mn-ea"/>
              </a:rPr>
              <a:t>Argo CD : </a:t>
            </a:r>
            <a:r>
              <a:rPr lang="en-US" altLang="ko-KR" sz="1300" b="0" dirty="0" err="1">
                <a:latin typeface="+mn-ea"/>
                <a:ea typeface="+mn-ea"/>
              </a:rPr>
              <a:t>GitOps</a:t>
            </a:r>
            <a:r>
              <a:rPr lang="ko-KR" altLang="en-US" sz="1300" b="0" dirty="0">
                <a:latin typeface="+mn-ea"/>
                <a:ea typeface="+mn-ea"/>
              </a:rPr>
              <a:t> 스타일의 배포를 지원하는 </a:t>
            </a:r>
            <a:r>
              <a:rPr lang="en-US" altLang="ko-KR" sz="1300" b="0" dirty="0">
                <a:latin typeface="+mn-ea"/>
                <a:ea typeface="+mn-ea"/>
              </a:rPr>
              <a:t>CD </a:t>
            </a:r>
            <a:r>
              <a:rPr lang="ko-KR" altLang="en-US" sz="1300" b="0" dirty="0">
                <a:latin typeface="+mn-ea"/>
                <a:ea typeface="+mn-ea"/>
              </a:rPr>
              <a:t>도구</a:t>
            </a:r>
            <a:endParaRPr lang="en-US" altLang="ko-KR" sz="1300" b="0" dirty="0">
              <a:latin typeface="+mn-ea"/>
              <a:ea typeface="+mn-ea"/>
            </a:endParaRPr>
          </a:p>
          <a:p>
            <a:pPr marL="449263" lvl="1" indent="-182563" algn="just">
              <a:lnSpc>
                <a:spcPct val="150000"/>
              </a:lnSpc>
              <a:spcBef>
                <a:spcPts val="0"/>
              </a:spcBef>
              <a:buClr>
                <a:srgbClr val="262626"/>
              </a:buClr>
              <a:buSzPts val="1400"/>
              <a:buFont typeface="Arial" pitchFamily="34" charset="0"/>
              <a:buChar char="•"/>
            </a:pPr>
            <a:r>
              <a:rPr lang="en-US" altLang="ko-KR" sz="1300" dirty="0">
                <a:latin typeface="+mn-ea"/>
                <a:ea typeface="+mn-ea"/>
              </a:rPr>
              <a:t>Helm : Pod </a:t>
            </a:r>
            <a:r>
              <a:rPr lang="ko-KR" altLang="en-US" sz="1300" dirty="0">
                <a:latin typeface="+mn-ea"/>
                <a:ea typeface="+mn-ea"/>
              </a:rPr>
              <a:t>배포 설정을 코드화로 저장하는 관리도구</a:t>
            </a:r>
            <a:endParaRPr lang="ko-KR" altLang="en-US" sz="1300" b="0" dirty="0">
              <a:latin typeface="+mn-ea"/>
              <a:ea typeface="+mn-ea"/>
            </a:endParaRPr>
          </a:p>
        </p:txBody>
      </p:sp>
      <p:sp>
        <p:nvSpPr>
          <p:cNvPr id="730" name="Google Shape;730;p36"/>
          <p:cNvSpPr txBox="1"/>
          <p:nvPr/>
        </p:nvSpPr>
        <p:spPr>
          <a:xfrm>
            <a:off x="744095" y="869875"/>
            <a:ext cx="4583700" cy="249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7.1</a:t>
            </a:r>
            <a:r>
              <a:rPr lang="en-US" sz="1800" b="1" i="0" u="none" strike="noStrike" cap="none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CI/CD SW </a:t>
            </a:r>
            <a:r>
              <a:rPr lang="en-US" sz="1800" b="1" i="0" u="none" strike="noStrike" cap="none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구성도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36"/>
          <p:cNvSpPr/>
          <p:nvPr/>
        </p:nvSpPr>
        <p:spPr>
          <a:xfrm>
            <a:off x="1457225" y="3932439"/>
            <a:ext cx="1586100" cy="1546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732" name="Google Shape;732;p36"/>
          <p:cNvSpPr/>
          <p:nvPr/>
        </p:nvSpPr>
        <p:spPr>
          <a:xfrm>
            <a:off x="1591168" y="4025177"/>
            <a:ext cx="1326300" cy="328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Gitlab</a:t>
            </a:r>
            <a:endParaRPr sz="1000" b="0" i="0" u="none" strike="noStrike" cap="none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733" name="Google Shape;733;p36"/>
          <p:cNvSpPr/>
          <p:nvPr/>
        </p:nvSpPr>
        <p:spPr>
          <a:xfrm>
            <a:off x="1591153" y="4483730"/>
            <a:ext cx="1326300" cy="328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Gitlab Runner</a:t>
            </a:r>
            <a:endParaRPr sz="1000" b="0" i="0" u="none" strike="noStrike" cap="none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734" name="Google Shape;734;p36"/>
          <p:cNvSpPr/>
          <p:nvPr/>
        </p:nvSpPr>
        <p:spPr>
          <a:xfrm>
            <a:off x="1457227" y="3383008"/>
            <a:ext cx="1586100" cy="55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100" b="1" i="0" u="none" strike="noStrike" cap="non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CI/CD</a:t>
            </a:r>
            <a:endParaRPr sz="1100" b="1" i="0" u="none" strike="noStrike" cap="non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735" name="Google Shape;735;p36"/>
          <p:cNvSpPr/>
          <p:nvPr/>
        </p:nvSpPr>
        <p:spPr>
          <a:xfrm>
            <a:off x="4009556" y="3932444"/>
            <a:ext cx="1586100" cy="1546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736" name="Google Shape;736;p36"/>
          <p:cNvSpPr/>
          <p:nvPr/>
        </p:nvSpPr>
        <p:spPr>
          <a:xfrm>
            <a:off x="4009551" y="3383019"/>
            <a:ext cx="1586100" cy="55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Mirror Image</a:t>
            </a:r>
            <a:endParaRPr sz="1100" b="1" i="0" u="none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Registry</a:t>
            </a:r>
            <a:endParaRPr sz="1100" b="1" i="0" u="none" strike="noStrike" cap="non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737" name="Google Shape;737;p36"/>
          <p:cNvSpPr/>
          <p:nvPr/>
        </p:nvSpPr>
        <p:spPr>
          <a:xfrm>
            <a:off x="6717596" y="4161329"/>
            <a:ext cx="1586100" cy="1546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738" name="Google Shape;738;p36"/>
          <p:cNvSpPr/>
          <p:nvPr/>
        </p:nvSpPr>
        <p:spPr>
          <a:xfrm>
            <a:off x="6717598" y="3611895"/>
            <a:ext cx="1586100" cy="55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Worker Node</a:t>
            </a:r>
            <a:endParaRPr sz="900" b="1" i="0" u="none" strike="noStrike" cap="non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739" name="Google Shape;739;p36"/>
          <p:cNvSpPr/>
          <p:nvPr/>
        </p:nvSpPr>
        <p:spPr>
          <a:xfrm>
            <a:off x="6561873" y="3932442"/>
            <a:ext cx="1586100" cy="1546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740" name="Google Shape;740;p36"/>
          <p:cNvSpPr/>
          <p:nvPr/>
        </p:nvSpPr>
        <p:spPr>
          <a:xfrm>
            <a:off x="6561875" y="3383008"/>
            <a:ext cx="1586100" cy="55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100" b="1" i="0" u="none" strike="noStrike" cap="non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Worker Node</a:t>
            </a:r>
            <a:endParaRPr sz="1100" b="1" i="0" u="none" strike="noStrike" cap="non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cxnSp>
        <p:nvCxnSpPr>
          <p:cNvPr id="743" name="Google Shape;743;p36"/>
          <p:cNvCxnSpPr>
            <a:stCxn id="732" idx="3"/>
            <a:endCxn id="733" idx="3"/>
          </p:cNvCxnSpPr>
          <p:nvPr/>
        </p:nvCxnSpPr>
        <p:spPr>
          <a:xfrm>
            <a:off x="2917468" y="4189577"/>
            <a:ext cx="600" cy="458700"/>
          </a:xfrm>
          <a:prstGeom prst="curvedConnector3">
            <a:avLst>
              <a:gd name="adj1" fmla="val 39687500"/>
            </a:avLst>
          </a:prstGeom>
          <a:noFill/>
          <a:ln w="19050" cap="flat" cmpd="sng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4" name="Google Shape;744;p36"/>
          <p:cNvCxnSpPr/>
          <p:nvPr/>
        </p:nvCxnSpPr>
        <p:spPr>
          <a:xfrm flipV="1">
            <a:off x="2917453" y="4688130"/>
            <a:ext cx="1535308" cy="6300"/>
          </a:xfrm>
          <a:prstGeom prst="straightConnector1">
            <a:avLst/>
          </a:prstGeom>
          <a:noFill/>
          <a:ln w="19050" cap="flat" cmpd="sng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5" name="Google Shape;745;p36"/>
          <p:cNvSpPr txBox="1"/>
          <p:nvPr/>
        </p:nvSpPr>
        <p:spPr>
          <a:xfrm>
            <a:off x="3042342" y="4035668"/>
            <a:ext cx="6240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Trigger</a:t>
            </a:r>
            <a:endParaRPr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6" name="Google Shape;746;p36"/>
          <p:cNvSpPr txBox="1"/>
          <p:nvPr/>
        </p:nvSpPr>
        <p:spPr>
          <a:xfrm>
            <a:off x="3060685" y="4631764"/>
            <a:ext cx="978878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Push images</a:t>
            </a:r>
            <a:endParaRPr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7" name="Google Shape;747;p36"/>
          <p:cNvSpPr txBox="1"/>
          <p:nvPr/>
        </p:nvSpPr>
        <p:spPr>
          <a:xfrm>
            <a:off x="5636604" y="4689226"/>
            <a:ext cx="99647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Pull images</a:t>
            </a:r>
            <a:endParaRPr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48" name="Google Shape;748;p36"/>
          <p:cNvCxnSpPr/>
          <p:nvPr/>
        </p:nvCxnSpPr>
        <p:spPr>
          <a:xfrm>
            <a:off x="7378073" y="4596772"/>
            <a:ext cx="0" cy="408092"/>
          </a:xfrm>
          <a:prstGeom prst="straightConnector1">
            <a:avLst/>
          </a:prstGeom>
          <a:noFill/>
          <a:ln w="19050" cap="flat" cmpd="sng">
            <a:solidFill>
              <a:schemeClr val="accent5">
                <a:lumMod val="75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</p:cxnSp>
      <p:pic>
        <p:nvPicPr>
          <p:cNvPr id="23" name="Picture 2" descr="Kubernetes] 쿠버네티스 시리즈(2) - Pod 집중 탐구">
            <a:extLst>
              <a:ext uri="{FF2B5EF4-FFF2-40B4-BE49-F238E27FC236}">
                <a16:creationId xmlns:a16="http://schemas.microsoft.com/office/drawing/2014/main" id="{60CF952D-28DB-411F-84C8-FED9B2158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655" y="4025177"/>
            <a:ext cx="527236" cy="51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733;p36"/>
          <p:cNvSpPr/>
          <p:nvPr/>
        </p:nvSpPr>
        <p:spPr>
          <a:xfrm>
            <a:off x="1587125" y="4996411"/>
            <a:ext cx="1326300" cy="328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Helm</a:t>
            </a:r>
            <a:endParaRPr sz="10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cxnSp>
        <p:nvCxnSpPr>
          <p:cNvPr id="25" name="Google Shape;748;p36"/>
          <p:cNvCxnSpPr/>
          <p:nvPr/>
        </p:nvCxnSpPr>
        <p:spPr>
          <a:xfrm flipH="1" flipV="1">
            <a:off x="2979252" y="5202056"/>
            <a:ext cx="3582623" cy="1"/>
          </a:xfrm>
          <a:prstGeom prst="straightConnector1">
            <a:avLst/>
          </a:prstGeom>
          <a:noFill/>
          <a:ln w="19050" cap="flat" cmpd="sng">
            <a:solidFill>
              <a:schemeClr val="accent5">
                <a:lumMod val="75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7" name="Google Shape;747;p36"/>
          <p:cNvSpPr txBox="1"/>
          <p:nvPr/>
        </p:nvSpPr>
        <p:spPr>
          <a:xfrm>
            <a:off x="3032218" y="5161246"/>
            <a:ext cx="1245097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배포 환경 전달</a:t>
            </a:r>
            <a:endParaRPr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Picture 46">
            <a:extLst>
              <a:ext uri="{FF2B5EF4-FFF2-40B4-BE49-F238E27FC236}">
                <a16:creationId xmlns:a16="http://schemas.microsoft.com/office/drawing/2014/main" id="{828E83E7-C462-4B95-B78F-496B80D08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259" y="4448418"/>
            <a:ext cx="408608" cy="39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꺾인 연결선 5"/>
          <p:cNvCxnSpPr/>
          <p:nvPr/>
        </p:nvCxnSpPr>
        <p:spPr>
          <a:xfrm>
            <a:off x="5038755" y="4666076"/>
            <a:ext cx="1523118" cy="376635"/>
          </a:xfrm>
          <a:prstGeom prst="bentConnector3">
            <a:avLst>
              <a:gd name="adj1" fmla="val 40881"/>
            </a:avLst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1" name="Google Shape;741;p36"/>
          <p:cNvSpPr/>
          <p:nvPr/>
        </p:nvSpPr>
        <p:spPr>
          <a:xfrm>
            <a:off x="6691897" y="4942281"/>
            <a:ext cx="1326300" cy="328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0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Argo CD</a:t>
            </a:r>
            <a:endParaRPr sz="10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38" name="Google Shape;734;p36"/>
          <p:cNvSpPr/>
          <p:nvPr/>
        </p:nvSpPr>
        <p:spPr>
          <a:xfrm>
            <a:off x="1457227" y="5479239"/>
            <a:ext cx="1586100" cy="276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800"/>
            </a:pP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Host VM</a:t>
            </a:r>
          </a:p>
        </p:txBody>
      </p:sp>
      <p:sp>
        <p:nvSpPr>
          <p:cNvPr id="39" name="Google Shape;734;p36"/>
          <p:cNvSpPr/>
          <p:nvPr/>
        </p:nvSpPr>
        <p:spPr>
          <a:xfrm>
            <a:off x="4009551" y="5479244"/>
            <a:ext cx="1586100" cy="276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Host VM</a:t>
            </a:r>
            <a:endParaRPr sz="1100" b="1" i="0" u="none" strike="noStrike" cap="non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40" name="Google Shape;734;p36"/>
          <p:cNvSpPr/>
          <p:nvPr/>
        </p:nvSpPr>
        <p:spPr>
          <a:xfrm>
            <a:off x="6561997" y="5470264"/>
            <a:ext cx="1586100" cy="276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100" b="1" i="0" u="none" strike="noStrike" cap="non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Worker Node #1</a:t>
            </a:r>
            <a:endParaRPr sz="1100" b="1" i="0" u="none" strike="noStrike" cap="non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33" name="Google Shape;538;p28"/>
          <p:cNvSpPr txBox="1">
            <a:spLocks noGrp="1"/>
          </p:cNvSpPr>
          <p:nvPr>
            <p:ph type="sldNum" sz="quarter" idx="4"/>
          </p:nvPr>
        </p:nvSpPr>
        <p:spPr>
          <a:xfrm>
            <a:off x="4527932" y="6568116"/>
            <a:ext cx="850136" cy="214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bg1"/>
                </a:solidFill>
                <a:latin typeface="+mj-ea"/>
                <a:ea typeface="+mj-ea"/>
                <a:cs typeface="Malgun Gothic"/>
                <a:sym typeface="Malgun Gothic"/>
              </a:rPr>
              <a:t>12</a:t>
            </a:fld>
            <a:endParaRPr>
              <a:solidFill>
                <a:schemeClr val="bg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4"/>
          <p:cNvSpPr txBox="1">
            <a:spLocks noGrp="1"/>
          </p:cNvSpPr>
          <p:nvPr>
            <p:ph type="body" sz="quarter" idx="16"/>
          </p:nvPr>
        </p:nvSpPr>
        <p:spPr>
          <a:xfrm>
            <a:off x="578096" y="286474"/>
            <a:ext cx="7322517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n-US" sz="2400" dirty="0"/>
              <a:t>7. CI/CD</a:t>
            </a:r>
            <a:endParaRPr dirty="0"/>
          </a:p>
        </p:txBody>
      </p:sp>
      <p:sp>
        <p:nvSpPr>
          <p:cNvPr id="708" name="Google Shape;708;p34"/>
          <p:cNvSpPr txBox="1">
            <a:spLocks noGrp="1"/>
          </p:cNvSpPr>
          <p:nvPr>
            <p:ph type="body" sz="quarter" idx="17"/>
          </p:nvPr>
        </p:nvSpPr>
        <p:spPr>
          <a:xfrm>
            <a:off x="814316" y="1129693"/>
            <a:ext cx="8500897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</a:pPr>
            <a:r>
              <a:rPr lang="en-US" dirty="0"/>
              <a:t>Openshift Container Platform 시스템의 CI/CD 업무 개요는 아래와 같습니다.</a:t>
            </a:r>
            <a:endParaRPr dirty="0"/>
          </a:p>
        </p:txBody>
      </p:sp>
      <p:sp>
        <p:nvSpPr>
          <p:cNvPr id="710" name="Google Shape;710;p34"/>
          <p:cNvSpPr txBox="1"/>
          <p:nvPr/>
        </p:nvSpPr>
        <p:spPr>
          <a:xfrm>
            <a:off x="751697" y="869873"/>
            <a:ext cx="3106367" cy="249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r>
              <a:rPr lang="en-US" sz="1800" b="1" i="0" u="none" strike="noStrike" cap="none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.2 CI/CD 업무 개요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1" name="Google Shape;711;p34" descr="GitOps in Kubernetes with GitLab CI and ArgoCD | by Poom Wettayakorn |  Level Up Cod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953" y="1921397"/>
            <a:ext cx="8079128" cy="36047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38;p28"/>
          <p:cNvSpPr txBox="1">
            <a:spLocks noGrp="1"/>
          </p:cNvSpPr>
          <p:nvPr>
            <p:ph type="sldNum" sz="quarter" idx="4"/>
          </p:nvPr>
        </p:nvSpPr>
        <p:spPr>
          <a:xfrm>
            <a:off x="4527932" y="6568116"/>
            <a:ext cx="850136" cy="214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bg1"/>
                </a:solidFill>
                <a:latin typeface="+mj-ea"/>
                <a:ea typeface="+mj-ea"/>
                <a:cs typeface="Malgun Gothic"/>
                <a:sym typeface="Malgun Gothic"/>
              </a:rPr>
              <a:t>13</a:t>
            </a:fld>
            <a:endParaRPr>
              <a:solidFill>
                <a:schemeClr val="bg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8"/>
          <p:cNvSpPr txBox="1">
            <a:spLocks noGrp="1"/>
          </p:cNvSpPr>
          <p:nvPr>
            <p:ph type="body" sz="quarter" idx="16"/>
          </p:nvPr>
        </p:nvSpPr>
        <p:spPr>
          <a:xfrm>
            <a:off x="578096" y="286474"/>
            <a:ext cx="7322517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n-US" sz="2400" dirty="0"/>
              <a:t>7. CI/CD</a:t>
            </a:r>
            <a:endParaRPr dirty="0"/>
          </a:p>
        </p:txBody>
      </p:sp>
      <p:sp>
        <p:nvSpPr>
          <p:cNvPr id="815" name="Google Shape;815;p38"/>
          <p:cNvSpPr txBox="1">
            <a:spLocks noGrp="1"/>
          </p:cNvSpPr>
          <p:nvPr>
            <p:ph type="body" sz="quarter" idx="17"/>
          </p:nvPr>
        </p:nvSpPr>
        <p:spPr>
          <a:xfrm>
            <a:off x="567162" y="1833140"/>
            <a:ext cx="4004840" cy="4116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-228600" algn="l">
              <a:lnSpc>
                <a:spcPct val="100000"/>
              </a:lnSpc>
              <a:buClr>
                <a:srgbClr val="262626"/>
              </a:buClr>
              <a:buSzPts val="1400"/>
              <a:buFont typeface="+mj-lt"/>
              <a:buAutoNum type="arabicPeriod"/>
            </a:pPr>
            <a:r>
              <a:rPr lang="en-US" sz="1100" b="0" dirty="0" err="1">
                <a:latin typeface="+mn-ea"/>
                <a:ea typeface="+mn-ea"/>
              </a:rPr>
              <a:t>개발자가</a:t>
            </a:r>
            <a:r>
              <a:rPr lang="en-US" sz="1100" b="0" dirty="0">
                <a:latin typeface="+mn-ea"/>
                <a:ea typeface="+mn-ea"/>
              </a:rPr>
              <a:t> git </a:t>
            </a:r>
            <a:r>
              <a:rPr lang="en-US" sz="1100" b="0" dirty="0" err="1">
                <a:latin typeface="+mn-ea"/>
                <a:ea typeface="+mn-ea"/>
              </a:rPr>
              <a:t>저장소에</a:t>
            </a:r>
            <a:r>
              <a:rPr lang="en-US" sz="1100" b="0" dirty="0">
                <a:latin typeface="+mn-ea"/>
                <a:ea typeface="+mn-ea"/>
              </a:rPr>
              <a:t> </a:t>
            </a:r>
            <a:r>
              <a:rPr lang="en-US" sz="1100" b="0" dirty="0" err="1">
                <a:latin typeface="+mn-ea"/>
                <a:ea typeface="+mn-ea"/>
              </a:rPr>
              <a:t>소스코드를</a:t>
            </a:r>
            <a:r>
              <a:rPr lang="en-US" sz="1100" b="0" dirty="0">
                <a:latin typeface="+mn-ea"/>
                <a:ea typeface="+mn-ea"/>
              </a:rPr>
              <a:t> push. </a:t>
            </a:r>
            <a:br>
              <a:rPr lang="en-US" sz="1100" b="0" dirty="0">
                <a:latin typeface="+mn-ea"/>
                <a:ea typeface="+mn-ea"/>
              </a:rPr>
            </a:br>
            <a:endParaRPr sz="1100" b="0" dirty="0">
              <a:latin typeface="+mn-ea"/>
              <a:ea typeface="+mn-ea"/>
            </a:endParaRPr>
          </a:p>
          <a:p>
            <a:pPr marL="228600" indent="-228600" algn="l">
              <a:lnSpc>
                <a:spcPct val="100000"/>
              </a:lnSpc>
              <a:buClr>
                <a:srgbClr val="262626"/>
              </a:buClr>
              <a:buSzPts val="1400"/>
              <a:buFont typeface="+mj-lt"/>
              <a:buAutoNum type="arabicPeriod"/>
            </a:pPr>
            <a:r>
              <a:rPr lang="en-US" sz="1100" b="0" dirty="0" err="1">
                <a:latin typeface="+mn-ea"/>
                <a:ea typeface="+mn-ea"/>
              </a:rPr>
              <a:t>저장소</a:t>
            </a:r>
            <a:r>
              <a:rPr lang="en-US" sz="1100" b="0" dirty="0">
                <a:latin typeface="+mn-ea"/>
                <a:ea typeface="+mn-ea"/>
              </a:rPr>
              <a:t> root </a:t>
            </a:r>
            <a:r>
              <a:rPr lang="en-US" sz="1100" b="0" dirty="0" err="1">
                <a:latin typeface="+mn-ea"/>
                <a:ea typeface="+mn-ea"/>
              </a:rPr>
              <a:t>위치에</a:t>
            </a:r>
            <a:r>
              <a:rPr lang="en-US" sz="1100" b="0" dirty="0">
                <a:latin typeface="+mn-ea"/>
                <a:ea typeface="+mn-ea"/>
              </a:rPr>
              <a:t> .</a:t>
            </a:r>
            <a:r>
              <a:rPr lang="en-US" sz="1100" b="0" dirty="0" err="1">
                <a:latin typeface="+mn-ea"/>
                <a:ea typeface="+mn-ea"/>
              </a:rPr>
              <a:t>gitlab-ci.yml파일이</a:t>
            </a:r>
            <a:r>
              <a:rPr lang="en-US" sz="1100" b="0" dirty="0">
                <a:latin typeface="+mn-ea"/>
                <a:ea typeface="+mn-ea"/>
              </a:rPr>
              <a:t> </a:t>
            </a:r>
            <a:r>
              <a:rPr lang="en-US" sz="1100" b="0" dirty="0" err="1">
                <a:latin typeface="+mn-ea"/>
                <a:ea typeface="+mn-ea"/>
              </a:rPr>
              <a:t>존재하면</a:t>
            </a:r>
            <a:r>
              <a:rPr lang="en-US" sz="1100" b="0" dirty="0">
                <a:latin typeface="+mn-ea"/>
                <a:ea typeface="+mn-ea"/>
              </a:rPr>
              <a:t> </a:t>
            </a:r>
            <a:r>
              <a:rPr lang="en-US" sz="1100" b="0" dirty="0" err="1">
                <a:latin typeface="+mn-ea"/>
                <a:ea typeface="+mn-ea"/>
              </a:rPr>
              <a:t>Runner가</a:t>
            </a:r>
            <a:r>
              <a:rPr lang="en-US" sz="1100" b="0" dirty="0">
                <a:latin typeface="+mn-ea"/>
                <a:ea typeface="+mn-ea"/>
              </a:rPr>
              <a:t> </a:t>
            </a:r>
            <a:r>
              <a:rPr lang="en-US" sz="1100" b="0" dirty="0" err="1">
                <a:latin typeface="+mn-ea"/>
                <a:ea typeface="+mn-ea"/>
              </a:rPr>
              <a:t>자동으로</a:t>
            </a:r>
            <a:r>
              <a:rPr lang="en-US" sz="1100" b="0" dirty="0">
                <a:latin typeface="+mn-ea"/>
                <a:ea typeface="+mn-ea"/>
              </a:rPr>
              <a:t> </a:t>
            </a:r>
            <a:r>
              <a:rPr lang="en-US" sz="1100" b="0" dirty="0" err="1">
                <a:latin typeface="+mn-ea"/>
                <a:ea typeface="+mn-ea"/>
              </a:rPr>
              <a:t>파이프라인을</a:t>
            </a:r>
            <a:r>
              <a:rPr lang="en-US" sz="1100" b="0" dirty="0">
                <a:latin typeface="+mn-ea"/>
                <a:ea typeface="+mn-ea"/>
              </a:rPr>
              <a:t> </a:t>
            </a:r>
            <a:r>
              <a:rPr lang="en-US" sz="1100" b="0" dirty="0" err="1">
                <a:latin typeface="+mn-ea"/>
                <a:ea typeface="+mn-ea"/>
              </a:rPr>
              <a:t>실행</a:t>
            </a:r>
            <a:r>
              <a:rPr lang="en-US" sz="1100" b="0" dirty="0">
                <a:latin typeface="+mn-ea"/>
                <a:ea typeface="+mn-ea"/>
              </a:rPr>
              <a:t>.</a:t>
            </a:r>
            <a:br>
              <a:rPr lang="en-US" sz="1100" b="0" dirty="0">
                <a:latin typeface="+mn-ea"/>
                <a:ea typeface="+mn-ea"/>
              </a:rPr>
            </a:br>
            <a:r>
              <a:rPr lang="en-US" sz="1100" b="0" dirty="0">
                <a:latin typeface="+mn-ea"/>
                <a:ea typeface="+mn-ea"/>
              </a:rPr>
              <a:t>- </a:t>
            </a:r>
            <a:r>
              <a:rPr lang="en-US" sz="1100" b="0" dirty="0" err="1">
                <a:latin typeface="+mn-ea"/>
                <a:ea typeface="+mn-ea"/>
              </a:rPr>
              <a:t>tag에</a:t>
            </a:r>
            <a:r>
              <a:rPr lang="en-US" sz="1100" b="0" dirty="0">
                <a:latin typeface="+mn-ea"/>
                <a:ea typeface="+mn-ea"/>
              </a:rPr>
              <a:t> </a:t>
            </a:r>
            <a:r>
              <a:rPr lang="en-US" sz="1100" b="0" dirty="0" err="1">
                <a:latin typeface="+mn-ea"/>
                <a:ea typeface="+mn-ea"/>
              </a:rPr>
              <a:t>따라</a:t>
            </a:r>
            <a:r>
              <a:rPr lang="en-US" sz="1100" b="0" dirty="0">
                <a:latin typeface="+mn-ea"/>
                <a:ea typeface="+mn-ea"/>
              </a:rPr>
              <a:t> </a:t>
            </a:r>
            <a:r>
              <a:rPr lang="en-US" sz="1100" b="0" dirty="0" err="1">
                <a:latin typeface="+mn-ea"/>
                <a:ea typeface="+mn-ea"/>
              </a:rPr>
              <a:t>Runner를</a:t>
            </a:r>
            <a:r>
              <a:rPr lang="en-US" sz="1100" b="0" dirty="0">
                <a:latin typeface="+mn-ea"/>
                <a:ea typeface="+mn-ea"/>
              </a:rPr>
              <a:t> </a:t>
            </a:r>
            <a:r>
              <a:rPr lang="en-US" sz="1100" b="0" dirty="0" err="1">
                <a:latin typeface="+mn-ea"/>
                <a:ea typeface="+mn-ea"/>
              </a:rPr>
              <a:t>선택하여</a:t>
            </a:r>
            <a:r>
              <a:rPr lang="en-US" sz="1100" b="0" dirty="0">
                <a:latin typeface="+mn-ea"/>
                <a:ea typeface="+mn-ea"/>
              </a:rPr>
              <a:t> </a:t>
            </a:r>
            <a:r>
              <a:rPr lang="en-US" sz="1100" b="0" dirty="0" err="1">
                <a:latin typeface="+mn-ea"/>
                <a:ea typeface="+mn-ea"/>
              </a:rPr>
              <a:t>사용</a:t>
            </a:r>
            <a:r>
              <a:rPr lang="en-US" sz="1100" b="0" dirty="0">
                <a:latin typeface="+mn-ea"/>
                <a:ea typeface="+mn-ea"/>
              </a:rPr>
              <a:t>.</a:t>
            </a:r>
            <a:br>
              <a:rPr lang="en-US" sz="1100" b="0" dirty="0">
                <a:latin typeface="+mn-ea"/>
                <a:ea typeface="+mn-ea"/>
              </a:rPr>
            </a:br>
            <a:endParaRPr lang="en-US" sz="1100" b="0" dirty="0">
              <a:latin typeface="+mn-ea"/>
              <a:ea typeface="+mn-ea"/>
            </a:endParaRPr>
          </a:p>
          <a:p>
            <a:pPr marL="228600" indent="-228600" algn="l">
              <a:lnSpc>
                <a:spcPct val="100000"/>
              </a:lnSpc>
              <a:buClr>
                <a:srgbClr val="262626"/>
              </a:buClr>
              <a:buSzPts val="1400"/>
              <a:buFont typeface="+mj-lt"/>
              <a:buAutoNum type="arabicPeriod"/>
            </a:pPr>
            <a:r>
              <a:rPr lang="en-US" altLang="ko-KR" sz="1100" b="0" dirty="0">
                <a:latin typeface="+mn-ea"/>
                <a:ea typeface="+mn-ea"/>
              </a:rPr>
              <a:t>.</a:t>
            </a:r>
            <a:r>
              <a:rPr lang="en-US" altLang="ko-KR" sz="1100" b="0" dirty="0" err="1">
                <a:latin typeface="+mn-ea"/>
                <a:ea typeface="+mn-ea"/>
              </a:rPr>
              <a:t>gitlab-ci.yml</a:t>
            </a:r>
            <a:r>
              <a:rPr lang="ko-KR" altLang="en-US" sz="1100" b="0" dirty="0">
                <a:latin typeface="+mn-ea"/>
                <a:ea typeface="+mn-ea"/>
              </a:rPr>
              <a:t>에 정의된 내용으로 파이프라인을 실행</a:t>
            </a:r>
            <a:r>
              <a:rPr lang="en-US" altLang="ko-KR" sz="1100" b="0" dirty="0">
                <a:latin typeface="+mn-ea"/>
                <a:ea typeface="+mn-ea"/>
              </a:rPr>
              <a:t>.</a:t>
            </a:r>
            <a:br>
              <a:rPr lang="en-US" altLang="ko-KR" sz="1100" b="0" dirty="0">
                <a:latin typeface="+mn-ea"/>
                <a:ea typeface="+mn-ea"/>
              </a:rPr>
            </a:br>
            <a:endParaRPr lang="ko-KR" altLang="en-US" sz="1100" b="0" dirty="0">
              <a:latin typeface="+mn-ea"/>
              <a:ea typeface="+mn-ea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+mj-lt"/>
              <a:buAutoNum type="arabicPeriod"/>
            </a:pPr>
            <a:r>
              <a:rPr lang="ko-KR" altLang="en-US" sz="1100" b="0" dirty="0" err="1">
                <a:latin typeface="+mn-ea"/>
                <a:ea typeface="+mn-ea"/>
              </a:rPr>
              <a:t>빌드된</a:t>
            </a:r>
            <a:r>
              <a:rPr lang="ko-KR" altLang="en-US" sz="1100" b="0" dirty="0">
                <a:latin typeface="+mn-ea"/>
                <a:ea typeface="+mn-ea"/>
              </a:rPr>
              <a:t> 이미지를 컨테이너 이미지 저장소에 </a:t>
            </a:r>
            <a:r>
              <a:rPr lang="en-US" altLang="ko-KR" sz="1100" b="0" dirty="0">
                <a:latin typeface="+mn-ea"/>
                <a:ea typeface="+mn-ea"/>
              </a:rPr>
              <a:t>push.</a:t>
            </a:r>
            <a:br>
              <a:rPr lang="en-US" altLang="ko-KR" sz="1100" b="0" dirty="0">
                <a:latin typeface="+mn-ea"/>
                <a:ea typeface="+mn-ea"/>
              </a:rPr>
            </a:br>
            <a:endParaRPr lang="ko-KR" altLang="en-US" sz="1100" b="0" dirty="0">
              <a:latin typeface="+mn-ea"/>
              <a:ea typeface="+mn-ea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+mj-lt"/>
              <a:buAutoNum type="arabicPeriod"/>
            </a:pPr>
            <a:r>
              <a:rPr lang="en-US" altLang="ko-KR" sz="1100" b="0" dirty="0" err="1">
                <a:latin typeface="+mn-ea"/>
                <a:ea typeface="+mn-ea"/>
              </a:rPr>
              <a:t>GitOps</a:t>
            </a:r>
            <a:r>
              <a:rPr lang="ko-KR" altLang="en-US" sz="1100" b="0" dirty="0">
                <a:latin typeface="+mn-ea"/>
                <a:ea typeface="+mn-ea"/>
              </a:rPr>
              <a:t> 저장소에 정의된 </a:t>
            </a:r>
            <a:r>
              <a:rPr lang="ko-KR" altLang="en-US" sz="1100" b="0" dirty="0" err="1">
                <a:latin typeface="+mn-ea"/>
                <a:ea typeface="+mn-ea"/>
              </a:rPr>
              <a:t>매니페스트를</a:t>
            </a:r>
            <a:r>
              <a:rPr lang="ko-KR" altLang="en-US" sz="1100" b="0" dirty="0">
                <a:latin typeface="+mn-ea"/>
                <a:ea typeface="+mn-ea"/>
              </a:rPr>
              <a:t> 변경</a:t>
            </a:r>
            <a:r>
              <a:rPr lang="en-US" altLang="ko-KR" sz="1100" b="0" dirty="0">
                <a:latin typeface="+mn-ea"/>
                <a:ea typeface="+mn-ea"/>
              </a:rPr>
              <a:t>.</a:t>
            </a:r>
            <a:br>
              <a:rPr lang="en-US" altLang="ko-KR" sz="1100" b="0" dirty="0">
                <a:latin typeface="+mn-ea"/>
                <a:ea typeface="+mn-ea"/>
              </a:rPr>
            </a:br>
            <a:r>
              <a:rPr lang="en-US" altLang="ko-KR" sz="1100" b="0" dirty="0">
                <a:latin typeface="+mn-ea"/>
                <a:ea typeface="+mn-ea"/>
              </a:rPr>
              <a:t>- </a:t>
            </a:r>
            <a:r>
              <a:rPr lang="ko-KR" altLang="en-US" sz="1100" b="0" dirty="0">
                <a:latin typeface="+mn-ea"/>
                <a:ea typeface="+mn-ea"/>
              </a:rPr>
              <a:t>변경된 </a:t>
            </a:r>
            <a:r>
              <a:rPr lang="ko-KR" altLang="en-US" sz="1100" b="0" dirty="0" err="1">
                <a:latin typeface="+mn-ea"/>
                <a:ea typeface="+mn-ea"/>
              </a:rPr>
              <a:t>매니페스트를</a:t>
            </a:r>
            <a:r>
              <a:rPr lang="ko-KR" altLang="en-US" sz="1100" b="0" dirty="0">
                <a:latin typeface="+mn-ea"/>
                <a:ea typeface="+mn-ea"/>
              </a:rPr>
              <a:t> 통해 배포 시 컨테이너 이미지 </a:t>
            </a:r>
            <a:br>
              <a:rPr lang="en-US" altLang="ko-KR" sz="1100" b="0" dirty="0">
                <a:latin typeface="+mn-ea"/>
                <a:ea typeface="+mn-ea"/>
              </a:rPr>
            </a:br>
            <a:r>
              <a:rPr lang="en-US" altLang="ko-KR" sz="1100" b="0" dirty="0">
                <a:latin typeface="+mn-ea"/>
                <a:ea typeface="+mn-ea"/>
              </a:rPr>
              <a:t>  </a:t>
            </a:r>
            <a:r>
              <a:rPr lang="ko-KR" altLang="en-US" sz="1100" b="0" dirty="0">
                <a:latin typeface="+mn-ea"/>
                <a:ea typeface="+mn-ea"/>
              </a:rPr>
              <a:t>저장소에서 해당 이미지 다운로드</a:t>
            </a:r>
            <a:r>
              <a:rPr lang="en-US" altLang="ko-KR" sz="1100" b="0" dirty="0">
                <a:latin typeface="+mn-ea"/>
                <a:ea typeface="+mn-ea"/>
              </a:rPr>
              <a:t>.</a:t>
            </a:r>
            <a:br>
              <a:rPr lang="en-US" altLang="ko-KR" sz="1100" b="0" dirty="0">
                <a:latin typeface="+mn-ea"/>
                <a:ea typeface="+mn-ea"/>
              </a:rPr>
            </a:br>
            <a:endParaRPr lang="en-US" altLang="ko-KR" sz="1100" b="0" dirty="0">
              <a:latin typeface="+mn-ea"/>
              <a:ea typeface="+mn-ea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+mj-lt"/>
              <a:buAutoNum type="arabicPeriod"/>
            </a:pPr>
            <a:r>
              <a:rPr lang="en-US" altLang="ko-KR" sz="1100" b="0" dirty="0">
                <a:latin typeface="+mn-ea"/>
                <a:ea typeface="+mn-ea"/>
              </a:rPr>
              <a:t>Argo CD  </a:t>
            </a:r>
            <a:r>
              <a:rPr lang="ko-KR" altLang="en-US" sz="1100" b="0" dirty="0">
                <a:latin typeface="+mn-ea"/>
                <a:ea typeface="+mn-ea"/>
              </a:rPr>
              <a:t>설정</a:t>
            </a:r>
            <a:br>
              <a:rPr lang="en-US" altLang="ko-KR" sz="1100" b="0" dirty="0">
                <a:latin typeface="+mn-ea"/>
                <a:ea typeface="+mn-ea"/>
              </a:rPr>
            </a:br>
            <a:r>
              <a:rPr lang="en-US" altLang="ko-KR" sz="1100" b="0" dirty="0">
                <a:latin typeface="+mn-ea"/>
                <a:ea typeface="+mn-ea"/>
              </a:rPr>
              <a:t>- </a:t>
            </a:r>
            <a:r>
              <a:rPr lang="ko-KR" altLang="en-US" sz="1100" b="0" dirty="0">
                <a:latin typeface="+mn-ea"/>
                <a:ea typeface="+mn-ea"/>
              </a:rPr>
              <a:t>저장소에 </a:t>
            </a:r>
            <a:r>
              <a:rPr lang="ko-KR" altLang="en-US" sz="1100" b="0" dirty="0" err="1">
                <a:latin typeface="+mn-ea"/>
                <a:ea typeface="+mn-ea"/>
              </a:rPr>
              <a:t>웹훅을</a:t>
            </a:r>
            <a:r>
              <a:rPr lang="ko-KR" altLang="en-US" sz="1100" b="0" dirty="0">
                <a:latin typeface="+mn-ea"/>
                <a:ea typeface="+mn-ea"/>
              </a:rPr>
              <a:t> 구성하여 </a:t>
            </a:r>
            <a:r>
              <a:rPr lang="en-US" altLang="ko-KR" sz="1100" b="0" dirty="0">
                <a:latin typeface="+mn-ea"/>
                <a:ea typeface="+mn-ea"/>
              </a:rPr>
              <a:t>Argo CD</a:t>
            </a:r>
            <a:r>
              <a:rPr lang="ko-KR" altLang="en-US" sz="1100" b="0" dirty="0">
                <a:latin typeface="+mn-ea"/>
                <a:ea typeface="+mn-ea"/>
              </a:rPr>
              <a:t>의 </a:t>
            </a:r>
            <a:r>
              <a:rPr lang="en-US" altLang="ko-KR" sz="1100" b="0" dirty="0">
                <a:latin typeface="+mn-ea"/>
                <a:ea typeface="+mn-ea"/>
              </a:rPr>
              <a:t>API </a:t>
            </a:r>
            <a:r>
              <a:rPr lang="ko-KR" altLang="en-US" sz="1100" b="0" dirty="0">
                <a:latin typeface="+mn-ea"/>
                <a:ea typeface="+mn-ea"/>
              </a:rPr>
              <a:t>서버가   </a:t>
            </a:r>
            <a:br>
              <a:rPr lang="en-US" altLang="ko-KR" sz="1100" b="0" dirty="0">
                <a:latin typeface="+mn-ea"/>
                <a:ea typeface="+mn-ea"/>
              </a:rPr>
            </a:br>
            <a:r>
              <a:rPr lang="en-US" altLang="ko-KR" sz="1100" b="0" dirty="0">
                <a:latin typeface="+mn-ea"/>
                <a:ea typeface="+mn-ea"/>
              </a:rPr>
              <a:t>  </a:t>
            </a:r>
            <a:r>
              <a:rPr lang="ko-KR" altLang="en-US" sz="1100" b="0" dirty="0" err="1">
                <a:latin typeface="+mn-ea"/>
                <a:ea typeface="+mn-ea"/>
              </a:rPr>
              <a:t>웹훅</a:t>
            </a:r>
            <a:r>
              <a:rPr lang="ko-KR" altLang="en-US" sz="1100" b="0" dirty="0">
                <a:latin typeface="+mn-ea"/>
                <a:ea typeface="+mn-ea"/>
              </a:rPr>
              <a:t> 이벤트를 수신할 수 있도록 구성</a:t>
            </a:r>
            <a:r>
              <a:rPr lang="en-US" altLang="ko-KR" sz="1100" b="0" dirty="0">
                <a:latin typeface="+mn-ea"/>
                <a:ea typeface="+mn-ea"/>
              </a:rPr>
              <a:t>.</a:t>
            </a:r>
            <a:br>
              <a:rPr lang="en-US" altLang="ko-KR" sz="1100" b="0" dirty="0">
                <a:latin typeface="+mn-ea"/>
                <a:ea typeface="+mn-ea"/>
              </a:rPr>
            </a:br>
            <a:r>
              <a:rPr lang="en-US" altLang="ko-KR" sz="1100" b="0" dirty="0">
                <a:latin typeface="+mn-ea"/>
                <a:ea typeface="+mn-ea"/>
              </a:rPr>
              <a:t>-</a:t>
            </a:r>
            <a:r>
              <a:rPr lang="ko-KR" altLang="en-US" sz="1100" b="0" dirty="0">
                <a:latin typeface="+mn-ea"/>
                <a:ea typeface="+mn-ea"/>
              </a:rPr>
              <a:t> </a:t>
            </a:r>
            <a:r>
              <a:rPr lang="en-US" altLang="ko-KR" sz="1100" b="0" dirty="0">
                <a:latin typeface="+mn-ea"/>
                <a:ea typeface="+mn-ea"/>
              </a:rPr>
              <a:t>Argo CD</a:t>
            </a:r>
            <a:r>
              <a:rPr lang="ko-KR" altLang="en-US" sz="1100" b="0" dirty="0">
                <a:latin typeface="+mn-ea"/>
                <a:ea typeface="+mn-ea"/>
              </a:rPr>
              <a:t>는 주기적으로 저장소를 </a:t>
            </a:r>
            <a:r>
              <a:rPr lang="ko-KR" altLang="en-US" sz="1100" b="0" dirty="0" err="1">
                <a:latin typeface="+mn-ea"/>
                <a:ea typeface="+mn-ea"/>
              </a:rPr>
              <a:t>폴링하여</a:t>
            </a:r>
            <a:br>
              <a:rPr lang="en-US" altLang="ko-KR" sz="1100" b="0" dirty="0">
                <a:latin typeface="+mn-ea"/>
                <a:ea typeface="+mn-ea"/>
              </a:rPr>
            </a:br>
            <a:r>
              <a:rPr lang="ko-KR" altLang="en-US" sz="1100" b="0" dirty="0">
                <a:latin typeface="+mn-ea"/>
                <a:ea typeface="+mn-ea"/>
              </a:rPr>
              <a:t>  </a:t>
            </a:r>
            <a:r>
              <a:rPr lang="ko-KR" altLang="en-US" sz="1100" b="0" dirty="0" err="1">
                <a:latin typeface="+mn-ea"/>
                <a:ea typeface="+mn-ea"/>
              </a:rPr>
              <a:t>매니페스트의</a:t>
            </a:r>
            <a:r>
              <a:rPr lang="ko-KR" altLang="en-US" sz="1100" b="0" dirty="0">
                <a:latin typeface="+mn-ea"/>
                <a:ea typeface="+mn-ea"/>
              </a:rPr>
              <a:t> 변경 사항을 감지합니다</a:t>
            </a:r>
            <a:r>
              <a:rPr lang="en-US" altLang="ko-KR" sz="1100" b="0" dirty="0">
                <a:latin typeface="+mn-ea"/>
                <a:ea typeface="+mn-ea"/>
              </a:rPr>
              <a:t>.</a:t>
            </a:r>
            <a:br>
              <a:rPr lang="en-US" altLang="ko-KR" sz="1100" b="0" dirty="0">
                <a:latin typeface="+mn-ea"/>
                <a:ea typeface="+mn-ea"/>
              </a:rPr>
            </a:br>
            <a:endParaRPr lang="en-US" altLang="ko-KR" sz="1100" b="0" dirty="0">
              <a:latin typeface="+mn-ea"/>
              <a:ea typeface="+mn-ea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+mj-lt"/>
              <a:buAutoNum type="arabicPeriod"/>
            </a:pPr>
            <a:r>
              <a:rPr lang="en-US" altLang="ko-KR" sz="1100" b="0" dirty="0">
                <a:latin typeface="+mn-ea"/>
                <a:ea typeface="+mn-ea"/>
              </a:rPr>
              <a:t>Argo CD</a:t>
            </a:r>
            <a:r>
              <a:rPr lang="ko-KR" altLang="en-US" sz="1100" b="0" dirty="0">
                <a:latin typeface="+mn-ea"/>
                <a:ea typeface="+mn-ea"/>
              </a:rPr>
              <a:t>를 통해 어플리케이션을 클러스터에 배포</a:t>
            </a:r>
            <a:r>
              <a:rPr lang="en-US" altLang="ko-KR" sz="1100" b="0" dirty="0">
                <a:latin typeface="+mn-ea"/>
                <a:ea typeface="+mn-ea"/>
              </a:rPr>
              <a:t>.</a:t>
            </a:r>
            <a:br>
              <a:rPr lang="en-US" altLang="ko-KR" sz="1100" b="0" dirty="0">
                <a:latin typeface="+mn-ea"/>
                <a:ea typeface="+mn-ea"/>
              </a:rPr>
            </a:br>
            <a:r>
              <a:rPr lang="en-US" altLang="ko-KR" sz="1100" b="0" dirty="0">
                <a:latin typeface="+mn-ea"/>
                <a:ea typeface="+mn-ea"/>
              </a:rPr>
              <a:t>- </a:t>
            </a:r>
            <a:r>
              <a:rPr lang="en-US" altLang="ko-KR" sz="1100" b="0" dirty="0" err="1">
                <a:latin typeface="+mn-ea"/>
                <a:ea typeface="+mn-ea"/>
              </a:rPr>
              <a:t>GitOps</a:t>
            </a:r>
            <a:r>
              <a:rPr lang="ko-KR" altLang="en-US" sz="1100" b="0" dirty="0">
                <a:latin typeface="+mn-ea"/>
                <a:ea typeface="+mn-ea"/>
              </a:rPr>
              <a:t> 저장소의 </a:t>
            </a:r>
            <a:r>
              <a:rPr lang="ko-KR" altLang="en-US" sz="1100" b="0" dirty="0" err="1">
                <a:latin typeface="+mn-ea"/>
                <a:ea typeface="+mn-ea"/>
              </a:rPr>
              <a:t>매니페스트를</a:t>
            </a:r>
            <a:r>
              <a:rPr lang="ko-KR" altLang="en-US" sz="1100" b="0" dirty="0">
                <a:latin typeface="+mn-ea"/>
                <a:ea typeface="+mn-ea"/>
              </a:rPr>
              <a:t> 확인하여 단일원천의 </a:t>
            </a:r>
            <a:br>
              <a:rPr lang="en-US" altLang="ko-KR" sz="1100" b="0" dirty="0">
                <a:latin typeface="+mn-ea"/>
                <a:ea typeface="+mn-ea"/>
              </a:rPr>
            </a:br>
            <a:r>
              <a:rPr lang="en-US" altLang="ko-KR" sz="1100" b="0" dirty="0">
                <a:latin typeface="+mn-ea"/>
                <a:ea typeface="+mn-ea"/>
              </a:rPr>
              <a:t>  </a:t>
            </a:r>
            <a:r>
              <a:rPr lang="ko-KR" altLang="en-US" sz="1100" b="0" dirty="0">
                <a:latin typeface="+mn-ea"/>
                <a:ea typeface="+mn-ea"/>
              </a:rPr>
              <a:t>진실에 따라 운영 환경을 변경</a:t>
            </a:r>
            <a:r>
              <a:rPr lang="en-US" altLang="ko-KR" sz="1100" b="0" dirty="0">
                <a:latin typeface="+mn-ea"/>
                <a:ea typeface="+mn-ea"/>
              </a:rPr>
              <a:t>.</a:t>
            </a:r>
            <a:endParaRPr lang="ko-KR" altLang="en-US" sz="1100" b="0" dirty="0">
              <a:latin typeface="+mn-ea"/>
              <a:ea typeface="+mn-ea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+mj-lt"/>
              <a:buAutoNum type="arabicPeriod"/>
            </a:pPr>
            <a:endParaRPr lang="ko-KR" altLang="en-US" sz="1000" b="0" dirty="0">
              <a:latin typeface="+mn-ea"/>
              <a:ea typeface="+mn-ea"/>
            </a:endParaRPr>
          </a:p>
        </p:txBody>
      </p:sp>
      <p:sp>
        <p:nvSpPr>
          <p:cNvPr id="816" name="Google Shape;816;p38"/>
          <p:cNvSpPr txBox="1"/>
          <p:nvPr/>
        </p:nvSpPr>
        <p:spPr>
          <a:xfrm>
            <a:off x="774575" y="862255"/>
            <a:ext cx="4583700" cy="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r>
              <a:rPr lang="en-US" sz="1800" b="1" i="0" u="none" strike="noStrike" cap="none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.3 CI/CD Workflow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1" name="그룹 790">
            <a:extLst>
              <a:ext uri="{FF2B5EF4-FFF2-40B4-BE49-F238E27FC236}">
                <a16:creationId xmlns:a16="http://schemas.microsoft.com/office/drawing/2014/main" id="{7944812C-503D-4D46-AB6A-C8F6B8C2F7C6}"/>
              </a:ext>
            </a:extLst>
          </p:cNvPr>
          <p:cNvGrpSpPr/>
          <p:nvPr/>
        </p:nvGrpSpPr>
        <p:grpSpPr>
          <a:xfrm>
            <a:off x="4662013" y="1716836"/>
            <a:ext cx="4678889" cy="1199660"/>
            <a:chOff x="4499963" y="1272336"/>
            <a:chExt cx="4678889" cy="1199660"/>
          </a:xfrm>
        </p:grpSpPr>
        <p:sp>
          <p:nvSpPr>
            <p:cNvPr id="812" name="Google Shape;812;p38"/>
            <p:cNvSpPr/>
            <p:nvPr/>
          </p:nvSpPr>
          <p:spPr>
            <a:xfrm>
              <a:off x="5564649" y="1512604"/>
              <a:ext cx="1961959" cy="95939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5636644" y="1598044"/>
              <a:ext cx="1804126" cy="776923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4513727" y="1392098"/>
              <a:ext cx="390286" cy="201088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US" sz="900" b="0" i="0" u="none" strike="noStrike" cap="none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Arial"/>
                </a:rPr>
                <a:t>Dev</a:t>
              </a:r>
              <a:endParaRPr sz="900" b="0" i="0" u="none" strike="noStrike" cap="non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4499963" y="1782988"/>
              <a:ext cx="390286" cy="201088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US" sz="900" b="0" i="0" u="none" strike="noStrike" cap="none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Arial"/>
                </a:rPr>
                <a:t>Dev</a:t>
              </a:r>
              <a:endParaRPr sz="900" b="0" i="0" u="none" strike="noStrike" cap="non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4499963" y="2182102"/>
              <a:ext cx="390286" cy="201088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Arial"/>
                </a:rPr>
                <a:t>Dev</a:t>
              </a:r>
              <a:endParaRPr sz="9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5704896" y="1874955"/>
              <a:ext cx="799667" cy="41204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US" sz="800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App</a:t>
              </a:r>
              <a:endParaRPr sz="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US" sz="800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environment</a:t>
              </a:r>
              <a:endParaRPr sz="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US" sz="800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repository</a:t>
              </a:r>
              <a:endParaRPr sz="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5564649" y="1272336"/>
              <a:ext cx="1961959" cy="249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US" sz="9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Gitlab</a:t>
              </a:r>
              <a:endParaRPr sz="900" b="1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6554521" y="1874956"/>
              <a:ext cx="799667" cy="10749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US" sz="800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Source code</a:t>
              </a:r>
              <a:endParaRPr sz="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6552223" y="2015762"/>
              <a:ext cx="799667" cy="11338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US" sz="800" dirty="0" err="1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Dockerfile</a:t>
              </a:r>
              <a:endParaRPr sz="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6552223" y="2166528"/>
              <a:ext cx="799667" cy="11576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US" sz="800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en-US" sz="800" dirty="0" err="1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gitlab-ci.yml</a:t>
              </a:r>
              <a:endParaRPr sz="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25" name="Google Shape;825;p38"/>
            <p:cNvCxnSpPr>
              <a:cxnSpLocks/>
              <a:stCxn id="817" idx="3"/>
              <a:endCxn id="812" idx="1"/>
            </p:cNvCxnSpPr>
            <p:nvPr/>
          </p:nvCxnSpPr>
          <p:spPr>
            <a:xfrm>
              <a:off x="4904013" y="1492642"/>
              <a:ext cx="660636" cy="499658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26" name="Google Shape;826;p38"/>
            <p:cNvCxnSpPr>
              <a:cxnSpLocks/>
              <a:stCxn id="818" idx="3"/>
              <a:endCxn id="812" idx="1"/>
            </p:cNvCxnSpPr>
            <p:nvPr/>
          </p:nvCxnSpPr>
          <p:spPr>
            <a:xfrm>
              <a:off x="4890249" y="1883532"/>
              <a:ext cx="674400" cy="108768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27" name="Google Shape;827;p38"/>
            <p:cNvCxnSpPr>
              <a:cxnSpLocks/>
              <a:stCxn id="819" idx="3"/>
              <a:endCxn id="812" idx="1"/>
            </p:cNvCxnSpPr>
            <p:nvPr/>
          </p:nvCxnSpPr>
          <p:spPr>
            <a:xfrm flipV="1">
              <a:off x="4890249" y="1992300"/>
              <a:ext cx="674400" cy="290346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28" name="Google Shape;828;p38"/>
            <p:cNvSpPr txBox="1"/>
            <p:nvPr/>
          </p:nvSpPr>
          <p:spPr>
            <a:xfrm>
              <a:off x="5657236" y="1580531"/>
              <a:ext cx="1628700" cy="323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App repository A</a:t>
              </a:r>
              <a:endParaRPr sz="90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8259370" y="1559359"/>
              <a:ext cx="917501" cy="2375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800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Gitlab Runner </a:t>
              </a:r>
              <a:endParaRPr sz="800" b="1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800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Tag A</a:t>
              </a:r>
              <a:endParaRPr sz="800" b="1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8261351" y="1834582"/>
              <a:ext cx="917501" cy="2375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800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Gitlab Runner </a:t>
              </a:r>
              <a:endParaRPr sz="800" b="1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800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Tag B</a:t>
              </a:r>
              <a:endParaRPr sz="800" b="1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endParaRPr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8259361" y="2105936"/>
              <a:ext cx="917501" cy="2375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800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Gitlab Runner </a:t>
              </a:r>
              <a:endParaRPr sz="800" b="1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800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Tag C</a:t>
              </a:r>
              <a:endParaRPr sz="800" b="1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endParaRPr>
            </a:p>
          </p:txBody>
        </p:sp>
        <p:cxnSp>
          <p:nvCxnSpPr>
            <p:cNvPr id="832" name="Google Shape;832;p38"/>
            <p:cNvCxnSpPr>
              <a:cxnSpLocks/>
              <a:stCxn id="812" idx="3"/>
              <a:endCxn id="829" idx="1"/>
            </p:cNvCxnSpPr>
            <p:nvPr/>
          </p:nvCxnSpPr>
          <p:spPr>
            <a:xfrm flipV="1">
              <a:off x="7526608" y="1678109"/>
              <a:ext cx="732762" cy="314191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33" name="Google Shape;833;p38"/>
            <p:cNvCxnSpPr>
              <a:cxnSpLocks/>
              <a:stCxn id="812" idx="3"/>
              <a:endCxn id="830" idx="1"/>
            </p:cNvCxnSpPr>
            <p:nvPr/>
          </p:nvCxnSpPr>
          <p:spPr>
            <a:xfrm flipV="1">
              <a:off x="7526608" y="1953332"/>
              <a:ext cx="734743" cy="38968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34" name="Google Shape;834;p38"/>
            <p:cNvCxnSpPr>
              <a:cxnSpLocks/>
              <a:stCxn id="812" idx="3"/>
              <a:endCxn id="831" idx="1"/>
            </p:cNvCxnSpPr>
            <p:nvPr/>
          </p:nvCxnSpPr>
          <p:spPr>
            <a:xfrm>
              <a:off x="7526608" y="1992300"/>
              <a:ext cx="732753" cy="232386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35" name="Google Shape;835;p38"/>
            <p:cNvSpPr txBox="1"/>
            <p:nvPr/>
          </p:nvSpPr>
          <p:spPr>
            <a:xfrm>
              <a:off x="4890248" y="2104972"/>
              <a:ext cx="668591" cy="1231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US" sz="8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Git push</a:t>
              </a:r>
              <a:endParaRPr sz="800" b="1" i="0" u="none" strike="noStrike" cap="none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Google Shape;835;p38">
              <a:extLst>
                <a:ext uri="{FF2B5EF4-FFF2-40B4-BE49-F238E27FC236}">
                  <a16:creationId xmlns:a16="http://schemas.microsoft.com/office/drawing/2014/main" id="{5D966CD6-1DA1-4864-9EC2-3AB09213CB66}"/>
                </a:ext>
              </a:extLst>
            </p:cNvPr>
            <p:cNvSpPr txBox="1"/>
            <p:nvPr/>
          </p:nvSpPr>
          <p:spPr>
            <a:xfrm>
              <a:off x="7573847" y="2034694"/>
              <a:ext cx="668591" cy="1231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US" sz="8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Trigger</a:t>
              </a:r>
              <a:endParaRPr sz="800" b="1" i="0" u="none" strike="noStrike" cap="none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9" name="Google Shape;845;p39">
            <a:extLst>
              <a:ext uri="{FF2B5EF4-FFF2-40B4-BE49-F238E27FC236}">
                <a16:creationId xmlns:a16="http://schemas.microsoft.com/office/drawing/2014/main" id="{D6E19277-5D1F-4A6C-8DB3-B52D8E56CBA3}"/>
              </a:ext>
            </a:extLst>
          </p:cNvPr>
          <p:cNvSpPr/>
          <p:nvPr/>
        </p:nvSpPr>
        <p:spPr>
          <a:xfrm>
            <a:off x="6084483" y="3352713"/>
            <a:ext cx="1259704" cy="13482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Code Security Scan</a:t>
            </a:r>
            <a:endParaRPr lang="en-US" altLang="ko-KR" sz="9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846;p39">
            <a:extLst>
              <a:ext uri="{FF2B5EF4-FFF2-40B4-BE49-F238E27FC236}">
                <a16:creationId xmlns:a16="http://schemas.microsoft.com/office/drawing/2014/main" id="{326BDA7C-DF59-448C-839C-9C0796AC476E}"/>
              </a:ext>
            </a:extLst>
          </p:cNvPr>
          <p:cNvSpPr/>
          <p:nvPr/>
        </p:nvSpPr>
        <p:spPr>
          <a:xfrm>
            <a:off x="6084483" y="3687494"/>
            <a:ext cx="1259704" cy="13482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Run Unit Test</a:t>
            </a:r>
            <a:endParaRPr sz="9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61" name="Google Shape;847;p39">
            <a:extLst>
              <a:ext uri="{FF2B5EF4-FFF2-40B4-BE49-F238E27FC236}">
                <a16:creationId xmlns:a16="http://schemas.microsoft.com/office/drawing/2014/main" id="{49303854-71D4-4032-A16F-06E0F76474E1}"/>
              </a:ext>
            </a:extLst>
          </p:cNvPr>
          <p:cNvSpPr/>
          <p:nvPr/>
        </p:nvSpPr>
        <p:spPr>
          <a:xfrm>
            <a:off x="6084483" y="3861132"/>
            <a:ext cx="1259704" cy="13482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Build Image</a:t>
            </a:r>
            <a:endParaRPr sz="9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62" name="Google Shape;848;p39">
            <a:extLst>
              <a:ext uri="{FF2B5EF4-FFF2-40B4-BE49-F238E27FC236}">
                <a16:creationId xmlns:a16="http://schemas.microsoft.com/office/drawing/2014/main" id="{B868B5EA-8171-4C3B-A80B-38D91FBD2F3D}"/>
              </a:ext>
            </a:extLst>
          </p:cNvPr>
          <p:cNvSpPr/>
          <p:nvPr/>
        </p:nvSpPr>
        <p:spPr>
          <a:xfrm>
            <a:off x="6084483" y="4371839"/>
            <a:ext cx="1259704" cy="13482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Push Image</a:t>
            </a:r>
            <a:endParaRPr sz="9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63" name="Google Shape;849;p39">
            <a:extLst>
              <a:ext uri="{FF2B5EF4-FFF2-40B4-BE49-F238E27FC236}">
                <a16:creationId xmlns:a16="http://schemas.microsoft.com/office/drawing/2014/main" id="{0683C511-6BD2-4CB9-B43D-DEF0DB4E380B}"/>
              </a:ext>
            </a:extLst>
          </p:cNvPr>
          <p:cNvSpPr/>
          <p:nvPr/>
        </p:nvSpPr>
        <p:spPr>
          <a:xfrm>
            <a:off x="6084483" y="4536459"/>
            <a:ext cx="1259704" cy="13482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Update Manifest</a:t>
            </a:r>
            <a:endParaRPr sz="9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64" name="Google Shape;850;p39">
            <a:extLst>
              <a:ext uri="{FF2B5EF4-FFF2-40B4-BE49-F238E27FC236}">
                <a16:creationId xmlns:a16="http://schemas.microsoft.com/office/drawing/2014/main" id="{F2FB3F32-0255-4C0C-AC99-0300852B0611}"/>
              </a:ext>
            </a:extLst>
          </p:cNvPr>
          <p:cNvSpPr/>
          <p:nvPr/>
        </p:nvSpPr>
        <p:spPr>
          <a:xfrm>
            <a:off x="6084483" y="4697167"/>
            <a:ext cx="1259704" cy="13482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Clean Image</a:t>
            </a:r>
            <a:endParaRPr sz="9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65" name="Google Shape;851;p39">
            <a:extLst>
              <a:ext uri="{FF2B5EF4-FFF2-40B4-BE49-F238E27FC236}">
                <a16:creationId xmlns:a16="http://schemas.microsoft.com/office/drawing/2014/main" id="{7DC807AF-D45C-4DC7-9F43-33F205C4967F}"/>
              </a:ext>
            </a:extLst>
          </p:cNvPr>
          <p:cNvSpPr/>
          <p:nvPr/>
        </p:nvSpPr>
        <p:spPr>
          <a:xfrm>
            <a:off x="6084483" y="4032516"/>
            <a:ext cx="1259704" cy="13482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9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Tag </a:t>
            </a:r>
            <a:r>
              <a:rPr lang="en-US" sz="900" b="0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Image</a:t>
            </a:r>
            <a:endParaRPr sz="9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66" name="Google Shape;852;p39">
            <a:extLst>
              <a:ext uri="{FF2B5EF4-FFF2-40B4-BE49-F238E27FC236}">
                <a16:creationId xmlns:a16="http://schemas.microsoft.com/office/drawing/2014/main" id="{3E8876A5-EA26-4AF4-B03B-0B409784D924}"/>
              </a:ext>
            </a:extLst>
          </p:cNvPr>
          <p:cNvSpPr/>
          <p:nvPr/>
        </p:nvSpPr>
        <p:spPr>
          <a:xfrm>
            <a:off x="4654020" y="3210131"/>
            <a:ext cx="577588" cy="414413"/>
          </a:xfrm>
          <a:prstGeom prst="rect">
            <a:avLst/>
          </a:prstGeom>
          <a:solidFill>
            <a:srgbClr val="5B9BD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900" b="1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Gitlab Runner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900" b="1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A, B, C</a:t>
            </a:r>
            <a:endParaRPr sz="900" b="1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cxnSp>
        <p:nvCxnSpPr>
          <p:cNvPr id="67" name="Google Shape;853;p39">
            <a:extLst>
              <a:ext uri="{FF2B5EF4-FFF2-40B4-BE49-F238E27FC236}">
                <a16:creationId xmlns:a16="http://schemas.microsoft.com/office/drawing/2014/main" id="{CAE953E1-4021-4D75-82E5-6C033E91C119}"/>
              </a:ext>
            </a:extLst>
          </p:cNvPr>
          <p:cNvCxnSpPr>
            <a:cxnSpLocks/>
            <a:stCxn id="66" idx="3"/>
            <a:endCxn id="59" idx="1"/>
          </p:cNvCxnSpPr>
          <p:nvPr/>
        </p:nvCxnSpPr>
        <p:spPr>
          <a:xfrm>
            <a:off x="5231608" y="3417338"/>
            <a:ext cx="852875" cy="2785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854;p39">
            <a:extLst>
              <a:ext uri="{FF2B5EF4-FFF2-40B4-BE49-F238E27FC236}">
                <a16:creationId xmlns:a16="http://schemas.microsoft.com/office/drawing/2014/main" id="{83E49BBB-A050-4DA7-B50D-9F82DAB0A47D}"/>
              </a:ext>
            </a:extLst>
          </p:cNvPr>
          <p:cNvCxnSpPr>
            <a:cxnSpLocks/>
            <a:stCxn id="66" idx="3"/>
            <a:endCxn id="60" idx="1"/>
          </p:cNvCxnSpPr>
          <p:nvPr/>
        </p:nvCxnSpPr>
        <p:spPr>
          <a:xfrm>
            <a:off x="5231608" y="3417338"/>
            <a:ext cx="852875" cy="33756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855;p39">
            <a:extLst>
              <a:ext uri="{FF2B5EF4-FFF2-40B4-BE49-F238E27FC236}">
                <a16:creationId xmlns:a16="http://schemas.microsoft.com/office/drawing/2014/main" id="{B14A1C89-34A5-4E84-850E-139FDBA91C8F}"/>
              </a:ext>
            </a:extLst>
          </p:cNvPr>
          <p:cNvCxnSpPr>
            <a:cxnSpLocks/>
            <a:stCxn id="66" idx="3"/>
            <a:endCxn id="61" idx="1"/>
          </p:cNvCxnSpPr>
          <p:nvPr/>
        </p:nvCxnSpPr>
        <p:spPr>
          <a:xfrm>
            <a:off x="5231608" y="3417338"/>
            <a:ext cx="852875" cy="51120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856;p39">
            <a:extLst>
              <a:ext uri="{FF2B5EF4-FFF2-40B4-BE49-F238E27FC236}">
                <a16:creationId xmlns:a16="http://schemas.microsoft.com/office/drawing/2014/main" id="{EB953D41-8558-4EAC-ADC3-CB0FA170EF34}"/>
              </a:ext>
            </a:extLst>
          </p:cNvPr>
          <p:cNvCxnSpPr>
            <a:cxnSpLocks/>
            <a:stCxn id="66" idx="3"/>
            <a:endCxn id="65" idx="1"/>
          </p:cNvCxnSpPr>
          <p:nvPr/>
        </p:nvCxnSpPr>
        <p:spPr>
          <a:xfrm>
            <a:off x="5231608" y="3417338"/>
            <a:ext cx="852875" cy="68258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857;p39">
            <a:extLst>
              <a:ext uri="{FF2B5EF4-FFF2-40B4-BE49-F238E27FC236}">
                <a16:creationId xmlns:a16="http://schemas.microsoft.com/office/drawing/2014/main" id="{7D5241E2-91E6-4741-A941-191CB45E54B6}"/>
              </a:ext>
            </a:extLst>
          </p:cNvPr>
          <p:cNvCxnSpPr>
            <a:cxnSpLocks/>
            <a:stCxn id="66" idx="3"/>
            <a:endCxn id="62" idx="1"/>
          </p:cNvCxnSpPr>
          <p:nvPr/>
        </p:nvCxnSpPr>
        <p:spPr>
          <a:xfrm>
            <a:off x="5231608" y="3417338"/>
            <a:ext cx="852875" cy="102191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858;p39">
            <a:extLst>
              <a:ext uri="{FF2B5EF4-FFF2-40B4-BE49-F238E27FC236}">
                <a16:creationId xmlns:a16="http://schemas.microsoft.com/office/drawing/2014/main" id="{5CA7AC15-88DF-4174-BFE4-E9E3E7CC4069}"/>
              </a:ext>
            </a:extLst>
          </p:cNvPr>
          <p:cNvCxnSpPr>
            <a:cxnSpLocks/>
            <a:stCxn id="66" idx="3"/>
            <a:endCxn id="63" idx="1"/>
          </p:cNvCxnSpPr>
          <p:nvPr/>
        </p:nvCxnSpPr>
        <p:spPr>
          <a:xfrm>
            <a:off x="5231608" y="3417338"/>
            <a:ext cx="852875" cy="118653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859;p39">
            <a:extLst>
              <a:ext uri="{FF2B5EF4-FFF2-40B4-BE49-F238E27FC236}">
                <a16:creationId xmlns:a16="http://schemas.microsoft.com/office/drawing/2014/main" id="{0DEFE0B4-ACF5-47BB-B1D7-E5C1E98F771E}"/>
              </a:ext>
            </a:extLst>
          </p:cNvPr>
          <p:cNvCxnSpPr>
            <a:cxnSpLocks/>
            <a:stCxn id="66" idx="3"/>
            <a:endCxn id="64" idx="1"/>
          </p:cNvCxnSpPr>
          <p:nvPr/>
        </p:nvCxnSpPr>
        <p:spPr>
          <a:xfrm>
            <a:off x="5231608" y="3417338"/>
            <a:ext cx="852875" cy="134723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" name="Google Shape;862;p39">
            <a:extLst>
              <a:ext uri="{FF2B5EF4-FFF2-40B4-BE49-F238E27FC236}">
                <a16:creationId xmlns:a16="http://schemas.microsoft.com/office/drawing/2014/main" id="{15953012-AAE2-4519-A8A7-4EDFBE37D9D6}"/>
              </a:ext>
            </a:extLst>
          </p:cNvPr>
          <p:cNvSpPr/>
          <p:nvPr/>
        </p:nvSpPr>
        <p:spPr>
          <a:xfrm>
            <a:off x="8392214" y="3646769"/>
            <a:ext cx="946698" cy="33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76" name="Google Shape;863;p39">
            <a:extLst>
              <a:ext uri="{FF2B5EF4-FFF2-40B4-BE49-F238E27FC236}">
                <a16:creationId xmlns:a16="http://schemas.microsoft.com/office/drawing/2014/main" id="{6D1065D9-E1BB-4F03-AEA4-AA75FAD8AD6F}"/>
              </a:ext>
            </a:extLst>
          </p:cNvPr>
          <p:cNvSpPr/>
          <p:nvPr/>
        </p:nvSpPr>
        <p:spPr>
          <a:xfrm>
            <a:off x="8392223" y="3370652"/>
            <a:ext cx="946698" cy="280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900" b="1" i="0" u="none" strike="noStrike" cap="non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Mirror Image</a:t>
            </a:r>
            <a:endParaRPr sz="900" b="1" i="0" u="none" strike="noStrike" cap="non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900" b="1" i="0" u="none" strike="noStrike" cap="non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Registry</a:t>
            </a:r>
            <a:endParaRPr sz="900" b="1" i="0" u="none" strike="noStrike" cap="non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80" name="Google Shape;845;p39">
            <a:extLst>
              <a:ext uri="{FF2B5EF4-FFF2-40B4-BE49-F238E27FC236}">
                <a16:creationId xmlns:a16="http://schemas.microsoft.com/office/drawing/2014/main" id="{A65AD65C-34B7-490D-9F17-72CCAA47E5A0}"/>
              </a:ext>
            </a:extLst>
          </p:cNvPr>
          <p:cNvSpPr/>
          <p:nvPr/>
        </p:nvSpPr>
        <p:spPr>
          <a:xfrm>
            <a:off x="6084483" y="3521520"/>
            <a:ext cx="1259704" cy="13482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Build Code</a:t>
            </a:r>
            <a:endParaRPr sz="9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cxnSp>
        <p:nvCxnSpPr>
          <p:cNvPr id="81" name="Google Shape;859;p39">
            <a:extLst>
              <a:ext uri="{FF2B5EF4-FFF2-40B4-BE49-F238E27FC236}">
                <a16:creationId xmlns:a16="http://schemas.microsoft.com/office/drawing/2014/main" id="{B6B457C6-8C84-46BE-9D1E-2618144C306E}"/>
              </a:ext>
            </a:extLst>
          </p:cNvPr>
          <p:cNvCxnSpPr>
            <a:cxnSpLocks/>
            <a:stCxn id="66" idx="3"/>
            <a:endCxn id="80" idx="1"/>
          </p:cNvCxnSpPr>
          <p:nvPr/>
        </p:nvCxnSpPr>
        <p:spPr>
          <a:xfrm>
            <a:off x="5231608" y="3417338"/>
            <a:ext cx="852875" cy="17159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" name="Google Shape;851;p39">
            <a:extLst>
              <a:ext uri="{FF2B5EF4-FFF2-40B4-BE49-F238E27FC236}">
                <a16:creationId xmlns:a16="http://schemas.microsoft.com/office/drawing/2014/main" id="{7DB23BF3-0CE1-4D12-99B4-E12B8CC4BAEE}"/>
              </a:ext>
            </a:extLst>
          </p:cNvPr>
          <p:cNvSpPr/>
          <p:nvPr/>
        </p:nvSpPr>
        <p:spPr>
          <a:xfrm>
            <a:off x="6084483" y="4203032"/>
            <a:ext cx="1259704" cy="13482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Image Scan</a:t>
            </a:r>
            <a:endParaRPr sz="9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cxnSp>
        <p:nvCxnSpPr>
          <p:cNvPr id="83" name="Google Shape;856;p39">
            <a:extLst>
              <a:ext uri="{FF2B5EF4-FFF2-40B4-BE49-F238E27FC236}">
                <a16:creationId xmlns:a16="http://schemas.microsoft.com/office/drawing/2014/main" id="{774CBC82-4651-4EBE-A20B-9BAAE43C9A6C}"/>
              </a:ext>
            </a:extLst>
          </p:cNvPr>
          <p:cNvCxnSpPr>
            <a:cxnSpLocks/>
            <a:stCxn id="66" idx="3"/>
            <a:endCxn id="82" idx="1"/>
          </p:cNvCxnSpPr>
          <p:nvPr/>
        </p:nvCxnSpPr>
        <p:spPr>
          <a:xfrm>
            <a:off x="5231608" y="3417338"/>
            <a:ext cx="852875" cy="85310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66;p39">
            <a:extLst>
              <a:ext uri="{FF2B5EF4-FFF2-40B4-BE49-F238E27FC236}">
                <a16:creationId xmlns:a16="http://schemas.microsoft.com/office/drawing/2014/main" id="{628A5C7C-D934-4B08-8313-536F77428DD4}"/>
              </a:ext>
            </a:extLst>
          </p:cNvPr>
          <p:cNvCxnSpPr>
            <a:cxnSpLocks/>
            <a:stCxn id="62" idx="3"/>
            <a:endCxn id="75" idx="1"/>
          </p:cNvCxnSpPr>
          <p:nvPr/>
        </p:nvCxnSpPr>
        <p:spPr>
          <a:xfrm flipV="1">
            <a:off x="7344187" y="3813119"/>
            <a:ext cx="1048027" cy="62613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" name="Google Shape;835;p38">
            <a:extLst>
              <a:ext uri="{FF2B5EF4-FFF2-40B4-BE49-F238E27FC236}">
                <a16:creationId xmlns:a16="http://schemas.microsoft.com/office/drawing/2014/main" id="{EAC33B75-E987-4FA7-A708-DD4DC8083025}"/>
              </a:ext>
            </a:extLst>
          </p:cNvPr>
          <p:cNvSpPr txBox="1"/>
          <p:nvPr/>
        </p:nvSpPr>
        <p:spPr>
          <a:xfrm>
            <a:off x="5340004" y="3132757"/>
            <a:ext cx="577588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Run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Pipeline</a:t>
            </a:r>
            <a:endParaRPr sz="800" b="1" i="0" u="none" strike="noStrike" cap="none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Google Shape;835;p38">
            <a:extLst>
              <a:ext uri="{FF2B5EF4-FFF2-40B4-BE49-F238E27FC236}">
                <a16:creationId xmlns:a16="http://schemas.microsoft.com/office/drawing/2014/main" id="{9913DB5B-A499-438C-B386-9206D3AAD86E}"/>
              </a:ext>
            </a:extLst>
          </p:cNvPr>
          <p:cNvSpPr txBox="1"/>
          <p:nvPr/>
        </p:nvSpPr>
        <p:spPr>
          <a:xfrm>
            <a:off x="7554166" y="3879963"/>
            <a:ext cx="652603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Push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Images</a:t>
            </a:r>
            <a:endParaRPr sz="800" b="1" i="0" u="none" strike="noStrike" cap="none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Google Shape;892;p41">
            <a:extLst>
              <a:ext uri="{FF2B5EF4-FFF2-40B4-BE49-F238E27FC236}">
                <a16:creationId xmlns:a16="http://schemas.microsoft.com/office/drawing/2014/main" id="{BCCD1AE3-B932-44D6-9B77-DF4F2D0C96EB}"/>
              </a:ext>
            </a:extLst>
          </p:cNvPr>
          <p:cNvSpPr/>
          <p:nvPr/>
        </p:nvSpPr>
        <p:spPr>
          <a:xfrm>
            <a:off x="7156015" y="5388584"/>
            <a:ext cx="967688" cy="92400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179" name="Google Shape;893;p41">
            <a:extLst>
              <a:ext uri="{FF2B5EF4-FFF2-40B4-BE49-F238E27FC236}">
                <a16:creationId xmlns:a16="http://schemas.microsoft.com/office/drawing/2014/main" id="{877B5910-867E-4FA6-A7FB-55670C41248F}"/>
              </a:ext>
            </a:extLst>
          </p:cNvPr>
          <p:cNvSpPr/>
          <p:nvPr/>
        </p:nvSpPr>
        <p:spPr>
          <a:xfrm>
            <a:off x="7156006" y="5152533"/>
            <a:ext cx="967688" cy="24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900" b="1" i="0" u="none" strike="noStrike" cap="non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180" name="Google Shape;894;p41">
            <a:extLst>
              <a:ext uri="{FF2B5EF4-FFF2-40B4-BE49-F238E27FC236}">
                <a16:creationId xmlns:a16="http://schemas.microsoft.com/office/drawing/2014/main" id="{237EF123-C2D8-44E2-BBCC-C9744613D5A9}"/>
              </a:ext>
            </a:extLst>
          </p:cNvPr>
          <p:cNvSpPr/>
          <p:nvPr/>
        </p:nvSpPr>
        <p:spPr>
          <a:xfrm>
            <a:off x="7059371" y="5305414"/>
            <a:ext cx="967688" cy="92400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181" name="Google Shape;895;p41">
            <a:extLst>
              <a:ext uri="{FF2B5EF4-FFF2-40B4-BE49-F238E27FC236}">
                <a16:creationId xmlns:a16="http://schemas.microsoft.com/office/drawing/2014/main" id="{9CF6083C-FFFF-4C16-AA51-308DFE7656C6}"/>
              </a:ext>
            </a:extLst>
          </p:cNvPr>
          <p:cNvSpPr/>
          <p:nvPr/>
        </p:nvSpPr>
        <p:spPr>
          <a:xfrm>
            <a:off x="7059362" y="5069364"/>
            <a:ext cx="967688" cy="24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Worker Node</a:t>
            </a:r>
            <a:endParaRPr sz="900" b="1" i="0" u="none" strike="noStrike" cap="non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182" name="Google Shape;899;p41">
            <a:extLst>
              <a:ext uri="{FF2B5EF4-FFF2-40B4-BE49-F238E27FC236}">
                <a16:creationId xmlns:a16="http://schemas.microsoft.com/office/drawing/2014/main" id="{BE1022B0-4A2C-4608-B929-59A2C67DA7B1}"/>
              </a:ext>
            </a:extLst>
          </p:cNvPr>
          <p:cNvSpPr/>
          <p:nvPr/>
        </p:nvSpPr>
        <p:spPr>
          <a:xfrm>
            <a:off x="4676528" y="5273535"/>
            <a:ext cx="539896" cy="7362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900" dirty="0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GitOps</a:t>
            </a:r>
            <a:endParaRPr sz="900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9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Repo</a:t>
            </a:r>
            <a:endParaRPr sz="900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Google Shape;900;p41">
            <a:extLst>
              <a:ext uri="{FF2B5EF4-FFF2-40B4-BE49-F238E27FC236}">
                <a16:creationId xmlns:a16="http://schemas.microsoft.com/office/drawing/2014/main" id="{543312AB-A308-4138-AE48-0DD5870CE93A}"/>
              </a:ext>
            </a:extLst>
          </p:cNvPr>
          <p:cNvSpPr/>
          <p:nvPr/>
        </p:nvSpPr>
        <p:spPr>
          <a:xfrm>
            <a:off x="5819285" y="5551935"/>
            <a:ext cx="652921" cy="45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184" name="Google Shape;901;p41">
            <a:extLst>
              <a:ext uri="{FF2B5EF4-FFF2-40B4-BE49-F238E27FC236}">
                <a16:creationId xmlns:a16="http://schemas.microsoft.com/office/drawing/2014/main" id="{5691152A-4EC1-4303-A30F-CF050A746212}"/>
              </a:ext>
            </a:extLst>
          </p:cNvPr>
          <p:cNvSpPr/>
          <p:nvPr/>
        </p:nvSpPr>
        <p:spPr>
          <a:xfrm>
            <a:off x="5898581" y="5720791"/>
            <a:ext cx="481992" cy="213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9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</a:t>
            </a:r>
            <a:endParaRPr sz="9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185" name="Google Shape;902;p41">
            <a:extLst>
              <a:ext uri="{FF2B5EF4-FFF2-40B4-BE49-F238E27FC236}">
                <a16:creationId xmlns:a16="http://schemas.microsoft.com/office/drawing/2014/main" id="{9DCF68B8-888E-40F3-B712-3D3F2CA79747}"/>
              </a:ext>
            </a:extLst>
          </p:cNvPr>
          <p:cNvSpPr/>
          <p:nvPr/>
        </p:nvSpPr>
        <p:spPr>
          <a:xfrm>
            <a:off x="5819286" y="5273657"/>
            <a:ext cx="652921" cy="28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Argo CD</a:t>
            </a:r>
            <a:endParaRPr sz="900" b="1" i="0" u="none" strike="noStrike" cap="non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cxnSp>
        <p:nvCxnSpPr>
          <p:cNvPr id="186" name="Google Shape;903;p41">
            <a:extLst>
              <a:ext uri="{FF2B5EF4-FFF2-40B4-BE49-F238E27FC236}">
                <a16:creationId xmlns:a16="http://schemas.microsoft.com/office/drawing/2014/main" id="{F6465D3A-ED0A-48CD-ACBF-19FF4638DC49}"/>
              </a:ext>
            </a:extLst>
          </p:cNvPr>
          <p:cNvCxnSpPr>
            <a:cxnSpLocks/>
          </p:cNvCxnSpPr>
          <p:nvPr/>
        </p:nvCxnSpPr>
        <p:spPr>
          <a:xfrm>
            <a:off x="5215305" y="5568257"/>
            <a:ext cx="60398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9" name="Google Shape;906;p41">
            <a:extLst>
              <a:ext uri="{FF2B5EF4-FFF2-40B4-BE49-F238E27FC236}">
                <a16:creationId xmlns:a16="http://schemas.microsoft.com/office/drawing/2014/main" id="{56139ACD-EC1A-4976-B6FF-DA18E790946A}"/>
              </a:ext>
            </a:extLst>
          </p:cNvPr>
          <p:cNvSpPr/>
          <p:nvPr/>
        </p:nvSpPr>
        <p:spPr>
          <a:xfrm>
            <a:off x="7141187" y="5362584"/>
            <a:ext cx="795755" cy="241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Namespace </a:t>
            </a:r>
            <a:endParaRPr sz="900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</a:t>
            </a:r>
            <a:endParaRPr sz="9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192" name="Google Shape;909;p41">
            <a:extLst>
              <a:ext uri="{FF2B5EF4-FFF2-40B4-BE49-F238E27FC236}">
                <a16:creationId xmlns:a16="http://schemas.microsoft.com/office/drawing/2014/main" id="{3049612F-F157-47FB-BD6D-EDFEBAAA6BDA}"/>
              </a:ext>
            </a:extLst>
          </p:cNvPr>
          <p:cNvSpPr/>
          <p:nvPr/>
        </p:nvSpPr>
        <p:spPr>
          <a:xfrm>
            <a:off x="7141187" y="5639124"/>
            <a:ext cx="795755" cy="241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Namespace</a:t>
            </a:r>
            <a:endParaRPr sz="900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Stage</a:t>
            </a:r>
            <a:endParaRPr sz="900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3" name="Google Shape;910;p41">
            <a:extLst>
              <a:ext uri="{FF2B5EF4-FFF2-40B4-BE49-F238E27FC236}">
                <a16:creationId xmlns:a16="http://schemas.microsoft.com/office/drawing/2014/main" id="{A17F000B-E2C9-4553-84E5-296F19E8AAA9}"/>
              </a:ext>
            </a:extLst>
          </p:cNvPr>
          <p:cNvSpPr/>
          <p:nvPr/>
        </p:nvSpPr>
        <p:spPr>
          <a:xfrm>
            <a:off x="7141187" y="5921934"/>
            <a:ext cx="795755" cy="241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Namespace</a:t>
            </a:r>
            <a:endParaRPr sz="900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Prod</a:t>
            </a:r>
            <a:endParaRPr sz="900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5" name="Google Shape;912;p41">
            <a:extLst>
              <a:ext uri="{FF2B5EF4-FFF2-40B4-BE49-F238E27FC236}">
                <a16:creationId xmlns:a16="http://schemas.microsoft.com/office/drawing/2014/main" id="{8753D817-9B6E-454B-B0B9-237D18D27E65}"/>
              </a:ext>
            </a:extLst>
          </p:cNvPr>
          <p:cNvCxnSpPr>
            <a:cxnSpLocks/>
            <a:endCxn id="178" idx="3"/>
          </p:cNvCxnSpPr>
          <p:nvPr/>
        </p:nvCxnSpPr>
        <p:spPr>
          <a:xfrm rot="10800000">
            <a:off x="8123703" y="5850587"/>
            <a:ext cx="286142" cy="270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" name="Google Shape;913;p41">
            <a:extLst>
              <a:ext uri="{FF2B5EF4-FFF2-40B4-BE49-F238E27FC236}">
                <a16:creationId xmlns:a16="http://schemas.microsoft.com/office/drawing/2014/main" id="{AF2BA58C-6DAF-4A8A-A7FD-AD8193A3994F}"/>
              </a:ext>
            </a:extLst>
          </p:cNvPr>
          <p:cNvCxnSpPr>
            <a:cxnSpLocks/>
            <a:stCxn id="184" idx="3"/>
            <a:endCxn id="189" idx="1"/>
          </p:cNvCxnSpPr>
          <p:nvPr/>
        </p:nvCxnSpPr>
        <p:spPr>
          <a:xfrm flipV="1">
            <a:off x="6380573" y="5483184"/>
            <a:ext cx="760614" cy="344257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" name="Google Shape;914;p41">
            <a:extLst>
              <a:ext uri="{FF2B5EF4-FFF2-40B4-BE49-F238E27FC236}">
                <a16:creationId xmlns:a16="http://schemas.microsoft.com/office/drawing/2014/main" id="{219318A3-F72D-462E-A1CA-EB2F8A13DFF6}"/>
              </a:ext>
            </a:extLst>
          </p:cNvPr>
          <p:cNvCxnSpPr>
            <a:cxnSpLocks/>
            <a:stCxn id="184" idx="3"/>
            <a:endCxn id="192" idx="1"/>
          </p:cNvCxnSpPr>
          <p:nvPr/>
        </p:nvCxnSpPr>
        <p:spPr>
          <a:xfrm flipV="1">
            <a:off x="6380573" y="5759724"/>
            <a:ext cx="760614" cy="67717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" name="Google Shape;915;p41">
            <a:extLst>
              <a:ext uri="{FF2B5EF4-FFF2-40B4-BE49-F238E27FC236}">
                <a16:creationId xmlns:a16="http://schemas.microsoft.com/office/drawing/2014/main" id="{B7DA26CB-AC3E-407A-910C-A7DF8F34AEBB}"/>
              </a:ext>
            </a:extLst>
          </p:cNvPr>
          <p:cNvCxnSpPr>
            <a:cxnSpLocks/>
            <a:stCxn id="184" idx="3"/>
            <a:endCxn id="193" idx="1"/>
          </p:cNvCxnSpPr>
          <p:nvPr/>
        </p:nvCxnSpPr>
        <p:spPr>
          <a:xfrm>
            <a:off x="6380573" y="5827441"/>
            <a:ext cx="760614" cy="215093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0" name="Google Shape;917;p41">
            <a:extLst>
              <a:ext uri="{FF2B5EF4-FFF2-40B4-BE49-F238E27FC236}">
                <a16:creationId xmlns:a16="http://schemas.microsoft.com/office/drawing/2014/main" id="{B0D072F0-BFA2-406C-81FF-69C680F917C0}"/>
              </a:ext>
            </a:extLst>
          </p:cNvPr>
          <p:cNvCxnSpPr>
            <a:cxnSpLocks/>
          </p:cNvCxnSpPr>
          <p:nvPr/>
        </p:nvCxnSpPr>
        <p:spPr>
          <a:xfrm>
            <a:off x="5215305" y="5720657"/>
            <a:ext cx="583389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04" name="Google Shape;835;p38">
            <a:extLst>
              <a:ext uri="{FF2B5EF4-FFF2-40B4-BE49-F238E27FC236}">
                <a16:creationId xmlns:a16="http://schemas.microsoft.com/office/drawing/2014/main" id="{6EC3225C-D94F-418D-9920-46EC16FDBDBC}"/>
              </a:ext>
            </a:extLst>
          </p:cNvPr>
          <p:cNvSpPr txBox="1"/>
          <p:nvPr/>
        </p:nvSpPr>
        <p:spPr>
          <a:xfrm>
            <a:off x="5221651" y="5170188"/>
            <a:ext cx="57758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6.1</a:t>
            </a:r>
            <a:br>
              <a:rPr lang="en-US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Webhook</a:t>
            </a:r>
            <a:br>
              <a:rPr lang="en-US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sync</a:t>
            </a:r>
            <a:endParaRPr sz="800" b="1" i="0" u="none" strike="noStrike" cap="none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" name="Google Shape;835;p38">
            <a:extLst>
              <a:ext uri="{FF2B5EF4-FFF2-40B4-BE49-F238E27FC236}">
                <a16:creationId xmlns:a16="http://schemas.microsoft.com/office/drawing/2014/main" id="{12F64406-AF37-42C0-9AE9-EA965078875E}"/>
              </a:ext>
            </a:extLst>
          </p:cNvPr>
          <p:cNvSpPr txBox="1"/>
          <p:nvPr/>
        </p:nvSpPr>
        <p:spPr>
          <a:xfrm>
            <a:off x="5221651" y="5749946"/>
            <a:ext cx="577588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6.2</a:t>
            </a:r>
            <a:br>
              <a:rPr lang="en-US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Poll</a:t>
            </a:r>
            <a:endParaRPr sz="800" b="1" i="0" u="none" strike="noStrike" cap="none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4" name="Google Shape;835;p38">
            <a:extLst>
              <a:ext uri="{FF2B5EF4-FFF2-40B4-BE49-F238E27FC236}">
                <a16:creationId xmlns:a16="http://schemas.microsoft.com/office/drawing/2014/main" id="{643D5B97-E0E3-40F7-A91B-86B1F0022DDF}"/>
              </a:ext>
            </a:extLst>
          </p:cNvPr>
          <p:cNvSpPr txBox="1"/>
          <p:nvPr/>
        </p:nvSpPr>
        <p:spPr>
          <a:xfrm>
            <a:off x="6486643" y="5322476"/>
            <a:ext cx="54685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Manifest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sync</a:t>
            </a:r>
            <a:endParaRPr sz="800" b="1" i="0" u="none" strike="noStrike" cap="none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1" name="Google Shape;866;p39">
            <a:extLst>
              <a:ext uri="{FF2B5EF4-FFF2-40B4-BE49-F238E27FC236}">
                <a16:creationId xmlns:a16="http://schemas.microsoft.com/office/drawing/2014/main" id="{FFD653FF-52ED-41CB-A7E7-355BCD330F26}"/>
              </a:ext>
            </a:extLst>
          </p:cNvPr>
          <p:cNvCxnSpPr>
            <a:cxnSpLocks/>
            <a:stCxn id="63" idx="3"/>
            <a:endCxn id="182" idx="0"/>
          </p:cNvCxnSpPr>
          <p:nvPr/>
        </p:nvCxnSpPr>
        <p:spPr>
          <a:xfrm flipH="1">
            <a:off x="4946476" y="4603869"/>
            <a:ext cx="2397711" cy="669666"/>
          </a:xfrm>
          <a:prstGeom prst="bentConnector4">
            <a:avLst>
              <a:gd name="adj1" fmla="val -9534"/>
              <a:gd name="adj2" fmla="val 55033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" name="Google Shape;835;p38">
            <a:extLst>
              <a:ext uri="{FF2B5EF4-FFF2-40B4-BE49-F238E27FC236}">
                <a16:creationId xmlns:a16="http://schemas.microsoft.com/office/drawing/2014/main" id="{16C7A3F0-E7C2-42AB-A052-8B7308ECA07D}"/>
              </a:ext>
            </a:extLst>
          </p:cNvPr>
          <p:cNvSpPr txBox="1"/>
          <p:nvPr/>
        </p:nvSpPr>
        <p:spPr>
          <a:xfrm>
            <a:off x="7377237" y="4675760"/>
            <a:ext cx="559705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Update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Values</a:t>
            </a:r>
            <a:endParaRPr sz="800" b="1" i="0" u="none" strike="noStrike" cap="none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4" name="Google Shape;866;p39">
            <a:extLst>
              <a:ext uri="{FF2B5EF4-FFF2-40B4-BE49-F238E27FC236}">
                <a16:creationId xmlns:a16="http://schemas.microsoft.com/office/drawing/2014/main" id="{763B5974-3CBE-4268-AEA9-A0A3474AB884}"/>
              </a:ext>
            </a:extLst>
          </p:cNvPr>
          <p:cNvCxnSpPr>
            <a:cxnSpLocks/>
            <a:stCxn id="75" idx="2"/>
            <a:endCxn id="178" idx="3"/>
          </p:cNvCxnSpPr>
          <p:nvPr/>
        </p:nvCxnSpPr>
        <p:spPr>
          <a:xfrm rot="5400000">
            <a:off x="7559075" y="4544097"/>
            <a:ext cx="1871117" cy="741860"/>
          </a:xfrm>
          <a:prstGeom prst="bentConnector2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8" name="Google Shape;835;p38">
            <a:extLst>
              <a:ext uri="{FF2B5EF4-FFF2-40B4-BE49-F238E27FC236}">
                <a16:creationId xmlns:a16="http://schemas.microsoft.com/office/drawing/2014/main" id="{D8C7947A-EF47-4C77-B2E7-5EC00F7E8803}"/>
              </a:ext>
            </a:extLst>
          </p:cNvPr>
          <p:cNvSpPr txBox="1"/>
          <p:nvPr/>
        </p:nvSpPr>
        <p:spPr>
          <a:xfrm>
            <a:off x="8880161" y="4823143"/>
            <a:ext cx="393428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Poll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</a:t>
            </a:r>
            <a:endParaRPr sz="800" b="1" i="0" u="none" strike="noStrike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6" name="Google Shape;830;p35">
            <a:extLst>
              <a:ext uri="{FF2B5EF4-FFF2-40B4-BE49-F238E27FC236}">
                <a16:creationId xmlns:a16="http://schemas.microsoft.com/office/drawing/2014/main" id="{FF99FEE2-6F44-4D06-94C4-A8C6F81A4381}"/>
              </a:ext>
            </a:extLst>
          </p:cNvPr>
          <p:cNvSpPr txBox="1">
            <a:spLocks/>
          </p:cNvSpPr>
          <p:nvPr/>
        </p:nvSpPr>
        <p:spPr>
          <a:xfrm>
            <a:off x="783840" y="1137366"/>
            <a:ext cx="6293344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62626"/>
              </a:buClr>
              <a:buSzPts val="1400"/>
            </a:pPr>
            <a:r>
              <a:rPr lang="en-US" altLang="ko-KR" b="1" dirty="0">
                <a:latin typeface="+mn-ea"/>
                <a:ea typeface="+mn-ea"/>
              </a:rPr>
              <a:t>CI/CD Workflow</a:t>
            </a:r>
            <a:r>
              <a:rPr lang="ko-KR" altLang="en-US" b="1" dirty="0">
                <a:latin typeface="+mn-ea"/>
                <a:ea typeface="+mn-ea"/>
              </a:rPr>
              <a:t>는 아래와 같습니다</a:t>
            </a:r>
            <a:r>
              <a:rPr lang="en-US" altLang="ko-KR" b="1" dirty="0">
                <a:latin typeface="+mn-ea"/>
                <a:ea typeface="+mn-ea"/>
              </a:rPr>
              <a:t>.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77" name="Google Shape;538;p28"/>
          <p:cNvSpPr txBox="1">
            <a:spLocks noGrp="1"/>
          </p:cNvSpPr>
          <p:nvPr>
            <p:ph type="sldNum" sz="quarter" idx="4"/>
          </p:nvPr>
        </p:nvSpPr>
        <p:spPr>
          <a:xfrm>
            <a:off x="4527932" y="6568116"/>
            <a:ext cx="850136" cy="214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bg1"/>
                </a:solidFill>
                <a:latin typeface="+mj-ea"/>
                <a:ea typeface="+mj-ea"/>
                <a:cs typeface="Malgun Gothic"/>
                <a:sym typeface="Malgun Gothic"/>
              </a:rPr>
              <a:t>14</a:t>
            </a:fld>
            <a:endParaRPr>
              <a:solidFill>
                <a:schemeClr val="bg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4527932" y="6556541"/>
            <a:ext cx="850136" cy="214546"/>
          </a:xfrm>
        </p:spPr>
        <p:txBody>
          <a:bodyPr/>
          <a:lstStyle/>
          <a:p>
            <a:fld id="{C4FA409C-8335-4D3B-AE55-769F494DA241}" type="slidenum">
              <a:rPr lang="ko-KR" altLang="en-US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15</a:t>
            </a:fld>
            <a:endParaRPr lang="ko-KR" altLang="en-US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A03369DD-9156-4806-AE89-0503DC09CB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2041" y="238827"/>
            <a:ext cx="1588576" cy="460639"/>
          </a:xfrm>
        </p:spPr>
        <p:txBody>
          <a:bodyPr/>
          <a:lstStyle/>
          <a:p>
            <a:r>
              <a:rPr lang="en-US" altLang="ko-KR" sz="2400" dirty="0"/>
              <a:t>#Appendix</a:t>
            </a:r>
            <a:endParaRPr lang="ko-KR" altLang="en-US" sz="2400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8DE4ADCE-D3A3-4FE3-A675-7FEB8E629F1A}"/>
              </a:ext>
            </a:extLst>
          </p:cNvPr>
          <p:cNvSpPr txBox="1">
            <a:spLocks/>
          </p:cNvSpPr>
          <p:nvPr/>
        </p:nvSpPr>
        <p:spPr>
          <a:xfrm>
            <a:off x="568818" y="916053"/>
            <a:ext cx="1235916" cy="24929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x-none" sz="2400" b="1" kern="1200" dirty="0">
                <a:gradFill>
                  <a:gsLst>
                    <a:gs pos="55844">
                      <a:schemeClr val="tx1">
                        <a:lumMod val="85000"/>
                        <a:lumOff val="15000"/>
                      </a:schemeClr>
                    </a:gs>
                    <a:gs pos="33766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시스템 개요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28A28E9D-349D-4107-9D40-D52EF4C1DAD6}"/>
              </a:ext>
            </a:extLst>
          </p:cNvPr>
          <p:cNvSpPr txBox="1">
            <a:spLocks/>
          </p:cNvSpPr>
          <p:nvPr/>
        </p:nvSpPr>
        <p:spPr>
          <a:xfrm>
            <a:off x="578096" y="1126967"/>
            <a:ext cx="8947412" cy="8711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just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b="1" kern="1200" spc="0" baseline="0" dirty="0">
                <a:ln w="127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err="1">
                <a:solidFill>
                  <a:srgbClr val="262626"/>
                </a:solidFill>
                <a:latin typeface="+mn-ea"/>
                <a:ea typeface="+mn-ea"/>
                <a:cs typeface="Malgun Gothic"/>
                <a:sym typeface="Malgun Gothic"/>
              </a:rPr>
              <a:t>Openshift</a:t>
            </a:r>
            <a:r>
              <a:rPr lang="en-US" altLang="ko-KR" sz="1400" b="1" dirty="0">
                <a:solidFill>
                  <a:srgbClr val="262626"/>
                </a:solidFill>
                <a:latin typeface="+mn-ea"/>
                <a:ea typeface="+mn-ea"/>
                <a:cs typeface="Malgun Gothic"/>
                <a:sym typeface="Malgun Gothic"/>
              </a:rPr>
              <a:t> Container Platform</a:t>
            </a: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의 솔루션 개념도 및 </a:t>
            </a:r>
            <a:r>
              <a:rPr lang="ko-KR" altLang="en-US" dirty="0" err="1">
                <a:solidFill>
                  <a:schemeClr val="tx1"/>
                </a:solidFill>
                <a:latin typeface="+mn-ea"/>
                <a:ea typeface="+mn-ea"/>
              </a:rPr>
              <a:t>계층화된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 제품 기능 구성도 입니다</a:t>
            </a: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CE83658-B391-417F-8F05-B8ECFC83D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26" y="2403390"/>
            <a:ext cx="4866180" cy="2737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Red Hat OpenShift Kubernetes Engine">
            <a:extLst>
              <a:ext uri="{FF2B5EF4-FFF2-40B4-BE49-F238E27FC236}">
                <a16:creationId xmlns:a16="http://schemas.microsoft.com/office/drawing/2014/main" id="{947B5125-B183-489A-938D-71EE69ACF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936" y="2403391"/>
            <a:ext cx="4566924" cy="27372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402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body" sz="quarter" idx="16"/>
          </p:nvPr>
        </p:nvSpPr>
        <p:spPr>
          <a:xfrm>
            <a:off x="578097" y="222354"/>
            <a:ext cx="5030224" cy="460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r>
              <a:rPr lang="en-US" altLang="ko-KR" sz="2400" dirty="0"/>
              <a:t>#Appendix</a:t>
            </a:r>
            <a:endParaRPr lang="ko-KR" altLang="en-US" sz="2400" dirty="0"/>
          </a:p>
        </p:txBody>
      </p:sp>
      <p:sp>
        <p:nvSpPr>
          <p:cNvPr id="288" name="Google Shape;288;p21"/>
          <p:cNvSpPr txBox="1"/>
          <p:nvPr/>
        </p:nvSpPr>
        <p:spPr>
          <a:xfrm>
            <a:off x="753356" y="1125116"/>
            <a:ext cx="89474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</a:pPr>
            <a:r>
              <a:rPr lang="en-US" sz="1400" b="1" dirty="0" err="1">
                <a:solidFill>
                  <a:srgbClr val="262626"/>
                </a:solidFill>
                <a:latin typeface="+mn-ea"/>
                <a:ea typeface="+mn-ea"/>
                <a:cs typeface="Malgun Gothic"/>
                <a:sym typeface="Malgun Gothic"/>
              </a:rPr>
              <a:t>Openshift</a:t>
            </a:r>
            <a:r>
              <a:rPr lang="en-US" sz="1400" b="1" dirty="0">
                <a:solidFill>
                  <a:srgbClr val="262626"/>
                </a:solidFill>
                <a:latin typeface="+mn-ea"/>
                <a:ea typeface="+mn-ea"/>
                <a:cs typeface="Malgun Gothic"/>
                <a:sym typeface="Malgun Gothic"/>
              </a:rPr>
              <a:t> Container Platform </a:t>
            </a:r>
            <a:r>
              <a:rPr lang="en-US" sz="1400" b="1" dirty="0" err="1">
                <a:solidFill>
                  <a:srgbClr val="262626"/>
                </a:solidFill>
                <a:latin typeface="+mn-ea"/>
                <a:ea typeface="+mn-ea"/>
                <a:cs typeface="Malgun Gothic"/>
                <a:sym typeface="Malgun Gothic"/>
              </a:rPr>
              <a:t>시스템의</a:t>
            </a:r>
            <a:r>
              <a:rPr lang="en-US" sz="1400" b="1" dirty="0">
                <a:solidFill>
                  <a:srgbClr val="262626"/>
                </a:solidFill>
                <a:latin typeface="+mn-ea"/>
                <a:ea typeface="+mn-ea"/>
                <a:cs typeface="Malgun Gothic"/>
                <a:sym typeface="Malgun Gothic"/>
              </a:rPr>
              <a:t> HW </a:t>
            </a:r>
            <a:r>
              <a:rPr lang="en-US" sz="1400" b="1" dirty="0" err="1">
                <a:solidFill>
                  <a:srgbClr val="262626"/>
                </a:solidFill>
                <a:latin typeface="+mn-ea"/>
                <a:ea typeface="+mn-ea"/>
                <a:cs typeface="Malgun Gothic"/>
                <a:sym typeface="Malgun Gothic"/>
              </a:rPr>
              <a:t>시스템</a:t>
            </a:r>
            <a:r>
              <a:rPr lang="en-US" sz="1400" b="1" dirty="0">
                <a:solidFill>
                  <a:srgbClr val="262626"/>
                </a:solidFill>
                <a:latin typeface="+mn-ea"/>
                <a:ea typeface="+mn-ea"/>
                <a:cs typeface="Malgun Gothic"/>
                <a:sym typeface="Malgun Gothic"/>
              </a:rPr>
              <a:t> IP Address </a:t>
            </a:r>
            <a:r>
              <a:rPr lang="en-US" sz="1400" b="1" dirty="0" err="1">
                <a:solidFill>
                  <a:srgbClr val="262626"/>
                </a:solidFill>
                <a:latin typeface="+mn-ea"/>
                <a:ea typeface="+mn-ea"/>
                <a:cs typeface="Malgun Gothic"/>
                <a:sym typeface="Malgun Gothic"/>
              </a:rPr>
              <a:t>정보는</a:t>
            </a:r>
            <a:r>
              <a:rPr lang="en-US" sz="1400" b="1" dirty="0">
                <a:solidFill>
                  <a:srgbClr val="262626"/>
                </a:solidFill>
                <a:latin typeface="+mn-ea"/>
                <a:ea typeface="+mn-ea"/>
                <a:cs typeface="Malgun Gothic"/>
                <a:sym typeface="Malgun Gothic"/>
              </a:rPr>
              <a:t> </a:t>
            </a:r>
            <a:r>
              <a:rPr lang="en-US" sz="1400" b="1" dirty="0" err="1">
                <a:solidFill>
                  <a:srgbClr val="262626"/>
                </a:solidFill>
                <a:latin typeface="+mn-ea"/>
                <a:ea typeface="+mn-ea"/>
                <a:cs typeface="Malgun Gothic"/>
                <a:sym typeface="Malgun Gothic"/>
              </a:rPr>
              <a:t>아래와</a:t>
            </a:r>
            <a:r>
              <a:rPr lang="en-US" sz="1400" b="1" dirty="0">
                <a:solidFill>
                  <a:srgbClr val="262626"/>
                </a:solidFill>
                <a:latin typeface="+mn-ea"/>
                <a:ea typeface="+mn-ea"/>
                <a:cs typeface="Malgun Gothic"/>
                <a:sym typeface="Malgun Gothic"/>
              </a:rPr>
              <a:t> </a:t>
            </a:r>
            <a:r>
              <a:rPr lang="en-US" sz="1400" b="1" dirty="0" err="1">
                <a:solidFill>
                  <a:srgbClr val="262626"/>
                </a:solidFill>
                <a:latin typeface="+mn-ea"/>
                <a:ea typeface="+mn-ea"/>
                <a:cs typeface="Malgun Gothic"/>
                <a:sym typeface="Malgun Gothic"/>
              </a:rPr>
              <a:t>같습니다</a:t>
            </a:r>
            <a:r>
              <a:rPr lang="en-US" sz="1400" b="1" dirty="0">
                <a:solidFill>
                  <a:srgbClr val="262626"/>
                </a:solidFill>
                <a:latin typeface="+mn-ea"/>
                <a:ea typeface="+mn-ea"/>
                <a:cs typeface="Malgun Gothic"/>
                <a:sym typeface="Malgun Gothic"/>
              </a:rPr>
              <a:t>.</a:t>
            </a:r>
            <a:endParaRPr sz="1400" b="1" dirty="0">
              <a:solidFill>
                <a:srgbClr val="262626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289" name="Google Shape;289;p21"/>
          <p:cNvSpPr txBox="1"/>
          <p:nvPr/>
        </p:nvSpPr>
        <p:spPr>
          <a:xfrm>
            <a:off x="744078" y="869873"/>
            <a:ext cx="2662588" cy="249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-US" altLang="ko-KR" sz="1800" b="1" dirty="0">
                <a:solidFill>
                  <a:srgbClr val="262626"/>
                </a:solidFill>
                <a:latin typeface="+mn-ea"/>
                <a:ea typeface="+mn-ea"/>
                <a:cs typeface="Malgun Gothic"/>
                <a:sym typeface="Malgun Gothic"/>
              </a:rPr>
              <a:t>Network IP </a:t>
            </a:r>
            <a:r>
              <a:rPr lang="ko-KR" altLang="en-US" sz="1800" b="1" dirty="0">
                <a:solidFill>
                  <a:srgbClr val="262626"/>
                </a:solidFill>
                <a:latin typeface="+mn-ea"/>
                <a:ea typeface="+mn-ea"/>
                <a:cs typeface="Malgun Gothic"/>
                <a:sym typeface="Malgun Gothic"/>
              </a:rPr>
              <a:t>구성 정보</a:t>
            </a:r>
            <a:endParaRPr lang="ko-KR" altLang="en-US" sz="1800" dirty="0">
              <a:latin typeface="+mn-ea"/>
              <a:ea typeface="+mn-ea"/>
            </a:endParaRPr>
          </a:p>
        </p:txBody>
      </p:sp>
      <p:graphicFrame>
        <p:nvGraphicFramePr>
          <p:cNvPr id="290" name="Google Shape;290;p21"/>
          <p:cNvGraphicFramePr/>
          <p:nvPr>
            <p:extLst>
              <p:ext uri="{D42A27DB-BD31-4B8C-83A1-F6EECF244321}">
                <p14:modId xmlns:p14="http://schemas.microsoft.com/office/powerpoint/2010/main" val="2001676417"/>
              </p:ext>
            </p:extLst>
          </p:nvPr>
        </p:nvGraphicFramePr>
        <p:xfrm>
          <a:off x="753356" y="1569618"/>
          <a:ext cx="8417632" cy="4577919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1968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08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80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구분</a:t>
                      </a:r>
                      <a:endParaRPr sz="12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+mj-ea"/>
                          <a:ea typeface="+mj-ea"/>
                          <a:sym typeface="Malgun Gothic"/>
                        </a:rPr>
                        <a:t>Management IP</a:t>
                      </a:r>
                      <a:endParaRPr sz="12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+mj-ea"/>
                          <a:ea typeface="+mj-ea"/>
                          <a:sym typeface="Malgun Gothic"/>
                        </a:rPr>
                        <a:t>Service IP</a:t>
                      </a:r>
                      <a:endParaRPr sz="12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+mj-ea"/>
                          <a:ea typeface="+mj-ea"/>
                          <a:sym typeface="Malgun Gothic"/>
                        </a:rPr>
                        <a:t>Storage IP</a:t>
                      </a:r>
                      <a:endParaRPr sz="12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err="1">
                          <a:latin typeface="+mj-ea"/>
                          <a:ea typeface="+mj-ea"/>
                        </a:rPr>
                        <a:t>위치</a:t>
                      </a:r>
                      <a:endParaRPr sz="12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err="1">
                          <a:latin typeface="+mj-ea"/>
                          <a:ea typeface="+mj-ea"/>
                        </a:rPr>
                        <a:t>타입</a:t>
                      </a:r>
                      <a:endParaRPr sz="12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latin typeface="+mj-ea"/>
                          <a:ea typeface="+mj-ea"/>
                        </a:rPr>
                        <a:t>RHV-M#1</a:t>
                      </a:r>
                      <a:endParaRPr sz="1000" b="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+mj-ea"/>
                          <a:ea typeface="+mj-ea"/>
                        </a:rPr>
                        <a:t>10.255.37.10</a:t>
                      </a:r>
                      <a:endParaRPr sz="10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+mj-ea"/>
                          <a:ea typeface="+mj-ea"/>
                        </a:rPr>
                        <a:t>10.255.57.</a:t>
                      </a:r>
                      <a:r>
                        <a:rPr lang="en-US" altLang="ko-KR" sz="1000" u="none" strike="noStrike" cap="none" dirty="0">
                          <a:latin typeface="+mj-ea"/>
                          <a:ea typeface="+mj-ea"/>
                        </a:rPr>
                        <a:t>10</a:t>
                      </a:r>
                      <a:endParaRPr sz="10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+mj-ea"/>
                          <a:ea typeface="+mj-ea"/>
                        </a:rPr>
                        <a:t>Host#1, Host#2</a:t>
                      </a:r>
                      <a:endParaRPr sz="1000" u="none" strike="noStrike" cap="none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+mj-ea"/>
                          <a:ea typeface="+mj-ea"/>
                        </a:rPr>
                        <a:t>VM</a:t>
                      </a:r>
                      <a:endParaRPr sz="10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8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latin typeface="+mj-ea"/>
                          <a:ea typeface="+mj-ea"/>
                        </a:rPr>
                        <a:t>RHV-H#1</a:t>
                      </a:r>
                      <a:endParaRPr sz="1000" b="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+mj-ea"/>
                          <a:ea typeface="+mj-ea"/>
                        </a:rPr>
                        <a:t>10.255.37.11</a:t>
                      </a:r>
                      <a:endParaRPr sz="10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  <a:sym typeface="Arial"/>
                        </a:rPr>
                        <a:t>10.71.10.11</a:t>
                      </a:r>
                      <a:endParaRPr lang="x-none" altLang="en-US" sz="10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+mj-ea"/>
                          <a:ea typeface="+mj-ea"/>
                        </a:rPr>
                        <a:t>10.255.57.11</a:t>
                      </a:r>
                      <a:endParaRPr sz="10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+mj-ea"/>
                          <a:ea typeface="+mj-ea"/>
                        </a:rPr>
                        <a:t>Host#1</a:t>
                      </a:r>
                      <a:endParaRPr sz="1000" u="none" strike="noStrike" cap="none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+mj-ea"/>
                          <a:ea typeface="+mj-ea"/>
                        </a:rPr>
                        <a:t>Host</a:t>
                      </a:r>
                      <a:endParaRPr sz="1000" u="none" strike="noStrike" cap="none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latin typeface="+mj-ea"/>
                          <a:ea typeface="+mj-ea"/>
                        </a:rPr>
                        <a:t>RHV-H#2</a:t>
                      </a:r>
                      <a:endParaRPr sz="1000" b="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+mj-ea"/>
                          <a:ea typeface="+mj-ea"/>
                        </a:rPr>
                        <a:t>10.255.37.12</a:t>
                      </a:r>
                      <a:endParaRPr sz="10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  <a:sym typeface="Arial"/>
                        </a:rPr>
                        <a:t>10.71.10.12</a:t>
                      </a:r>
                      <a:endParaRPr lang="x-none" altLang="en-US" sz="10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+mj-ea"/>
                          <a:ea typeface="+mj-ea"/>
                        </a:rPr>
                        <a:t>10.255.57.12</a:t>
                      </a:r>
                      <a:endParaRPr sz="10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+mj-ea"/>
                          <a:ea typeface="+mj-ea"/>
                        </a:rPr>
                        <a:t>Host#2</a:t>
                      </a:r>
                      <a:endParaRPr sz="1000" u="none" strike="noStrike" cap="none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+mj-ea"/>
                          <a:ea typeface="+mj-ea"/>
                        </a:rPr>
                        <a:t>Host</a:t>
                      </a:r>
                      <a:endParaRPr sz="1000" u="none" strike="noStrike" cap="none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8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latin typeface="+mj-ea"/>
                          <a:ea typeface="+mj-ea"/>
                        </a:rPr>
                        <a:t>OCP-Worker#1</a:t>
                      </a:r>
                      <a:endParaRPr sz="1000" b="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+mj-ea"/>
                          <a:ea typeface="+mj-ea"/>
                        </a:rPr>
                        <a:t>10.255.37.13</a:t>
                      </a:r>
                      <a:endParaRPr sz="10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  <a:sym typeface="Arial"/>
                        </a:rPr>
                        <a:t>10.71.10.13</a:t>
                      </a:r>
                      <a:endParaRPr lang="x-none" altLang="en-US" sz="10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+mj-ea"/>
                          <a:ea typeface="+mj-ea"/>
                        </a:rPr>
                        <a:t>10.255.57.13</a:t>
                      </a:r>
                      <a:endParaRPr sz="10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+mj-ea"/>
                          <a:ea typeface="+mj-ea"/>
                        </a:rPr>
                        <a:t>Host#3</a:t>
                      </a:r>
                      <a:endParaRPr sz="1000" u="none" strike="noStrike" cap="none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+mj-ea"/>
                          <a:ea typeface="+mj-ea"/>
                        </a:rPr>
                        <a:t>Host</a:t>
                      </a:r>
                      <a:endParaRPr sz="1000" u="none" strike="noStrike" cap="none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8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latin typeface="+mj-ea"/>
                          <a:ea typeface="+mj-ea"/>
                        </a:rPr>
                        <a:t>OCP-Worker#2</a:t>
                      </a:r>
                      <a:endParaRPr sz="1000" b="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+mj-ea"/>
                          <a:ea typeface="+mj-ea"/>
                        </a:rPr>
                        <a:t>10.255.37.14</a:t>
                      </a:r>
                      <a:endParaRPr sz="10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  <a:sym typeface="Arial"/>
                        </a:rPr>
                        <a:t>10.71.10.14</a:t>
                      </a:r>
                      <a:endParaRPr lang="x-none" altLang="en-US" sz="10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+mj-ea"/>
                          <a:ea typeface="+mj-ea"/>
                        </a:rPr>
                        <a:t>10.255.57.14</a:t>
                      </a:r>
                      <a:endParaRPr sz="10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+mj-ea"/>
                          <a:ea typeface="+mj-ea"/>
                        </a:rPr>
                        <a:t>Host#4</a:t>
                      </a:r>
                      <a:endParaRPr sz="10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+mj-ea"/>
                          <a:ea typeface="+mj-ea"/>
                        </a:rPr>
                        <a:t>Host</a:t>
                      </a:r>
                      <a:endParaRPr sz="1000" u="none" strike="noStrike" cap="none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8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latin typeface="+mj-ea"/>
                          <a:ea typeface="+mj-ea"/>
                        </a:rPr>
                        <a:t>Bastion (Router, LB, DNS)</a:t>
                      </a:r>
                      <a:endParaRPr sz="1000" b="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+mj-ea"/>
                          <a:ea typeface="+mj-ea"/>
                        </a:rPr>
                        <a:t>10.255.37.42</a:t>
                      </a:r>
                      <a:endParaRPr sz="10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x-none" sz="10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  <a:sym typeface="Arial"/>
                        </a:rPr>
                        <a:t>10.71.10.42</a:t>
                      </a:r>
                      <a:r>
                        <a:rPr lang="x-none" altLang="x-none" sz="10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  <a:sym typeface="Arial"/>
                        </a:rPr>
                        <a:t> 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+mj-ea"/>
                          <a:ea typeface="+mj-ea"/>
                        </a:rPr>
                        <a:t>Host#1, Host#2</a:t>
                      </a:r>
                      <a:endParaRPr sz="10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+mj-ea"/>
                          <a:ea typeface="+mj-ea"/>
                        </a:rPr>
                        <a:t>VM</a:t>
                      </a:r>
                      <a:endParaRPr sz="1000" u="none" strike="noStrike" cap="none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8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latin typeface="+mj-ea"/>
                          <a:ea typeface="+mj-ea"/>
                        </a:rPr>
                        <a:t>BOOTSTRAP</a:t>
                      </a:r>
                      <a:endParaRPr sz="1000" b="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  <a:sym typeface="Arial"/>
                        </a:rPr>
                        <a:t>10.255.37.43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x-none" sz="10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  <a:sym typeface="Arial"/>
                        </a:rPr>
                        <a:t>10.71.10.43</a:t>
                      </a:r>
                      <a:r>
                        <a:rPr lang="x-none" altLang="x-none" sz="10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  <a:sym typeface="Arial"/>
                        </a:rPr>
                        <a:t> 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+mj-ea"/>
                          <a:ea typeface="+mj-ea"/>
                        </a:rPr>
                        <a:t>Host#1</a:t>
                      </a:r>
                      <a:endParaRPr sz="10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+mj-ea"/>
                          <a:ea typeface="+mj-ea"/>
                        </a:rPr>
                        <a:t>VM</a:t>
                      </a:r>
                      <a:endParaRPr sz="1000" u="none" strike="noStrike" cap="none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8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latin typeface="+mj-ea"/>
                          <a:ea typeface="+mj-ea"/>
                        </a:rPr>
                        <a:t>Local Package Repository</a:t>
                      </a:r>
                      <a:endParaRPr sz="1000" b="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  <a:sym typeface="Arial"/>
                        </a:rPr>
                        <a:t>10.255.37.44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  <a:sym typeface="Arial"/>
                        </a:rPr>
                        <a:t>10.71.10.44</a:t>
                      </a:r>
                      <a:endParaRPr lang="x-none" altLang="en-US" sz="10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+mj-ea"/>
                          <a:ea typeface="+mj-ea"/>
                        </a:rPr>
                        <a:t>Host#2</a:t>
                      </a:r>
                      <a:endParaRPr sz="10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+mj-ea"/>
                          <a:ea typeface="+mj-ea"/>
                        </a:rPr>
                        <a:t>VM</a:t>
                      </a:r>
                      <a:endParaRPr sz="1000" u="none" strike="noStrike" cap="none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58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latin typeface="+mj-ea"/>
                          <a:ea typeface="+mj-ea"/>
                        </a:rPr>
                        <a:t>Mirror Image Registry</a:t>
                      </a:r>
                      <a:endParaRPr sz="1000" b="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+mj-ea"/>
                          <a:ea typeface="+mj-ea"/>
                        </a:rPr>
                        <a:t>10.255.37.45</a:t>
                      </a:r>
                      <a:endParaRPr sz="1000" u="none" strike="noStrike" cap="none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x-none" sz="10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  <a:sym typeface="Arial"/>
                        </a:rPr>
                        <a:t>10.71.10.45</a:t>
                      </a:r>
                      <a:r>
                        <a:rPr lang="x-none" altLang="x-none" sz="10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  <a:sym typeface="Arial"/>
                        </a:rPr>
                        <a:t> 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+mj-ea"/>
                          <a:ea typeface="+mj-ea"/>
                        </a:rPr>
                        <a:t>Host#2</a:t>
                      </a:r>
                      <a:endParaRPr sz="10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+mj-ea"/>
                          <a:ea typeface="+mj-ea"/>
                        </a:rPr>
                        <a:t>VM</a:t>
                      </a:r>
                      <a:endParaRPr sz="1000" u="none" strike="noStrike" cap="none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8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latin typeface="+mj-ea"/>
                          <a:ea typeface="+mj-ea"/>
                        </a:rPr>
                        <a:t>MASTER #1</a:t>
                      </a:r>
                      <a:endParaRPr sz="1000" b="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+mj-ea"/>
                          <a:ea typeface="+mj-ea"/>
                        </a:rPr>
                        <a:t>10.255.37.51</a:t>
                      </a:r>
                      <a:endParaRPr sz="1000" u="none" strike="noStrike" cap="none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  <a:sym typeface="Arial"/>
                        </a:rPr>
                        <a:t>10.71.10.51</a:t>
                      </a:r>
                      <a:endParaRPr lang="x-none" altLang="en-US" sz="10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+mj-ea"/>
                          <a:ea typeface="+mj-ea"/>
                        </a:rPr>
                        <a:t>10.255.57.51</a:t>
                      </a:r>
                      <a:endParaRPr sz="10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+mj-ea"/>
                          <a:ea typeface="+mj-ea"/>
                        </a:rPr>
                        <a:t>Host#1</a:t>
                      </a:r>
                      <a:endParaRPr sz="10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+mj-ea"/>
                          <a:ea typeface="+mj-ea"/>
                        </a:rPr>
                        <a:t>VM</a:t>
                      </a:r>
                      <a:endParaRPr sz="10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8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latin typeface="+mj-ea"/>
                          <a:ea typeface="+mj-ea"/>
                        </a:rPr>
                        <a:t>MASTER #2</a:t>
                      </a:r>
                      <a:endParaRPr sz="1000" b="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+mj-ea"/>
                          <a:ea typeface="+mj-ea"/>
                        </a:rPr>
                        <a:t>10.255.37.52</a:t>
                      </a:r>
                      <a:endParaRPr sz="1000" u="none" strike="noStrike" cap="none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  <a:sym typeface="Arial"/>
                        </a:rPr>
                        <a:t>10.71.10.52</a:t>
                      </a:r>
                      <a:endParaRPr lang="x-none" altLang="en-US" sz="10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+mj-ea"/>
                          <a:ea typeface="+mj-ea"/>
                        </a:rPr>
                        <a:t>10.255.57.52</a:t>
                      </a:r>
                      <a:endParaRPr sz="10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+mj-ea"/>
                          <a:ea typeface="+mj-ea"/>
                        </a:rPr>
                        <a:t>Host#2</a:t>
                      </a:r>
                      <a:endParaRPr sz="10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+mj-ea"/>
                          <a:ea typeface="+mj-ea"/>
                        </a:rPr>
                        <a:t>VM</a:t>
                      </a:r>
                      <a:endParaRPr sz="10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8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latin typeface="+mj-ea"/>
                          <a:ea typeface="+mj-ea"/>
                        </a:rPr>
                        <a:t>MASTER #3</a:t>
                      </a:r>
                      <a:endParaRPr sz="1000" b="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+mj-ea"/>
                          <a:ea typeface="+mj-ea"/>
                        </a:rPr>
                        <a:t>10.255.37.53</a:t>
                      </a:r>
                      <a:endParaRPr sz="1000" u="none" strike="noStrike" cap="none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  <a:sym typeface="Arial"/>
                        </a:rPr>
                        <a:t>10.71.10.53</a:t>
                      </a:r>
                      <a:endParaRPr lang="x-none" altLang="en-US" sz="10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+mj-ea"/>
                          <a:ea typeface="+mj-ea"/>
                        </a:rPr>
                        <a:t>10.255.57.53</a:t>
                      </a:r>
                      <a:endParaRPr sz="10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+mj-ea"/>
                          <a:ea typeface="+mj-ea"/>
                        </a:rPr>
                        <a:t>Host#1</a:t>
                      </a:r>
                      <a:endParaRPr sz="10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+mj-ea"/>
                          <a:ea typeface="+mj-ea"/>
                        </a:rPr>
                        <a:t>VM</a:t>
                      </a:r>
                      <a:endParaRPr sz="10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8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latin typeface="+mj-ea"/>
                          <a:ea typeface="+mj-ea"/>
                        </a:rPr>
                        <a:t>INFRA #1</a:t>
                      </a:r>
                      <a:endParaRPr sz="1000" b="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+mj-ea"/>
                          <a:ea typeface="+mj-ea"/>
                        </a:rPr>
                        <a:t>10.255.37.61</a:t>
                      </a:r>
                      <a:endParaRPr sz="1000" u="none" strike="noStrike" cap="none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  <a:sym typeface="Arial"/>
                        </a:rPr>
                        <a:t>10.71.10.61</a:t>
                      </a:r>
                      <a:endParaRPr lang="x-none" altLang="en-US" sz="10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+mj-ea"/>
                          <a:ea typeface="+mj-ea"/>
                        </a:rPr>
                        <a:t>10.255.57.61</a:t>
                      </a:r>
                      <a:endParaRPr sz="10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+mj-ea"/>
                          <a:ea typeface="+mj-ea"/>
                        </a:rPr>
                        <a:t>Host#1</a:t>
                      </a:r>
                      <a:endParaRPr sz="10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+mj-ea"/>
                          <a:ea typeface="+mj-ea"/>
                        </a:rPr>
                        <a:t>VM</a:t>
                      </a:r>
                      <a:endParaRPr sz="10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8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latin typeface="+mj-ea"/>
                          <a:ea typeface="+mj-ea"/>
                        </a:rPr>
                        <a:t>INFRA #2</a:t>
                      </a:r>
                      <a:endParaRPr sz="1000" b="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+mj-ea"/>
                          <a:ea typeface="+mj-ea"/>
                        </a:rPr>
                        <a:t>10.255.37.62</a:t>
                      </a:r>
                      <a:endParaRPr sz="1000" u="none" strike="noStrike" cap="none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  <a:sym typeface="Arial"/>
                        </a:rPr>
                        <a:t>10.71.10.62</a:t>
                      </a:r>
                      <a:endParaRPr lang="x-none" altLang="en-US" sz="10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+mj-ea"/>
                          <a:ea typeface="+mj-ea"/>
                        </a:rPr>
                        <a:t>10.255.57.62</a:t>
                      </a:r>
                      <a:endParaRPr sz="10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+mj-ea"/>
                          <a:ea typeface="+mj-ea"/>
                        </a:rPr>
                        <a:t>Host#2</a:t>
                      </a:r>
                      <a:endParaRPr sz="10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+mj-ea"/>
                          <a:ea typeface="+mj-ea"/>
                        </a:rPr>
                        <a:t>VM</a:t>
                      </a:r>
                      <a:endParaRPr sz="10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8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latin typeface="+mj-ea"/>
                          <a:ea typeface="+mj-ea"/>
                        </a:rPr>
                        <a:t>INFRA #3</a:t>
                      </a:r>
                      <a:endParaRPr sz="1000" b="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+mj-ea"/>
                          <a:ea typeface="+mj-ea"/>
                        </a:rPr>
                        <a:t>10.255.37.63</a:t>
                      </a:r>
                      <a:endParaRPr sz="1000" u="none" strike="noStrike" cap="none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  <a:sym typeface="Arial"/>
                        </a:rPr>
                        <a:t>10.71.10.63</a:t>
                      </a:r>
                      <a:endParaRPr lang="x-none" altLang="en-US" sz="10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+mj-ea"/>
                          <a:ea typeface="+mj-ea"/>
                        </a:rPr>
                        <a:t>10.255.57.53</a:t>
                      </a:r>
                      <a:endParaRPr sz="10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+mj-ea"/>
                          <a:ea typeface="+mj-ea"/>
                        </a:rPr>
                        <a:t>Host#2</a:t>
                      </a:r>
                      <a:endParaRPr sz="10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+mj-ea"/>
                          <a:ea typeface="+mj-ea"/>
                        </a:rPr>
                        <a:t>VM</a:t>
                      </a:r>
                      <a:endParaRPr sz="10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58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latin typeface="+mj-ea"/>
                          <a:ea typeface="+mj-ea"/>
                        </a:rPr>
                        <a:t>Install DNS</a:t>
                      </a:r>
                      <a:endParaRPr sz="1000" b="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  <a:sym typeface="Arial"/>
                        </a:rPr>
                        <a:t>10.255.37.210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10.71.10.210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+mj-ea"/>
                          <a:ea typeface="+mj-ea"/>
                        </a:rPr>
                        <a:t>Install DNS</a:t>
                      </a:r>
                      <a:endParaRPr sz="10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+mj-ea"/>
                          <a:ea typeface="+mj-ea"/>
                        </a:rPr>
                        <a:t>Host</a:t>
                      </a:r>
                      <a:endParaRPr sz="10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58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CI/CD</a:t>
                      </a:r>
                      <a:endParaRPr sz="1000" b="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10.255.37.46</a:t>
                      </a:r>
                      <a:endParaRPr sz="10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10.71.10.46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Host#1, Host#2</a:t>
                      </a:r>
                      <a:endParaRPr sz="10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VM</a:t>
                      </a:r>
                      <a:endParaRPr sz="10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91" name="Google Shape;291;p21"/>
          <p:cNvSpPr txBox="1"/>
          <p:nvPr/>
        </p:nvSpPr>
        <p:spPr>
          <a:xfrm>
            <a:off x="702716" y="6127921"/>
            <a:ext cx="356864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+mn-ea"/>
                <a:ea typeface="+mn-ea"/>
                <a:cs typeface="Batang"/>
                <a:sym typeface="Batang"/>
              </a:rPr>
              <a:t>☞ </a:t>
            </a:r>
            <a:r>
              <a:rPr lang="en-US" sz="1100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Host, VM </a:t>
            </a:r>
            <a:r>
              <a:rPr lang="en-US" sz="1100" dirty="0" err="1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모두</a:t>
            </a:r>
            <a:r>
              <a:rPr lang="en-US" sz="1100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동일한</a:t>
            </a:r>
            <a:r>
              <a:rPr lang="en-US" sz="1100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 IP </a:t>
            </a:r>
            <a:r>
              <a:rPr lang="en-US" sz="1100" dirty="0" err="1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대역을</a:t>
            </a:r>
            <a:r>
              <a:rPr lang="en-US" sz="1100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사용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8" name="Google Shape;538;p28"/>
          <p:cNvSpPr txBox="1">
            <a:spLocks noGrp="1"/>
          </p:cNvSpPr>
          <p:nvPr>
            <p:ph type="sldNum" sz="quarter" idx="4"/>
          </p:nvPr>
        </p:nvSpPr>
        <p:spPr>
          <a:xfrm>
            <a:off x="4527932" y="6568116"/>
            <a:ext cx="850136" cy="214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bg1"/>
                </a:solidFill>
                <a:latin typeface="+mj-ea"/>
                <a:ea typeface="+mj-ea"/>
                <a:cs typeface="Malgun Gothic"/>
                <a:sym typeface="Malgun Gothic"/>
              </a:rPr>
              <a:t>16</a:t>
            </a:fld>
            <a:endParaRPr>
              <a:solidFill>
                <a:schemeClr val="bg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00223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5"/>
          <p:cNvSpPr txBox="1">
            <a:spLocks noGrp="1"/>
          </p:cNvSpPr>
          <p:nvPr>
            <p:ph type="body" sz="quarter" idx="16"/>
          </p:nvPr>
        </p:nvSpPr>
        <p:spPr>
          <a:xfrm>
            <a:off x="578096" y="222354"/>
            <a:ext cx="7322517" cy="460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r>
              <a:rPr lang="en-US" altLang="ko-KR" sz="2400" dirty="0"/>
              <a:t>#Appendix</a:t>
            </a:r>
            <a:endParaRPr lang="ko-KR" altLang="en-US" sz="2400" dirty="0"/>
          </a:p>
        </p:txBody>
      </p:sp>
      <p:sp>
        <p:nvSpPr>
          <p:cNvPr id="718" name="Google Shape;718;p35"/>
          <p:cNvSpPr txBox="1">
            <a:spLocks noGrp="1"/>
          </p:cNvSpPr>
          <p:nvPr>
            <p:ph type="body" sz="quarter" idx="17"/>
          </p:nvPr>
        </p:nvSpPr>
        <p:spPr>
          <a:xfrm>
            <a:off x="753357" y="1152553"/>
            <a:ext cx="8270328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</a:pPr>
            <a:r>
              <a:rPr lang="en-US" dirty="0" err="1"/>
              <a:t>효율적인</a:t>
            </a:r>
            <a:r>
              <a:rPr lang="en-US" dirty="0"/>
              <a:t> CI/CD </a:t>
            </a:r>
            <a:r>
              <a:rPr lang="en-US" dirty="0" err="1"/>
              <a:t>업무를</a:t>
            </a:r>
            <a:r>
              <a:rPr lang="en-US" dirty="0"/>
              <a:t> </a:t>
            </a:r>
            <a:r>
              <a:rPr lang="en-US" dirty="0" err="1"/>
              <a:t>수행하기</a:t>
            </a:r>
            <a:r>
              <a:rPr lang="en-US" dirty="0"/>
              <a:t> </a:t>
            </a:r>
            <a:r>
              <a:rPr lang="en-US" dirty="0" err="1"/>
              <a:t>위해</a:t>
            </a:r>
            <a:r>
              <a:rPr lang="en-US" dirty="0"/>
              <a:t> </a:t>
            </a:r>
            <a:r>
              <a:rPr lang="en-US" dirty="0" err="1"/>
              <a:t>아래</a:t>
            </a:r>
            <a:r>
              <a:rPr lang="en-US" dirty="0"/>
              <a:t> </a:t>
            </a:r>
            <a:r>
              <a:rPr lang="en-US" dirty="0" err="1"/>
              <a:t>예시와</a:t>
            </a:r>
            <a:r>
              <a:rPr lang="en-US" dirty="0"/>
              <a:t> </a:t>
            </a:r>
            <a:r>
              <a:rPr lang="en-US" dirty="0" err="1"/>
              <a:t>같은</a:t>
            </a:r>
            <a:r>
              <a:rPr lang="en-US" dirty="0"/>
              <a:t> OKDS </a:t>
            </a:r>
            <a:r>
              <a:rPr lang="en-US" dirty="0" err="1"/>
              <a:t>개발</a:t>
            </a:r>
            <a:r>
              <a:rPr lang="en-US" dirty="0"/>
              <a:t> </a:t>
            </a:r>
            <a:r>
              <a:rPr lang="en-US" dirty="0" err="1"/>
              <a:t>프로세스</a:t>
            </a:r>
            <a:r>
              <a:rPr lang="en-US" dirty="0"/>
              <a:t> </a:t>
            </a:r>
            <a:r>
              <a:rPr lang="en-US" dirty="0" err="1"/>
              <a:t>내에</a:t>
            </a:r>
            <a:r>
              <a:rPr lang="en-US" dirty="0"/>
              <a:t> 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</a:pPr>
            <a:r>
              <a:rPr lang="en-US" dirty="0"/>
              <a:t>Git Branch </a:t>
            </a:r>
            <a:r>
              <a:rPr lang="en-US" dirty="0" err="1"/>
              <a:t>전략을</a:t>
            </a:r>
            <a:r>
              <a:rPr lang="en-US" dirty="0"/>
              <a:t> </a:t>
            </a:r>
            <a:r>
              <a:rPr lang="en-US" dirty="0" err="1"/>
              <a:t>수립해야</a:t>
            </a:r>
            <a:r>
              <a:rPr lang="en-US" dirty="0"/>
              <a:t> </a:t>
            </a:r>
            <a:r>
              <a:rPr lang="en-US" dirty="0" err="1"/>
              <a:t>합니다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719" name="Google Shape;719;p35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</a:t>
            </a:fld>
            <a:endParaRPr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0" name="Google Shape;720;p35"/>
          <p:cNvSpPr txBox="1"/>
          <p:nvPr/>
        </p:nvSpPr>
        <p:spPr>
          <a:xfrm>
            <a:off x="744077" y="869873"/>
            <a:ext cx="3106367" cy="249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CI/CD 업무 </a:t>
            </a:r>
            <a:r>
              <a:rPr lang="en-US" sz="1800" b="1" i="0" u="none" strike="noStrike" cap="none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개요</a:t>
            </a:r>
            <a:r>
              <a:rPr lang="en-US" sz="1800" b="1" i="0" u="none" strike="noStrike" cap="none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8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예시</a:t>
            </a:r>
            <a:r>
              <a:rPr lang="en-US" altLang="ko-KR" sz="18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1" name="Google Shape;721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3202" y="1979116"/>
            <a:ext cx="8150482" cy="4325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742EAEB-3626-49C4-B6F0-1B4E0CC6AB2C}"/>
              </a:ext>
            </a:extLst>
          </p:cNvPr>
          <p:cNvSpPr/>
          <p:nvPr/>
        </p:nvSpPr>
        <p:spPr>
          <a:xfrm>
            <a:off x="7042484" y="5221705"/>
            <a:ext cx="2128504" cy="52939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C00000"/>
                </a:solidFill>
              </a:rPr>
              <a:t>Example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" name="Google Shape;137;p17"/>
          <p:cNvGraphicFramePr/>
          <p:nvPr>
            <p:extLst>
              <p:ext uri="{D42A27DB-BD31-4B8C-83A1-F6EECF244321}">
                <p14:modId xmlns:p14="http://schemas.microsoft.com/office/powerpoint/2010/main" val="2548761018"/>
              </p:ext>
            </p:extLst>
          </p:nvPr>
        </p:nvGraphicFramePr>
        <p:xfrm>
          <a:off x="560512" y="983844"/>
          <a:ext cx="8965000" cy="4767900"/>
        </p:xfrm>
        <a:graphic>
          <a:graphicData uri="http://schemas.openxmlformats.org/drawingml/2006/table">
            <a:tbl>
              <a:tblPr>
                <a:noFill/>
                <a:tableStyleId>{5B249F98-A74B-45A7-BFBD-E8BFAF1B1D3D}</a:tableStyleId>
              </a:tblPr>
              <a:tblGrid>
                <a:gridCol w="61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29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 b="1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dirty="0"/>
                    </a:p>
                  </a:txBody>
                  <a:tcPr marL="79375" marR="79375" marT="41275" marB="41275" anchor="ctr" anchorCtr="1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변경일자</a:t>
                      </a:r>
                      <a:endParaRPr/>
                    </a:p>
                  </a:txBody>
                  <a:tcPr marL="79375" marR="79375" marT="41275" marB="41275" anchor="ctr" anchorCtr="1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/>
                    </a:p>
                  </a:txBody>
                  <a:tcPr marL="31750" marR="31750" marT="41275" marB="41275" anchor="ctr" anchorCtr="1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</a:t>
                      </a:r>
                      <a:endParaRPr sz="10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 anchorCtr="1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승인자</a:t>
                      </a:r>
                      <a:endParaRPr/>
                    </a:p>
                  </a:txBody>
                  <a:tcPr marL="79375" marR="79375" marT="41275" marB="41275" anchor="ctr" anchorCtr="1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리뷰 참여자 &amp; 배포</a:t>
                      </a:r>
                      <a:endParaRPr/>
                    </a:p>
                  </a:txBody>
                  <a:tcPr marL="79375" marR="79375" marT="41275" marB="41275" anchor="ctr" anchorCtr="1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1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수행사</a:t>
                      </a:r>
                      <a:endParaRPr sz="10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 anchorCtr="1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고객사</a:t>
                      </a:r>
                      <a:endParaRPr/>
                    </a:p>
                  </a:txBody>
                  <a:tcPr marL="79375" marR="79375" marT="41275" marB="41275" anchor="ctr" anchorCtr="1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V0.50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2021.06.21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최초작성</a:t>
                      </a:r>
                      <a:endParaRPr dirty="0"/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altLang="en-US" sz="10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정일출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altLang="en-US" sz="10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조수형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V0.80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2021.07.04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보완 사항 추가 및 </a:t>
                      </a:r>
                      <a:r>
                        <a:rPr lang="en-US" altLang="ko-KR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CI/CD </a:t>
                      </a: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상세 </a:t>
                      </a:r>
                      <a:r>
                        <a:rPr lang="en-US" altLang="ko-KR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workflow </a:t>
                      </a: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추가</a:t>
                      </a:r>
                      <a:endParaRPr dirty="0"/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altLang="en-US" sz="10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정일출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altLang="en-US" sz="10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조수형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V0.90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2021.08.05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 보완 후 </a:t>
                      </a:r>
                      <a:r>
                        <a:rPr lang="ko-KR" altLang="en-US" sz="10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고객사</a:t>
                      </a: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합동 검토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altLang="en-US" sz="10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정일출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altLang="en-US" sz="10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임인석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V1.00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2021.09.06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 보완 후 </a:t>
                      </a:r>
                      <a:r>
                        <a:rPr lang="ko-KR" altLang="en-US" sz="10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고객사</a:t>
                      </a: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합동 검토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altLang="en-US" sz="10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정일출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altLang="en-US" sz="10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임인석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00"/>
                        <a:buFont typeface="Noto Sans Symbols"/>
                        <a:buNone/>
                      </a:pPr>
                      <a:endParaRPr sz="10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9375" marR="79375" marT="41275" marB="412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38" name="Google Shape;138;p17"/>
          <p:cNvSpPr txBox="1"/>
          <p:nvPr/>
        </p:nvSpPr>
        <p:spPr>
          <a:xfrm>
            <a:off x="553083" y="381402"/>
            <a:ext cx="1332616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Malgun Gothic"/>
              <a:buNone/>
            </a:pPr>
            <a:r>
              <a:rPr lang="en-US" sz="2400" b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개정이력</a:t>
            </a:r>
            <a:endParaRPr/>
          </a:p>
        </p:txBody>
      </p:sp>
      <p:sp>
        <p:nvSpPr>
          <p:cNvPr id="6" name="Google Shape;538;p28"/>
          <p:cNvSpPr txBox="1">
            <a:spLocks noGrp="1"/>
          </p:cNvSpPr>
          <p:nvPr>
            <p:ph type="sldNum" sz="quarter" idx="4294967295"/>
          </p:nvPr>
        </p:nvSpPr>
        <p:spPr>
          <a:xfrm>
            <a:off x="4527932" y="6568116"/>
            <a:ext cx="850136" cy="214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bg1"/>
                </a:solidFill>
                <a:latin typeface="+mj-ea"/>
                <a:ea typeface="+mj-ea"/>
                <a:cs typeface="Malgun Gothic"/>
                <a:sym typeface="Malgun Gothic"/>
              </a:rPr>
              <a:t>1</a:t>
            </a:fld>
            <a:endParaRPr>
              <a:solidFill>
                <a:schemeClr val="bg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8"/>
          <p:cNvGrpSpPr/>
          <p:nvPr/>
        </p:nvGrpSpPr>
        <p:grpSpPr>
          <a:xfrm>
            <a:off x="6141132" y="0"/>
            <a:ext cx="3779099" cy="6858000"/>
            <a:chOff x="6187030" y="115311"/>
            <a:chExt cx="4206800" cy="7423035"/>
          </a:xfrm>
        </p:grpSpPr>
        <p:pic>
          <p:nvPicPr>
            <p:cNvPr id="146" name="Google Shape;146;p18"/>
            <p:cNvPicPr preferRelativeResize="0"/>
            <p:nvPr/>
          </p:nvPicPr>
          <p:blipFill rotWithShape="1">
            <a:blip r:embed="rId3">
              <a:alphaModFix/>
            </a:blip>
            <a:srcRect l="69328" r="16256" b="40142"/>
            <a:stretch/>
          </p:blipFill>
          <p:spPr>
            <a:xfrm>
              <a:off x="8380270" y="1747226"/>
              <a:ext cx="2011680" cy="37478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18"/>
            <p:cNvSpPr/>
            <p:nvPr/>
          </p:nvSpPr>
          <p:spPr>
            <a:xfrm flipH="1">
              <a:off x="8380270" y="5616951"/>
              <a:ext cx="2013560" cy="1921395"/>
            </a:xfrm>
            <a:prstGeom prst="rect">
              <a:avLst/>
            </a:prstGeom>
            <a:solidFill>
              <a:srgbClr val="C8C8C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53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48" name="Google Shape;148;p18"/>
            <p:cNvPicPr preferRelativeResize="0"/>
            <p:nvPr/>
          </p:nvPicPr>
          <p:blipFill rotWithShape="1">
            <a:blip r:embed="rId3">
              <a:alphaModFix/>
            </a:blip>
            <a:srcRect l="53601" t="6553" r="31874" b="7770"/>
            <a:stretch/>
          </p:blipFill>
          <p:spPr>
            <a:xfrm>
              <a:off x="6187030" y="2157470"/>
              <a:ext cx="2026920" cy="53797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18"/>
            <p:cNvSpPr/>
            <p:nvPr/>
          </p:nvSpPr>
          <p:spPr>
            <a:xfrm flipH="1">
              <a:off x="8380270" y="115312"/>
              <a:ext cx="2013560" cy="5105400"/>
            </a:xfrm>
            <a:prstGeom prst="rect">
              <a:avLst/>
            </a:prstGeom>
            <a:gradFill>
              <a:gsLst>
                <a:gs pos="0">
                  <a:srgbClr val="BFBFBF"/>
                </a:gs>
                <a:gs pos="31000">
                  <a:srgbClr val="BFBFBF"/>
                </a:gs>
                <a:gs pos="6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53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0" name="Google Shape;150;p18"/>
            <p:cNvSpPr/>
            <p:nvPr/>
          </p:nvSpPr>
          <p:spPr>
            <a:xfrm rot="10800000">
              <a:off x="6200390" y="115311"/>
              <a:ext cx="2013560" cy="192139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53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1" name="Google Shape;151;p18"/>
            <p:cNvSpPr txBox="1"/>
            <p:nvPr/>
          </p:nvSpPr>
          <p:spPr>
            <a:xfrm>
              <a:off x="6683191" y="796343"/>
              <a:ext cx="1047957" cy="655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4285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7F6B6D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Digital to</a:t>
              </a:r>
              <a:br>
                <a:rPr lang="en-US" sz="1400">
                  <a:solidFill>
                    <a:srgbClr val="7F6B6D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en-US" sz="1400">
                  <a:solidFill>
                    <a:srgbClr val="7F6B6D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Future</a:t>
              </a:r>
              <a:endParaRPr sz="1400">
                <a:solidFill>
                  <a:srgbClr val="7F6B6D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2" name="Google Shape;152;p18"/>
            <p:cNvSpPr txBox="1"/>
            <p:nvPr/>
          </p:nvSpPr>
          <p:spPr>
            <a:xfrm>
              <a:off x="8888124" y="6316039"/>
              <a:ext cx="997850" cy="566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7F6B6D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Core</a:t>
              </a:r>
              <a:br>
                <a:rPr lang="en-US" sz="1400">
                  <a:solidFill>
                    <a:srgbClr val="7F6B6D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en-US" sz="1400">
                  <a:solidFill>
                    <a:srgbClr val="7F6B6D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Banking</a:t>
              </a:r>
              <a:endParaRPr sz="1400">
                <a:solidFill>
                  <a:srgbClr val="7F6B6D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53" name="Google Shape;153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380270" y="115312"/>
              <a:ext cx="2011679" cy="49305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54;p18"/>
            <p:cNvSpPr/>
            <p:nvPr/>
          </p:nvSpPr>
          <p:spPr>
            <a:xfrm flipH="1">
              <a:off x="8380270" y="115311"/>
              <a:ext cx="2013560" cy="5376331"/>
            </a:xfrm>
            <a:prstGeom prst="rect">
              <a:avLst/>
            </a:prstGeom>
            <a:solidFill>
              <a:srgbClr val="FFFFFF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53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" name="Google Shape;155;p18"/>
            <p:cNvSpPr/>
            <p:nvPr/>
          </p:nvSpPr>
          <p:spPr>
            <a:xfrm rot="10800000">
              <a:off x="6200390" y="2162015"/>
              <a:ext cx="2013560" cy="5376331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53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6" name="Google Shape;156;p18"/>
          <p:cNvSpPr txBox="1"/>
          <p:nvPr/>
        </p:nvSpPr>
        <p:spPr>
          <a:xfrm>
            <a:off x="1039036" y="770312"/>
            <a:ext cx="495808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5C4C4D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 차</a:t>
            </a:r>
            <a:endParaRPr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3A840EB-DE5A-4CA9-981C-50E236FE3DE4}"/>
              </a:ext>
            </a:extLst>
          </p:cNvPr>
          <p:cNvGrpSpPr/>
          <p:nvPr/>
        </p:nvGrpSpPr>
        <p:grpSpPr>
          <a:xfrm>
            <a:off x="1121697" y="1773472"/>
            <a:ext cx="2437716" cy="507692"/>
            <a:chOff x="1121697" y="1773472"/>
            <a:chExt cx="2437716" cy="507692"/>
          </a:xfrm>
        </p:grpSpPr>
        <p:sp>
          <p:nvSpPr>
            <p:cNvPr id="157" name="Google Shape;157;p18"/>
            <p:cNvSpPr/>
            <p:nvPr/>
          </p:nvSpPr>
          <p:spPr>
            <a:xfrm>
              <a:off x="2002577" y="1827263"/>
              <a:ext cx="15568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시스템</a:t>
              </a:r>
              <a:r>
                <a:rPr lang="en-US" sz="20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altLang="en-US" sz="20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개요</a:t>
              </a:r>
              <a:endParaRPr dirty="0"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1121697" y="1845070"/>
              <a:ext cx="553121" cy="364497"/>
            </a:xfrm>
            <a:prstGeom prst="rect">
              <a:avLst/>
            </a:prstGeom>
            <a:solidFill>
              <a:srgbClr val="6A5A5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1432576" y="1773472"/>
              <a:ext cx="545047" cy="50769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FFD2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1516412" y="1845070"/>
              <a:ext cx="391626" cy="364497"/>
            </a:xfrm>
            <a:prstGeom prst="ellipse">
              <a:avLst/>
            </a:prstGeom>
            <a:solidFill>
              <a:srgbClr val="6A5A5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2000" b="1" dirty="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E3A85D-876F-48C5-985E-CFC14F86F2AC}"/>
              </a:ext>
            </a:extLst>
          </p:cNvPr>
          <p:cNvGrpSpPr/>
          <p:nvPr/>
        </p:nvGrpSpPr>
        <p:grpSpPr>
          <a:xfrm>
            <a:off x="1121697" y="2823690"/>
            <a:ext cx="3198842" cy="558461"/>
            <a:chOff x="1121697" y="2287022"/>
            <a:chExt cx="3198842" cy="558461"/>
          </a:xfrm>
        </p:grpSpPr>
        <p:sp>
          <p:nvSpPr>
            <p:cNvPr id="19" name="Google Shape;157;p18">
              <a:extLst>
                <a:ext uri="{FF2B5EF4-FFF2-40B4-BE49-F238E27FC236}">
                  <a16:creationId xmlns:a16="http://schemas.microsoft.com/office/drawing/2014/main" id="{629B5AF7-F8B1-4B90-9C8A-91962E0D3CB3}"/>
                </a:ext>
              </a:extLst>
            </p:cNvPr>
            <p:cNvSpPr/>
            <p:nvPr/>
          </p:nvSpPr>
          <p:spPr>
            <a:xfrm>
              <a:off x="2002576" y="2366197"/>
              <a:ext cx="231796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Service Workflow</a:t>
              </a:r>
              <a:endParaRPr dirty="0"/>
            </a:p>
          </p:txBody>
        </p:sp>
        <p:sp>
          <p:nvSpPr>
            <p:cNvPr id="20" name="Google Shape;158;p18">
              <a:extLst>
                <a:ext uri="{FF2B5EF4-FFF2-40B4-BE49-F238E27FC236}">
                  <a16:creationId xmlns:a16="http://schemas.microsoft.com/office/drawing/2014/main" id="{1813F5DF-C8B6-43BB-8662-D949F41FB868}"/>
                </a:ext>
              </a:extLst>
            </p:cNvPr>
            <p:cNvSpPr/>
            <p:nvPr/>
          </p:nvSpPr>
          <p:spPr>
            <a:xfrm>
              <a:off x="1121697" y="2384004"/>
              <a:ext cx="553121" cy="364497"/>
            </a:xfrm>
            <a:prstGeom prst="rect">
              <a:avLst/>
            </a:prstGeom>
            <a:solidFill>
              <a:srgbClr val="6A5A5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" name="Google Shape;159;p18">
              <a:extLst>
                <a:ext uri="{FF2B5EF4-FFF2-40B4-BE49-F238E27FC236}">
                  <a16:creationId xmlns:a16="http://schemas.microsoft.com/office/drawing/2014/main" id="{7214701A-F846-4CD9-AC98-44C45E98F501}"/>
                </a:ext>
              </a:extLst>
            </p:cNvPr>
            <p:cNvSpPr/>
            <p:nvPr/>
          </p:nvSpPr>
          <p:spPr>
            <a:xfrm>
              <a:off x="1432576" y="2312406"/>
              <a:ext cx="545047" cy="50769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FFD2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" name="Google Shape;160;p18">
              <a:extLst>
                <a:ext uri="{FF2B5EF4-FFF2-40B4-BE49-F238E27FC236}">
                  <a16:creationId xmlns:a16="http://schemas.microsoft.com/office/drawing/2014/main" id="{B4C8003A-8DD7-421B-A29C-22721AFE3718}"/>
                </a:ext>
              </a:extLst>
            </p:cNvPr>
            <p:cNvSpPr/>
            <p:nvPr/>
          </p:nvSpPr>
          <p:spPr>
            <a:xfrm>
              <a:off x="1442246" y="2287022"/>
              <a:ext cx="545047" cy="55846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FFD2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Google Shape;161;p18">
              <a:extLst>
                <a:ext uri="{FF2B5EF4-FFF2-40B4-BE49-F238E27FC236}">
                  <a16:creationId xmlns:a16="http://schemas.microsoft.com/office/drawing/2014/main" id="{F0A6C426-351D-4248-971B-22AF1E518C54}"/>
                </a:ext>
              </a:extLst>
            </p:cNvPr>
            <p:cNvSpPr/>
            <p:nvPr/>
          </p:nvSpPr>
          <p:spPr>
            <a:xfrm>
              <a:off x="1516412" y="2384004"/>
              <a:ext cx="391626" cy="364497"/>
            </a:xfrm>
            <a:prstGeom prst="ellipse">
              <a:avLst/>
            </a:prstGeom>
            <a:solidFill>
              <a:srgbClr val="6A5A5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000" b="1" dirty="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2000" b="1" dirty="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F94594E-1BD4-4183-9E97-895E19D7B94F}"/>
              </a:ext>
            </a:extLst>
          </p:cNvPr>
          <p:cNvGrpSpPr/>
          <p:nvPr/>
        </p:nvGrpSpPr>
        <p:grpSpPr>
          <a:xfrm>
            <a:off x="1121697" y="3388920"/>
            <a:ext cx="3198842" cy="558461"/>
            <a:chOff x="1121697" y="2287022"/>
            <a:chExt cx="3198842" cy="558461"/>
          </a:xfrm>
        </p:grpSpPr>
        <p:sp>
          <p:nvSpPr>
            <p:cNvPr id="27" name="Google Shape;157;p18">
              <a:extLst>
                <a:ext uri="{FF2B5EF4-FFF2-40B4-BE49-F238E27FC236}">
                  <a16:creationId xmlns:a16="http://schemas.microsoft.com/office/drawing/2014/main" id="{0C1E09AB-B84F-455C-B4DA-9E27B9933E91}"/>
                </a:ext>
              </a:extLst>
            </p:cNvPr>
            <p:cNvSpPr/>
            <p:nvPr/>
          </p:nvSpPr>
          <p:spPr>
            <a:xfrm>
              <a:off x="2002576" y="2366197"/>
              <a:ext cx="231796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SW </a:t>
              </a:r>
              <a:r>
                <a:rPr lang="ko-KR" altLang="en-US" sz="20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구성</a:t>
              </a:r>
              <a:endParaRPr dirty="0"/>
            </a:p>
          </p:txBody>
        </p:sp>
        <p:sp>
          <p:nvSpPr>
            <p:cNvPr id="28" name="Google Shape;158;p18">
              <a:extLst>
                <a:ext uri="{FF2B5EF4-FFF2-40B4-BE49-F238E27FC236}">
                  <a16:creationId xmlns:a16="http://schemas.microsoft.com/office/drawing/2014/main" id="{55495029-F644-428D-B8FA-6E48DE63ED61}"/>
                </a:ext>
              </a:extLst>
            </p:cNvPr>
            <p:cNvSpPr/>
            <p:nvPr/>
          </p:nvSpPr>
          <p:spPr>
            <a:xfrm>
              <a:off x="1121697" y="2384004"/>
              <a:ext cx="553121" cy="364497"/>
            </a:xfrm>
            <a:prstGeom prst="rect">
              <a:avLst/>
            </a:prstGeom>
            <a:solidFill>
              <a:srgbClr val="6A5A5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159;p18">
              <a:extLst>
                <a:ext uri="{FF2B5EF4-FFF2-40B4-BE49-F238E27FC236}">
                  <a16:creationId xmlns:a16="http://schemas.microsoft.com/office/drawing/2014/main" id="{846A6787-8153-45EB-92BD-E69CB11D3CF7}"/>
                </a:ext>
              </a:extLst>
            </p:cNvPr>
            <p:cNvSpPr/>
            <p:nvPr/>
          </p:nvSpPr>
          <p:spPr>
            <a:xfrm>
              <a:off x="1432576" y="2312406"/>
              <a:ext cx="545047" cy="50769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FFD2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160;p18">
              <a:extLst>
                <a:ext uri="{FF2B5EF4-FFF2-40B4-BE49-F238E27FC236}">
                  <a16:creationId xmlns:a16="http://schemas.microsoft.com/office/drawing/2014/main" id="{DCAE80D1-8F3C-4C5B-8949-21DBA2C47338}"/>
                </a:ext>
              </a:extLst>
            </p:cNvPr>
            <p:cNvSpPr/>
            <p:nvPr/>
          </p:nvSpPr>
          <p:spPr>
            <a:xfrm>
              <a:off x="1442246" y="2287022"/>
              <a:ext cx="545047" cy="55846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FFD2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" name="Google Shape;161;p18">
              <a:extLst>
                <a:ext uri="{FF2B5EF4-FFF2-40B4-BE49-F238E27FC236}">
                  <a16:creationId xmlns:a16="http://schemas.microsoft.com/office/drawing/2014/main" id="{1652B03C-587C-432D-8542-E2AAD246A03D}"/>
                </a:ext>
              </a:extLst>
            </p:cNvPr>
            <p:cNvSpPr/>
            <p:nvPr/>
          </p:nvSpPr>
          <p:spPr>
            <a:xfrm>
              <a:off x="1516412" y="2384004"/>
              <a:ext cx="391626" cy="364497"/>
            </a:xfrm>
            <a:prstGeom prst="ellipse">
              <a:avLst/>
            </a:prstGeom>
            <a:solidFill>
              <a:srgbClr val="6A5A5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000" b="1" dirty="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2000" b="1" dirty="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4BEA3B8-CD8F-401A-AE8D-A4B73DAE44F5}"/>
              </a:ext>
            </a:extLst>
          </p:cNvPr>
          <p:cNvGrpSpPr/>
          <p:nvPr/>
        </p:nvGrpSpPr>
        <p:grpSpPr>
          <a:xfrm>
            <a:off x="1121697" y="3956152"/>
            <a:ext cx="3368060" cy="558461"/>
            <a:chOff x="1121697" y="2287022"/>
            <a:chExt cx="3368060" cy="558461"/>
          </a:xfrm>
        </p:grpSpPr>
        <p:sp>
          <p:nvSpPr>
            <p:cNvPr id="33" name="Google Shape;157;p18">
              <a:extLst>
                <a:ext uri="{FF2B5EF4-FFF2-40B4-BE49-F238E27FC236}">
                  <a16:creationId xmlns:a16="http://schemas.microsoft.com/office/drawing/2014/main" id="{4AA34EB6-ABD8-46CA-80F9-C495839A09C4}"/>
                </a:ext>
              </a:extLst>
            </p:cNvPr>
            <p:cNvSpPr/>
            <p:nvPr/>
          </p:nvSpPr>
          <p:spPr>
            <a:xfrm>
              <a:off x="2002576" y="2366197"/>
              <a:ext cx="2487181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000" b="1" dirty="0">
                  <a:solidFill>
                    <a:schemeClr val="dk1"/>
                  </a:solidFill>
                  <a:latin typeface="Malgun Gothic"/>
                  <a:ea typeface="Malgun Gothic"/>
                  <a:sym typeface="Malgun Gothic"/>
                </a:rPr>
                <a:t>보안</a:t>
              </a:r>
              <a:endParaRPr lang="en-US" dirty="0"/>
            </a:p>
          </p:txBody>
        </p:sp>
        <p:sp>
          <p:nvSpPr>
            <p:cNvPr id="34" name="Google Shape;158;p18">
              <a:extLst>
                <a:ext uri="{FF2B5EF4-FFF2-40B4-BE49-F238E27FC236}">
                  <a16:creationId xmlns:a16="http://schemas.microsoft.com/office/drawing/2014/main" id="{362CC98B-C198-40B6-8994-B56EC73908D9}"/>
                </a:ext>
              </a:extLst>
            </p:cNvPr>
            <p:cNvSpPr/>
            <p:nvPr/>
          </p:nvSpPr>
          <p:spPr>
            <a:xfrm>
              <a:off x="1121697" y="2384004"/>
              <a:ext cx="553121" cy="364497"/>
            </a:xfrm>
            <a:prstGeom prst="rect">
              <a:avLst/>
            </a:prstGeom>
            <a:solidFill>
              <a:srgbClr val="6A5A5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59;p18">
              <a:extLst>
                <a:ext uri="{FF2B5EF4-FFF2-40B4-BE49-F238E27FC236}">
                  <a16:creationId xmlns:a16="http://schemas.microsoft.com/office/drawing/2014/main" id="{20874586-44E1-4996-968E-E552EBCD5236}"/>
                </a:ext>
              </a:extLst>
            </p:cNvPr>
            <p:cNvSpPr/>
            <p:nvPr/>
          </p:nvSpPr>
          <p:spPr>
            <a:xfrm>
              <a:off x="1432576" y="2312406"/>
              <a:ext cx="545047" cy="50769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FFD2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60;p18">
              <a:extLst>
                <a:ext uri="{FF2B5EF4-FFF2-40B4-BE49-F238E27FC236}">
                  <a16:creationId xmlns:a16="http://schemas.microsoft.com/office/drawing/2014/main" id="{11D993A9-010A-4083-AC8C-6F624D27D254}"/>
                </a:ext>
              </a:extLst>
            </p:cNvPr>
            <p:cNvSpPr/>
            <p:nvPr/>
          </p:nvSpPr>
          <p:spPr>
            <a:xfrm>
              <a:off x="1442246" y="2287022"/>
              <a:ext cx="545047" cy="55846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FFD2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61;p18">
              <a:extLst>
                <a:ext uri="{FF2B5EF4-FFF2-40B4-BE49-F238E27FC236}">
                  <a16:creationId xmlns:a16="http://schemas.microsoft.com/office/drawing/2014/main" id="{AFB83147-661A-4DBB-AD31-A7EADF46933A}"/>
                </a:ext>
              </a:extLst>
            </p:cNvPr>
            <p:cNvSpPr/>
            <p:nvPr/>
          </p:nvSpPr>
          <p:spPr>
            <a:xfrm>
              <a:off x="1516412" y="2384004"/>
              <a:ext cx="391626" cy="364497"/>
            </a:xfrm>
            <a:prstGeom prst="ellipse">
              <a:avLst/>
            </a:prstGeom>
            <a:solidFill>
              <a:srgbClr val="6A5A5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000" b="1" dirty="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2000" b="1" dirty="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7743989-641C-4DE2-A8CB-F304F2482F3E}"/>
              </a:ext>
            </a:extLst>
          </p:cNvPr>
          <p:cNvGrpSpPr/>
          <p:nvPr/>
        </p:nvGrpSpPr>
        <p:grpSpPr>
          <a:xfrm>
            <a:off x="1121697" y="5150489"/>
            <a:ext cx="3198842" cy="558461"/>
            <a:chOff x="1121697" y="2287022"/>
            <a:chExt cx="3198842" cy="558461"/>
          </a:xfrm>
        </p:grpSpPr>
        <p:sp>
          <p:nvSpPr>
            <p:cNvPr id="39" name="Google Shape;157;p18">
              <a:extLst>
                <a:ext uri="{FF2B5EF4-FFF2-40B4-BE49-F238E27FC236}">
                  <a16:creationId xmlns:a16="http://schemas.microsoft.com/office/drawing/2014/main" id="{B30641D2-1F84-46B2-A70A-8039D2AAECBD}"/>
                </a:ext>
              </a:extLst>
            </p:cNvPr>
            <p:cNvSpPr/>
            <p:nvPr/>
          </p:nvSpPr>
          <p:spPr>
            <a:xfrm>
              <a:off x="2002576" y="2366197"/>
              <a:ext cx="231796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CI/CD</a:t>
              </a:r>
              <a:endParaRPr dirty="0"/>
            </a:p>
          </p:txBody>
        </p:sp>
        <p:sp>
          <p:nvSpPr>
            <p:cNvPr id="40" name="Google Shape;158;p18">
              <a:extLst>
                <a:ext uri="{FF2B5EF4-FFF2-40B4-BE49-F238E27FC236}">
                  <a16:creationId xmlns:a16="http://schemas.microsoft.com/office/drawing/2014/main" id="{6E4B7946-64B6-441C-89AA-6C159DFE427D}"/>
                </a:ext>
              </a:extLst>
            </p:cNvPr>
            <p:cNvSpPr/>
            <p:nvPr/>
          </p:nvSpPr>
          <p:spPr>
            <a:xfrm>
              <a:off x="1121697" y="2384004"/>
              <a:ext cx="553121" cy="364497"/>
            </a:xfrm>
            <a:prstGeom prst="rect">
              <a:avLst/>
            </a:prstGeom>
            <a:solidFill>
              <a:srgbClr val="6A5A5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" name="Google Shape;159;p18">
              <a:extLst>
                <a:ext uri="{FF2B5EF4-FFF2-40B4-BE49-F238E27FC236}">
                  <a16:creationId xmlns:a16="http://schemas.microsoft.com/office/drawing/2014/main" id="{23B8430E-1B70-4C63-BAAA-E28C9EBE9B5D}"/>
                </a:ext>
              </a:extLst>
            </p:cNvPr>
            <p:cNvSpPr/>
            <p:nvPr/>
          </p:nvSpPr>
          <p:spPr>
            <a:xfrm>
              <a:off x="1432576" y="2312406"/>
              <a:ext cx="545047" cy="50769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FFD2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160;p18">
              <a:extLst>
                <a:ext uri="{FF2B5EF4-FFF2-40B4-BE49-F238E27FC236}">
                  <a16:creationId xmlns:a16="http://schemas.microsoft.com/office/drawing/2014/main" id="{70EEDF57-CEDE-4522-90FA-B735A3609EA1}"/>
                </a:ext>
              </a:extLst>
            </p:cNvPr>
            <p:cNvSpPr/>
            <p:nvPr/>
          </p:nvSpPr>
          <p:spPr>
            <a:xfrm>
              <a:off x="1442246" y="2287022"/>
              <a:ext cx="545047" cy="55846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FFD2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61;p18">
              <a:extLst>
                <a:ext uri="{FF2B5EF4-FFF2-40B4-BE49-F238E27FC236}">
                  <a16:creationId xmlns:a16="http://schemas.microsoft.com/office/drawing/2014/main" id="{F4448E4A-F336-4AB3-8208-34CF9B694C20}"/>
                </a:ext>
              </a:extLst>
            </p:cNvPr>
            <p:cNvSpPr/>
            <p:nvPr/>
          </p:nvSpPr>
          <p:spPr>
            <a:xfrm>
              <a:off x="1516412" y="2384004"/>
              <a:ext cx="391626" cy="364497"/>
            </a:xfrm>
            <a:prstGeom prst="ellipse">
              <a:avLst/>
            </a:prstGeom>
            <a:solidFill>
              <a:srgbClr val="6A5A5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000" b="1" dirty="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2000" b="1" dirty="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9E6667C-CD1A-3140-BA27-137F28D303A3}"/>
              </a:ext>
            </a:extLst>
          </p:cNvPr>
          <p:cNvGrpSpPr/>
          <p:nvPr/>
        </p:nvGrpSpPr>
        <p:grpSpPr>
          <a:xfrm>
            <a:off x="1121697" y="2300882"/>
            <a:ext cx="3198842" cy="558461"/>
            <a:chOff x="1121697" y="2287022"/>
            <a:chExt cx="3198842" cy="558461"/>
          </a:xfrm>
        </p:grpSpPr>
        <p:sp>
          <p:nvSpPr>
            <p:cNvPr id="45" name="Google Shape;157;p18">
              <a:extLst>
                <a:ext uri="{FF2B5EF4-FFF2-40B4-BE49-F238E27FC236}">
                  <a16:creationId xmlns:a16="http://schemas.microsoft.com/office/drawing/2014/main" id="{ED4FE418-FF60-D044-B10A-2D63B3C021AB}"/>
                </a:ext>
              </a:extLst>
            </p:cNvPr>
            <p:cNvSpPr/>
            <p:nvPr/>
          </p:nvSpPr>
          <p:spPr>
            <a:xfrm>
              <a:off x="2002576" y="2366197"/>
              <a:ext cx="231796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000" b="1" dirty="0">
                  <a:solidFill>
                    <a:schemeClr val="dk1"/>
                  </a:solidFill>
                  <a:latin typeface="Malgun Gothic"/>
                  <a:ea typeface="Malgun Gothic"/>
                  <a:sym typeface="Malgun Gothic"/>
                </a:rPr>
                <a:t>HW </a:t>
              </a:r>
              <a:r>
                <a:rPr lang="ko-KR" altLang="en-US" sz="2000" b="1" dirty="0">
                  <a:solidFill>
                    <a:schemeClr val="dk1"/>
                  </a:solidFill>
                  <a:latin typeface="Malgun Gothic"/>
                  <a:ea typeface="Malgun Gothic"/>
                  <a:sym typeface="Malgun Gothic"/>
                </a:rPr>
                <a:t>구성도</a:t>
              </a:r>
              <a:endParaRPr lang="en-US" dirty="0"/>
            </a:p>
          </p:txBody>
        </p:sp>
        <p:sp>
          <p:nvSpPr>
            <p:cNvPr id="46" name="Google Shape;158;p18">
              <a:extLst>
                <a:ext uri="{FF2B5EF4-FFF2-40B4-BE49-F238E27FC236}">
                  <a16:creationId xmlns:a16="http://schemas.microsoft.com/office/drawing/2014/main" id="{F2281261-183D-994B-8C25-E0325824C748}"/>
                </a:ext>
              </a:extLst>
            </p:cNvPr>
            <p:cNvSpPr/>
            <p:nvPr/>
          </p:nvSpPr>
          <p:spPr>
            <a:xfrm>
              <a:off x="1121697" y="2384004"/>
              <a:ext cx="553121" cy="364497"/>
            </a:xfrm>
            <a:prstGeom prst="rect">
              <a:avLst/>
            </a:prstGeom>
            <a:solidFill>
              <a:srgbClr val="6A5A5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159;p18">
              <a:extLst>
                <a:ext uri="{FF2B5EF4-FFF2-40B4-BE49-F238E27FC236}">
                  <a16:creationId xmlns:a16="http://schemas.microsoft.com/office/drawing/2014/main" id="{20CE1858-7442-6F45-A8DA-D6EA047FE9D3}"/>
                </a:ext>
              </a:extLst>
            </p:cNvPr>
            <p:cNvSpPr/>
            <p:nvPr/>
          </p:nvSpPr>
          <p:spPr>
            <a:xfrm>
              <a:off x="1432576" y="2312406"/>
              <a:ext cx="545047" cy="50769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FFD2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" name="Google Shape;160;p18">
              <a:extLst>
                <a:ext uri="{FF2B5EF4-FFF2-40B4-BE49-F238E27FC236}">
                  <a16:creationId xmlns:a16="http://schemas.microsoft.com/office/drawing/2014/main" id="{50B6FFA5-A300-254B-AB15-F30CCD21292E}"/>
                </a:ext>
              </a:extLst>
            </p:cNvPr>
            <p:cNvSpPr/>
            <p:nvPr/>
          </p:nvSpPr>
          <p:spPr>
            <a:xfrm>
              <a:off x="1442246" y="2287022"/>
              <a:ext cx="545047" cy="55846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FFD2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161;p18">
              <a:extLst>
                <a:ext uri="{FF2B5EF4-FFF2-40B4-BE49-F238E27FC236}">
                  <a16:creationId xmlns:a16="http://schemas.microsoft.com/office/drawing/2014/main" id="{93B8C238-44F5-8247-9141-183739443288}"/>
                </a:ext>
              </a:extLst>
            </p:cNvPr>
            <p:cNvSpPr/>
            <p:nvPr/>
          </p:nvSpPr>
          <p:spPr>
            <a:xfrm>
              <a:off x="1516412" y="2384004"/>
              <a:ext cx="391626" cy="364497"/>
            </a:xfrm>
            <a:prstGeom prst="ellipse">
              <a:avLst/>
            </a:prstGeom>
            <a:solidFill>
              <a:srgbClr val="6A5A5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2000" b="1" dirty="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EE794CA-BC96-3D41-A67C-A8BEE4F13487}"/>
              </a:ext>
            </a:extLst>
          </p:cNvPr>
          <p:cNvGrpSpPr/>
          <p:nvPr/>
        </p:nvGrpSpPr>
        <p:grpSpPr>
          <a:xfrm>
            <a:off x="1121697" y="4557873"/>
            <a:ext cx="3198842" cy="558461"/>
            <a:chOff x="1121697" y="2287022"/>
            <a:chExt cx="3198842" cy="558461"/>
          </a:xfrm>
        </p:grpSpPr>
        <p:sp>
          <p:nvSpPr>
            <p:cNvPr id="51" name="Google Shape;157;p18">
              <a:extLst>
                <a:ext uri="{FF2B5EF4-FFF2-40B4-BE49-F238E27FC236}">
                  <a16:creationId xmlns:a16="http://schemas.microsoft.com/office/drawing/2014/main" id="{261C1C24-49C5-4245-9B03-840805BBED65}"/>
                </a:ext>
              </a:extLst>
            </p:cNvPr>
            <p:cNvSpPr/>
            <p:nvPr/>
          </p:nvSpPr>
          <p:spPr>
            <a:xfrm>
              <a:off x="2002576" y="2366197"/>
              <a:ext cx="231796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000" b="1" dirty="0">
                  <a:solidFill>
                    <a:schemeClr val="dk1"/>
                  </a:solidFill>
                  <a:latin typeface="Malgun Gothic"/>
                  <a:ea typeface="Malgun Gothic"/>
                  <a:sym typeface="Malgun Gothic"/>
                </a:rPr>
                <a:t>백업</a:t>
              </a:r>
              <a:endParaRPr lang="en-US" dirty="0"/>
            </a:p>
          </p:txBody>
        </p:sp>
        <p:sp>
          <p:nvSpPr>
            <p:cNvPr id="52" name="Google Shape;158;p18">
              <a:extLst>
                <a:ext uri="{FF2B5EF4-FFF2-40B4-BE49-F238E27FC236}">
                  <a16:creationId xmlns:a16="http://schemas.microsoft.com/office/drawing/2014/main" id="{EC11F9E8-8B66-7441-BF52-A5C53D188FDD}"/>
                </a:ext>
              </a:extLst>
            </p:cNvPr>
            <p:cNvSpPr/>
            <p:nvPr/>
          </p:nvSpPr>
          <p:spPr>
            <a:xfrm>
              <a:off x="1121697" y="2384004"/>
              <a:ext cx="553121" cy="364497"/>
            </a:xfrm>
            <a:prstGeom prst="rect">
              <a:avLst/>
            </a:prstGeom>
            <a:solidFill>
              <a:srgbClr val="6A5A5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" name="Google Shape;159;p18">
              <a:extLst>
                <a:ext uri="{FF2B5EF4-FFF2-40B4-BE49-F238E27FC236}">
                  <a16:creationId xmlns:a16="http://schemas.microsoft.com/office/drawing/2014/main" id="{E88E6963-DB95-2A4F-AB82-C73688BAF1A9}"/>
                </a:ext>
              </a:extLst>
            </p:cNvPr>
            <p:cNvSpPr/>
            <p:nvPr/>
          </p:nvSpPr>
          <p:spPr>
            <a:xfrm>
              <a:off x="1432576" y="2312406"/>
              <a:ext cx="545047" cy="50769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FFD2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" name="Google Shape;160;p18">
              <a:extLst>
                <a:ext uri="{FF2B5EF4-FFF2-40B4-BE49-F238E27FC236}">
                  <a16:creationId xmlns:a16="http://schemas.microsoft.com/office/drawing/2014/main" id="{87EB400B-D3C0-0E48-918C-A566BDEBB1CE}"/>
                </a:ext>
              </a:extLst>
            </p:cNvPr>
            <p:cNvSpPr/>
            <p:nvPr/>
          </p:nvSpPr>
          <p:spPr>
            <a:xfrm>
              <a:off x="1442246" y="2287022"/>
              <a:ext cx="545047" cy="55846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FFD2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" name="Google Shape;161;p18">
              <a:extLst>
                <a:ext uri="{FF2B5EF4-FFF2-40B4-BE49-F238E27FC236}">
                  <a16:creationId xmlns:a16="http://schemas.microsoft.com/office/drawing/2014/main" id="{AE2CBBA7-8A3B-F345-AB5D-1CDC1C3ECAD8}"/>
                </a:ext>
              </a:extLst>
            </p:cNvPr>
            <p:cNvSpPr/>
            <p:nvPr/>
          </p:nvSpPr>
          <p:spPr>
            <a:xfrm>
              <a:off x="1516412" y="2384004"/>
              <a:ext cx="391626" cy="364497"/>
            </a:xfrm>
            <a:prstGeom prst="ellipse">
              <a:avLst/>
            </a:prstGeom>
            <a:solidFill>
              <a:srgbClr val="6A5A5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000" b="1" dirty="0">
                  <a:solidFill>
                    <a:srgbClr val="F2F2F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2000" b="1" dirty="0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A03369DD-9156-4806-AE89-0503DC09CB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8096" y="222354"/>
            <a:ext cx="2014975" cy="460639"/>
          </a:xfrm>
        </p:spPr>
        <p:txBody>
          <a:bodyPr/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시스템 개요</a:t>
            </a:r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8DE4ADCE-D3A3-4FE3-A675-7FEB8E629F1A}"/>
              </a:ext>
            </a:extLst>
          </p:cNvPr>
          <p:cNvSpPr txBox="1">
            <a:spLocks/>
          </p:cNvSpPr>
          <p:nvPr/>
        </p:nvSpPr>
        <p:spPr>
          <a:xfrm>
            <a:off x="753234" y="869873"/>
            <a:ext cx="1644681" cy="24929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x-none" sz="2400" b="1" kern="1200" dirty="0">
                <a:gradFill>
                  <a:gsLst>
                    <a:gs pos="55844">
                      <a:schemeClr val="tx1">
                        <a:lumMod val="85000"/>
                        <a:lumOff val="15000"/>
                      </a:schemeClr>
                    </a:gs>
                    <a:gs pos="33766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1.1 </a:t>
            </a:r>
            <a:r>
              <a:rPr lang="ko-KR" altLang="en-US" sz="1800" dirty="0"/>
              <a:t>시스템 개요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28A28E9D-349D-4107-9D40-D52EF4C1DAD6}"/>
              </a:ext>
            </a:extLst>
          </p:cNvPr>
          <p:cNvSpPr txBox="1">
            <a:spLocks/>
          </p:cNvSpPr>
          <p:nvPr/>
        </p:nvSpPr>
        <p:spPr>
          <a:xfrm>
            <a:off x="924427" y="1163215"/>
            <a:ext cx="7935262" cy="11416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just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b="1" kern="1200" spc="0" baseline="0" dirty="0">
                <a:ln w="127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0" i="0" dirty="0">
                <a:solidFill>
                  <a:schemeClr val="tx1"/>
                </a:solidFill>
                <a:effectLst/>
              </a:rPr>
              <a:t>차세대 디지털 운영 시스템은 고객 중심의 디지털 혁신 업무를 다양하게 수행하고 기술적 지원을 강화하기 위해</a:t>
            </a:r>
            <a:endParaRPr lang="en-US" altLang="ko-KR" sz="1200" b="0" i="0" dirty="0">
              <a:solidFill>
                <a:schemeClr val="tx1"/>
              </a:solidFill>
              <a:effectLst/>
            </a:endParaRPr>
          </a:p>
          <a:p>
            <a:r>
              <a:rPr lang="en-US" altLang="ko-KR" sz="1200" b="0" dirty="0" err="1">
                <a:solidFill>
                  <a:schemeClr val="tx1"/>
                </a:solidFill>
                <a:latin typeface="Arial" panose="020B0604020202020204" pitchFamily="34" charset="0"/>
              </a:rPr>
              <a:t>PaaS</a:t>
            </a:r>
            <a:r>
              <a:rPr lang="en-US" altLang="ko-KR" sz="1200" b="0" dirty="0">
                <a:solidFill>
                  <a:schemeClr val="tx1"/>
                </a:solidFill>
                <a:latin typeface="Arial" panose="020B0604020202020204" pitchFamily="34" charset="0"/>
              </a:rPr>
              <a:t>(Platform as  a Service) </a:t>
            </a:r>
            <a:r>
              <a:rPr lang="ko-KR" altLang="en-US" sz="1200" b="0" dirty="0">
                <a:solidFill>
                  <a:schemeClr val="tx1"/>
                </a:solidFill>
                <a:latin typeface="Arial" panose="020B0604020202020204" pitchFamily="34" charset="0"/>
              </a:rPr>
              <a:t>플랫폼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기반의 </a:t>
            </a:r>
            <a:r>
              <a:rPr lang="en-US" altLang="ko-KR" sz="1200" b="0" dirty="0">
                <a:solidFill>
                  <a:schemeClr val="tx1"/>
                </a:solidFill>
                <a:latin typeface="Arial" panose="020B0604020202020204" pitchFamily="34" charset="0"/>
              </a:rPr>
              <a:t>RHEV </a:t>
            </a:r>
            <a:r>
              <a:rPr lang="ko-KR" altLang="en-US" sz="1200" b="0" dirty="0">
                <a:solidFill>
                  <a:schemeClr val="tx1"/>
                </a:solidFill>
                <a:latin typeface="Arial" panose="020B0604020202020204" pitchFamily="34" charset="0"/>
              </a:rPr>
              <a:t>및 </a:t>
            </a:r>
            <a:r>
              <a:rPr lang="en-US" altLang="ko-KR" sz="1200" b="0" dirty="0">
                <a:solidFill>
                  <a:schemeClr val="tx1"/>
                </a:solidFill>
                <a:latin typeface="Arial" panose="020B0604020202020204" pitchFamily="34" charset="0"/>
              </a:rPr>
              <a:t>RHOCP</a:t>
            </a:r>
            <a:r>
              <a:rPr lang="en-US" altLang="ko-KR" sz="1200" b="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ko-KR" altLang="en-US" sz="1200" b="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시스템을</a:t>
            </a:r>
            <a:r>
              <a:rPr lang="ko-KR" altLang="en-US" sz="1200" b="0" i="0" dirty="0">
                <a:solidFill>
                  <a:schemeClr val="tx1"/>
                </a:solidFill>
                <a:effectLst/>
              </a:rPr>
              <a:t> 도입</a:t>
            </a:r>
            <a:r>
              <a:rPr lang="ko-KR" altLang="en-US" sz="1200" b="0" dirty="0">
                <a:solidFill>
                  <a:schemeClr val="tx1"/>
                </a:solidFill>
              </a:rPr>
              <a:t>함</a:t>
            </a:r>
            <a:endParaRPr lang="en-US" altLang="ko-KR" sz="1200" b="0" i="0" dirty="0">
              <a:solidFill>
                <a:schemeClr val="tx1"/>
              </a:solidFill>
              <a:effectLst/>
            </a:endParaRPr>
          </a:p>
          <a:p>
            <a:r>
              <a:rPr lang="ko-KR" altLang="en-US" sz="1200" b="0" i="0" dirty="0">
                <a:solidFill>
                  <a:schemeClr val="tx1"/>
                </a:solidFill>
                <a:effectLst/>
              </a:rPr>
              <a:t>해당 </a:t>
            </a:r>
            <a:r>
              <a:rPr lang="ko-KR" altLang="en-US" sz="1200" b="0" dirty="0">
                <a:solidFill>
                  <a:schemeClr val="tx1"/>
                </a:solidFill>
              </a:rPr>
              <a:t>시스템을</a:t>
            </a:r>
            <a:r>
              <a:rPr lang="ko-KR" altLang="en-US" sz="1200" b="0" i="0" dirty="0">
                <a:solidFill>
                  <a:schemeClr val="tx1"/>
                </a:solidFill>
                <a:effectLst/>
              </a:rPr>
              <a:t> 통해 혁신적인 디지털 서비스를 보다 쉽고 빠르게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구축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개발</a:t>
            </a:r>
            <a:r>
              <a:rPr lang="en-US" altLang="ko-KR" sz="1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배포할 수 있는 기반을 마련하고자 함</a:t>
            </a:r>
            <a:endParaRPr lang="en-US" altLang="ko-KR" sz="1200" b="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A132AA-0639-5941-BC47-5FD12182A516}"/>
              </a:ext>
            </a:extLst>
          </p:cNvPr>
          <p:cNvSpPr/>
          <p:nvPr/>
        </p:nvSpPr>
        <p:spPr>
          <a:xfrm>
            <a:off x="911934" y="2416492"/>
            <a:ext cx="8947412" cy="5838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200" kern="1200" dirty="0">
                <a:ln w="127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RHEV(Red Hat Enterprise Virtualization) </a:t>
            </a:r>
            <a:r>
              <a:rPr lang="ko-KR" altLang="en-US" sz="1200" kern="1200" dirty="0">
                <a:ln w="127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설치 및 </a:t>
            </a:r>
            <a:r>
              <a:rPr lang="en-US" altLang="ko-KR" sz="1200" kern="1200" dirty="0">
                <a:ln w="127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RHOCP(RedHat </a:t>
            </a:r>
            <a:r>
              <a:rPr lang="en-US" altLang="ko-KR" sz="1200" kern="1200" dirty="0" err="1">
                <a:ln w="127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  <a:sym typeface="Malgun Gothic"/>
              </a:rPr>
              <a:t>Openshift</a:t>
            </a:r>
            <a:r>
              <a:rPr lang="en-US" altLang="ko-KR" sz="1200" kern="1200" dirty="0">
                <a:ln w="127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  <a:sym typeface="Malgun Gothic"/>
              </a:rPr>
              <a:t> Container Platform)</a:t>
            </a:r>
            <a:r>
              <a:rPr lang="en-US" altLang="ko-KR" sz="1200" kern="1200" dirty="0">
                <a:ln w="127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 </a:t>
            </a:r>
            <a:r>
              <a:rPr lang="ko-KR" altLang="en-US" sz="1200" kern="1200" dirty="0">
                <a:ln w="127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의 구축</a:t>
            </a:r>
            <a:r>
              <a:rPr lang="en-US" altLang="ko-KR" sz="1200" kern="1200" dirty="0">
                <a:ln w="127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,</a:t>
            </a:r>
            <a:r>
              <a:rPr lang="ko-KR" altLang="en-US" sz="1200" kern="1200" dirty="0">
                <a:ln w="127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 </a:t>
            </a:r>
            <a:endParaRPr lang="en-US" altLang="ko-KR" sz="1200" kern="1200" dirty="0">
              <a:ln w="1270"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200" kern="1200" dirty="0">
                <a:ln w="127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Monitoring, Logging, CI/CD pipeline Service </a:t>
            </a:r>
            <a:r>
              <a:rPr lang="ko-KR" altLang="en-US" sz="1200" kern="1200" dirty="0">
                <a:ln w="127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rPr>
              <a:t>활성화를 구축 범위로 함</a:t>
            </a:r>
            <a:endParaRPr lang="en-US" altLang="ko-KR" sz="1200" kern="1200" dirty="0">
              <a:ln w="1270"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8DE4ADCE-D3A3-4FE3-A675-7FEB8E629F1A}"/>
              </a:ext>
            </a:extLst>
          </p:cNvPr>
          <p:cNvSpPr txBox="1">
            <a:spLocks/>
          </p:cNvSpPr>
          <p:nvPr/>
        </p:nvSpPr>
        <p:spPr>
          <a:xfrm>
            <a:off x="753234" y="2128297"/>
            <a:ext cx="1332096" cy="24929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x-none" sz="2400" b="1" kern="1200" dirty="0">
                <a:gradFill>
                  <a:gsLst>
                    <a:gs pos="55844">
                      <a:schemeClr val="tx1">
                        <a:lumMod val="85000"/>
                        <a:lumOff val="15000"/>
                      </a:schemeClr>
                    </a:gs>
                    <a:gs pos="33766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1.2 </a:t>
            </a:r>
            <a:r>
              <a:rPr lang="ko-KR" altLang="en-US" sz="1800" dirty="0"/>
              <a:t>구축범위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370357"/>
              </p:ext>
            </p:extLst>
          </p:nvPr>
        </p:nvGraphicFramePr>
        <p:xfrm>
          <a:off x="735013" y="3117466"/>
          <a:ext cx="8435976" cy="2183964"/>
        </p:xfrm>
        <a:graphic>
          <a:graphicData uri="http://schemas.openxmlformats.org/drawingml/2006/table">
            <a:tbl>
              <a:tblPr firstRow="1" bandRow="1">
                <a:tableStyleId>{5B249F98-A74B-45A7-BFBD-E8BFAF1B1D3D}</a:tableStyleId>
              </a:tblPr>
              <a:tblGrid>
                <a:gridCol w="1816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3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솔루션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가상화 플랫폼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RHEV(KVM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기반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KVM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기반으로 가상화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VM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생성 및 구동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관리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컨테이너 플랫폼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RHOCP(</a:t>
                      </a:r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kubernetes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기반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Kubernetes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기반으로 컨테이너 구동 및 관리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모니터링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Prometeus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 / Grafana / </a:t>
                      </a:r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AlertManager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모니터링 플랫폼 연동하여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Pod,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Node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등 자원 모니터링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로깅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ElasticSearch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 / </a:t>
                      </a:r>
                      <a:r>
                        <a:rPr lang="en-US" altLang="ko-KR" sz="1100" baseline="0" dirty="0" err="1">
                          <a:latin typeface="+mn-ea"/>
                          <a:ea typeface="+mn-ea"/>
                        </a:rPr>
                        <a:t>FluentD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 / Kibana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EFK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플랫폼 연동하여 로그 수집 및 가시화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9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CI/CD(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자동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</a:rPr>
                        <a:t>배포 시스템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GitLab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 / </a:t>
                      </a:r>
                      <a:r>
                        <a:rPr lang="en-US" altLang="ko-KR" sz="1100" baseline="0" dirty="0" err="1">
                          <a:latin typeface="+mn-ea"/>
                          <a:ea typeface="+mn-ea"/>
                        </a:rPr>
                        <a:t>ArgoCD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 / helm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Gitlab, </a:t>
                      </a:r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ArgoCD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를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사용한 자동 빌드 및 배포 진행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Google Shape;538;p28"/>
          <p:cNvSpPr txBox="1">
            <a:spLocks noGrp="1"/>
          </p:cNvSpPr>
          <p:nvPr>
            <p:ph type="sldNum" sz="quarter" idx="4"/>
          </p:nvPr>
        </p:nvSpPr>
        <p:spPr>
          <a:xfrm>
            <a:off x="4527932" y="6568116"/>
            <a:ext cx="850136" cy="214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bg1"/>
                </a:solidFill>
                <a:latin typeface="+mj-ea"/>
                <a:ea typeface="+mj-ea"/>
                <a:cs typeface="Malgun Gothic"/>
                <a:sym typeface="Malgun Gothic"/>
              </a:rPr>
              <a:t>3</a:t>
            </a:fld>
            <a:endParaRPr>
              <a:solidFill>
                <a:schemeClr val="bg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6774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343;p23">
            <a:extLst>
              <a:ext uri="{FF2B5EF4-FFF2-40B4-BE49-F238E27FC236}">
                <a16:creationId xmlns:a16="http://schemas.microsoft.com/office/drawing/2014/main" id="{F9E41E8B-3847-7A48-AC5A-004917B5108C}"/>
              </a:ext>
            </a:extLst>
          </p:cNvPr>
          <p:cNvSpPr/>
          <p:nvPr/>
        </p:nvSpPr>
        <p:spPr>
          <a:xfrm>
            <a:off x="999399" y="3818511"/>
            <a:ext cx="2848604" cy="12866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53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79" name="Google Shape;343;p23">
            <a:extLst>
              <a:ext uri="{FF2B5EF4-FFF2-40B4-BE49-F238E27FC236}">
                <a16:creationId xmlns:a16="http://schemas.microsoft.com/office/drawing/2014/main" id="{A9ADE0DC-D5F8-284A-A2AE-DE2676BE2F15}"/>
              </a:ext>
            </a:extLst>
          </p:cNvPr>
          <p:cNvSpPr/>
          <p:nvPr/>
        </p:nvSpPr>
        <p:spPr>
          <a:xfrm>
            <a:off x="1031334" y="3858452"/>
            <a:ext cx="1387246" cy="1045126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53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id="{E824FC4E-698F-D145-A376-DE75AD641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170" y="2866289"/>
            <a:ext cx="850135" cy="850135"/>
          </a:xfrm>
          <a:prstGeom prst="rect">
            <a:avLst/>
          </a:prstGeom>
        </p:spPr>
      </p:pic>
      <p:pic>
        <p:nvPicPr>
          <p:cNvPr id="128" name="그림 127">
            <a:extLst>
              <a:ext uri="{FF2B5EF4-FFF2-40B4-BE49-F238E27FC236}">
                <a16:creationId xmlns:a16="http://schemas.microsoft.com/office/drawing/2014/main" id="{ED9C1FA9-99DC-C145-817A-B5BC586E7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720" y="2866289"/>
            <a:ext cx="850135" cy="850135"/>
          </a:xfrm>
          <a:prstGeom prst="rect">
            <a:avLst/>
          </a:prstGeom>
        </p:spPr>
      </p:pic>
      <p:sp>
        <p:nvSpPr>
          <p:cNvPr id="536" name="Google Shape;536;p28"/>
          <p:cNvSpPr txBox="1">
            <a:spLocks noGrp="1"/>
          </p:cNvSpPr>
          <p:nvPr>
            <p:ph type="body" sz="quarter" idx="16"/>
          </p:nvPr>
        </p:nvSpPr>
        <p:spPr>
          <a:xfrm>
            <a:off x="578096" y="286474"/>
            <a:ext cx="7322517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n-US" altLang="ko-KR" sz="2400" dirty="0"/>
              <a:t>2. HW </a:t>
            </a:r>
            <a:r>
              <a:rPr lang="ko-KR" altLang="en-US" sz="2400" dirty="0"/>
              <a:t>구성</a:t>
            </a:r>
          </a:p>
        </p:txBody>
      </p:sp>
      <p:sp>
        <p:nvSpPr>
          <p:cNvPr id="538" name="Google Shape;538;p28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bg1"/>
                </a:solidFill>
                <a:latin typeface="+mj-ea"/>
                <a:ea typeface="+mj-ea"/>
                <a:cs typeface="Malgun Gothic"/>
                <a:sym typeface="Malgun Gothic"/>
              </a:rPr>
              <a:t>4</a:t>
            </a:fld>
            <a:endParaRPr>
              <a:solidFill>
                <a:schemeClr val="bg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  <p:sp>
        <p:nvSpPr>
          <p:cNvPr id="40" name="Google Shape;580;p29"/>
          <p:cNvSpPr txBox="1"/>
          <p:nvPr/>
        </p:nvSpPr>
        <p:spPr>
          <a:xfrm>
            <a:off x="753234" y="869873"/>
            <a:ext cx="5075844" cy="249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-US" altLang="ko-KR" sz="1800" b="1" dirty="0">
                <a:solidFill>
                  <a:srgbClr val="262626"/>
                </a:solidFill>
                <a:latin typeface="+mj-ea"/>
                <a:ea typeface="+mj-ea"/>
                <a:cs typeface="Malgun Gothic"/>
                <a:sym typeface="Malgun Gothic"/>
              </a:rPr>
              <a:t>2.1 RHEV </a:t>
            </a:r>
            <a:r>
              <a:rPr lang="ko-KR" altLang="en-US" sz="1800" b="1" dirty="0">
                <a:solidFill>
                  <a:srgbClr val="262626"/>
                </a:solidFill>
                <a:latin typeface="+mj-ea"/>
                <a:ea typeface="+mj-ea"/>
                <a:cs typeface="Malgun Gothic"/>
                <a:sym typeface="Malgun Gothic"/>
              </a:rPr>
              <a:t>및 </a:t>
            </a:r>
            <a:r>
              <a:rPr lang="en-US" altLang="ko-KR" sz="1800" b="1" dirty="0">
                <a:solidFill>
                  <a:srgbClr val="262626"/>
                </a:solidFill>
                <a:latin typeface="+mj-ea"/>
                <a:ea typeface="+mj-ea"/>
                <a:cs typeface="Malgun Gothic"/>
                <a:sym typeface="Malgun Gothic"/>
              </a:rPr>
              <a:t>RHOCP H/W</a:t>
            </a:r>
            <a:r>
              <a:rPr lang="en-US" altLang="ko-KR" sz="1800" b="1" dirty="0">
                <a:latin typeface="+mj-ea"/>
                <a:ea typeface="+mj-ea"/>
              </a:rPr>
              <a:t> </a:t>
            </a:r>
            <a:r>
              <a:rPr lang="ko-KR" altLang="en-US" sz="1800" b="1" dirty="0">
                <a:latin typeface="+mj-ea"/>
                <a:ea typeface="+mj-ea"/>
              </a:rPr>
              <a:t>구성도 </a:t>
            </a:r>
          </a:p>
        </p:txBody>
      </p:sp>
      <p:cxnSp>
        <p:nvCxnSpPr>
          <p:cNvPr id="82" name="Google Shape;262;p20">
            <a:extLst>
              <a:ext uri="{FF2B5EF4-FFF2-40B4-BE49-F238E27FC236}">
                <a16:creationId xmlns:a16="http://schemas.microsoft.com/office/drawing/2014/main" id="{07575A3D-57EB-794A-A9BC-4F02AE442CCD}"/>
              </a:ext>
            </a:extLst>
          </p:cNvPr>
          <p:cNvCxnSpPr>
            <a:cxnSpLocks/>
          </p:cNvCxnSpPr>
          <p:nvPr/>
        </p:nvCxnSpPr>
        <p:spPr>
          <a:xfrm>
            <a:off x="1151447" y="3643701"/>
            <a:ext cx="3342817" cy="0"/>
          </a:xfrm>
          <a:prstGeom prst="straightConnector1">
            <a:avLst/>
          </a:prstGeom>
          <a:noFill/>
          <a:ln w="25400" cap="sq" cmpd="sng">
            <a:solidFill>
              <a:srgbClr val="A8D08C"/>
            </a:solidFill>
            <a:prstDash val="solid"/>
            <a:miter lim="800000"/>
            <a:headEnd type="oval" w="sm" len="sm"/>
            <a:tailEnd type="oval" w="sm" len="sm"/>
          </a:ln>
        </p:spPr>
      </p:cxnSp>
      <p:cxnSp>
        <p:nvCxnSpPr>
          <p:cNvPr id="83" name="Google Shape;272;p20">
            <a:extLst>
              <a:ext uri="{FF2B5EF4-FFF2-40B4-BE49-F238E27FC236}">
                <a16:creationId xmlns:a16="http://schemas.microsoft.com/office/drawing/2014/main" id="{4E176C78-80BE-B241-BF10-C979CCF31609}"/>
              </a:ext>
            </a:extLst>
          </p:cNvPr>
          <p:cNvCxnSpPr/>
          <p:nvPr/>
        </p:nvCxnSpPr>
        <p:spPr>
          <a:xfrm rot="10800000">
            <a:off x="1352700" y="3643701"/>
            <a:ext cx="0" cy="311100"/>
          </a:xfrm>
          <a:prstGeom prst="straightConnector1">
            <a:avLst/>
          </a:prstGeom>
          <a:noFill/>
          <a:ln w="25400" cap="flat" cmpd="sng">
            <a:solidFill>
              <a:srgbClr val="A8D08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4" name="Google Shape;272;p20">
            <a:extLst>
              <a:ext uri="{FF2B5EF4-FFF2-40B4-BE49-F238E27FC236}">
                <a16:creationId xmlns:a16="http://schemas.microsoft.com/office/drawing/2014/main" id="{E799674B-7DFC-7B4E-9843-042BA70A42D6}"/>
              </a:ext>
            </a:extLst>
          </p:cNvPr>
          <p:cNvCxnSpPr/>
          <p:nvPr/>
        </p:nvCxnSpPr>
        <p:spPr>
          <a:xfrm rot="10800000">
            <a:off x="2075907" y="3643701"/>
            <a:ext cx="0" cy="311100"/>
          </a:xfrm>
          <a:prstGeom prst="straightConnector1">
            <a:avLst/>
          </a:prstGeom>
          <a:noFill/>
          <a:ln w="25400" cap="flat" cmpd="sng">
            <a:solidFill>
              <a:srgbClr val="A8D08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5" name="Google Shape;272;p20">
            <a:extLst>
              <a:ext uri="{FF2B5EF4-FFF2-40B4-BE49-F238E27FC236}">
                <a16:creationId xmlns:a16="http://schemas.microsoft.com/office/drawing/2014/main" id="{9A4292EA-79F0-4641-A2F4-3BCCC70EEF6B}"/>
              </a:ext>
            </a:extLst>
          </p:cNvPr>
          <p:cNvCxnSpPr/>
          <p:nvPr/>
        </p:nvCxnSpPr>
        <p:spPr>
          <a:xfrm rot="10800000">
            <a:off x="2774177" y="3643701"/>
            <a:ext cx="0" cy="311100"/>
          </a:xfrm>
          <a:prstGeom prst="straightConnector1">
            <a:avLst/>
          </a:prstGeom>
          <a:noFill/>
          <a:ln w="25400" cap="flat" cmpd="sng">
            <a:solidFill>
              <a:srgbClr val="A8D08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6" name="Google Shape;272;p20">
            <a:extLst>
              <a:ext uri="{FF2B5EF4-FFF2-40B4-BE49-F238E27FC236}">
                <a16:creationId xmlns:a16="http://schemas.microsoft.com/office/drawing/2014/main" id="{9D74E6B5-254C-A541-B0C0-6B05F5C7D9E4}"/>
              </a:ext>
            </a:extLst>
          </p:cNvPr>
          <p:cNvCxnSpPr/>
          <p:nvPr/>
        </p:nvCxnSpPr>
        <p:spPr>
          <a:xfrm rot="10800000">
            <a:off x="3480759" y="3643701"/>
            <a:ext cx="0" cy="311100"/>
          </a:xfrm>
          <a:prstGeom prst="straightConnector1">
            <a:avLst/>
          </a:prstGeom>
          <a:noFill/>
          <a:ln w="25400" cap="flat" cmpd="sng">
            <a:solidFill>
              <a:srgbClr val="A8D08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037B2AEC-A865-EA46-BED8-A2B571F7628C}"/>
              </a:ext>
            </a:extLst>
          </p:cNvPr>
          <p:cNvSpPr txBox="1"/>
          <p:nvPr/>
        </p:nvSpPr>
        <p:spPr>
          <a:xfrm>
            <a:off x="2352114" y="4512867"/>
            <a:ext cx="842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>
                <a:latin typeface="+mj-ea"/>
                <a:ea typeface="+mj-ea"/>
              </a:rPr>
              <a:t>Worker</a:t>
            </a:r>
            <a:r>
              <a:rPr kumimoji="1" lang="ko-KR" altLang="en-US" sz="1000" dirty="0">
                <a:latin typeface="+mj-ea"/>
                <a:ea typeface="+mj-ea"/>
              </a:rPr>
              <a:t> </a:t>
            </a:r>
            <a:r>
              <a:rPr kumimoji="1" lang="en-US" altLang="ko-KR" sz="1000" dirty="0">
                <a:latin typeface="+mj-ea"/>
                <a:ea typeface="+mj-ea"/>
              </a:rPr>
              <a:t>#1</a:t>
            </a:r>
            <a:endParaRPr kumimoji="1" lang="x-none" altLang="en-US" sz="1000" dirty="0">
              <a:latin typeface="+mj-ea"/>
              <a:ea typeface="+mj-ea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1883E1A-4435-7840-B638-DA28EE8987D8}"/>
              </a:ext>
            </a:extLst>
          </p:cNvPr>
          <p:cNvSpPr txBox="1"/>
          <p:nvPr/>
        </p:nvSpPr>
        <p:spPr>
          <a:xfrm>
            <a:off x="3059566" y="4512867"/>
            <a:ext cx="842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>
                <a:latin typeface="+mj-ea"/>
                <a:ea typeface="+mj-ea"/>
              </a:rPr>
              <a:t>Worker</a:t>
            </a:r>
            <a:r>
              <a:rPr kumimoji="1" lang="ko-KR" altLang="en-US" sz="1000" dirty="0">
                <a:latin typeface="+mj-ea"/>
                <a:ea typeface="+mj-ea"/>
              </a:rPr>
              <a:t> </a:t>
            </a:r>
            <a:r>
              <a:rPr kumimoji="1" lang="en-US" altLang="ko-KR" sz="1000" dirty="0">
                <a:latin typeface="+mj-ea"/>
                <a:ea typeface="+mj-ea"/>
              </a:rPr>
              <a:t>#2</a:t>
            </a:r>
            <a:endParaRPr kumimoji="1" lang="x-none" altLang="en-US" sz="1000" dirty="0">
              <a:latin typeface="+mj-ea"/>
              <a:ea typeface="+mj-ea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FDA32C8-603A-5D48-A221-500B1F15BEA0}"/>
              </a:ext>
            </a:extLst>
          </p:cNvPr>
          <p:cNvSpPr/>
          <p:nvPr/>
        </p:nvSpPr>
        <p:spPr>
          <a:xfrm>
            <a:off x="791067" y="1879328"/>
            <a:ext cx="3882485" cy="35395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dirty="0">
              <a:latin typeface="+mj-ea"/>
              <a:ea typeface="+mj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13B66BC-9AAE-DE45-8FCD-258F015AA52C}"/>
              </a:ext>
            </a:extLst>
          </p:cNvPr>
          <p:cNvSpPr txBox="1"/>
          <p:nvPr/>
        </p:nvSpPr>
        <p:spPr>
          <a:xfrm>
            <a:off x="851690" y="1977938"/>
            <a:ext cx="1252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latin typeface="+mj-ea"/>
                <a:ea typeface="+mj-ea"/>
              </a:rPr>
              <a:t>내부망</a:t>
            </a:r>
            <a:r>
              <a:rPr kumimoji="1" lang="en-US" altLang="x-none" sz="1200" dirty="0">
                <a:latin typeface="+mj-ea"/>
                <a:ea typeface="+mj-ea"/>
              </a:rPr>
              <a:t> Network</a:t>
            </a:r>
            <a:endParaRPr kumimoji="1" lang="x-none" altLang="en-US" sz="1200" dirty="0">
              <a:latin typeface="+mj-ea"/>
              <a:ea typeface="+mj-ea"/>
            </a:endParaRPr>
          </a:p>
        </p:txBody>
      </p:sp>
      <p:cxnSp>
        <p:nvCxnSpPr>
          <p:cNvPr id="92" name="Google Shape;272;p20">
            <a:extLst>
              <a:ext uri="{FF2B5EF4-FFF2-40B4-BE49-F238E27FC236}">
                <a16:creationId xmlns:a16="http://schemas.microsoft.com/office/drawing/2014/main" id="{B0F7FCFF-FCA6-D44B-9816-E16A0A28DE9F}"/>
              </a:ext>
            </a:extLst>
          </p:cNvPr>
          <p:cNvCxnSpPr>
            <a:cxnSpLocks/>
            <a:endCxn id="109" idx="2"/>
          </p:cNvCxnSpPr>
          <p:nvPr/>
        </p:nvCxnSpPr>
        <p:spPr>
          <a:xfrm flipH="1" flipV="1">
            <a:off x="6935583" y="3786317"/>
            <a:ext cx="1" cy="310214"/>
          </a:xfrm>
          <a:prstGeom prst="straightConnector1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3" name="그림 92">
            <a:extLst>
              <a:ext uri="{FF2B5EF4-FFF2-40B4-BE49-F238E27FC236}">
                <a16:creationId xmlns:a16="http://schemas.microsoft.com/office/drawing/2014/main" id="{299F7400-AE08-A749-973D-9116A50EF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526" y="4590366"/>
            <a:ext cx="396363" cy="396363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DBFE3E7D-BA3C-7B40-A8FF-A801392B920E}"/>
              </a:ext>
            </a:extLst>
          </p:cNvPr>
          <p:cNvSpPr txBox="1"/>
          <p:nvPr/>
        </p:nvSpPr>
        <p:spPr>
          <a:xfrm>
            <a:off x="6997189" y="4961889"/>
            <a:ext cx="842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1000" dirty="0">
                <a:latin typeface="+mj-ea"/>
                <a:ea typeface="+mj-ea"/>
              </a:rPr>
              <a:t>Proxy SRV</a:t>
            </a:r>
            <a:endParaRPr kumimoji="1" lang="x-none" altLang="en-US" sz="1000" dirty="0">
              <a:latin typeface="+mj-ea"/>
              <a:ea typeface="+mj-ea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407449E-AC19-1B43-9A0E-539707A72152}"/>
              </a:ext>
            </a:extLst>
          </p:cNvPr>
          <p:cNvSpPr/>
          <p:nvPr/>
        </p:nvSpPr>
        <p:spPr>
          <a:xfrm>
            <a:off x="5152081" y="1879329"/>
            <a:ext cx="4037129" cy="352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dirty="0">
              <a:latin typeface="+mj-ea"/>
              <a:ea typeface="+mj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F14A8BA-5993-2046-A3BA-A1F4A7A01A84}"/>
              </a:ext>
            </a:extLst>
          </p:cNvPr>
          <p:cNvSpPr txBox="1"/>
          <p:nvPr/>
        </p:nvSpPr>
        <p:spPr>
          <a:xfrm>
            <a:off x="5243020" y="1991529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1200" dirty="0">
                <a:latin typeface="+mj-ea"/>
                <a:ea typeface="+mj-ea"/>
              </a:rPr>
              <a:t>DMZ Network</a:t>
            </a:r>
            <a:endParaRPr kumimoji="1" lang="x-none" altLang="en-US" sz="1200" dirty="0">
              <a:latin typeface="+mj-ea"/>
              <a:ea typeface="+mj-ea"/>
            </a:endParaRPr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ED9C1FA9-99DC-C145-817A-B5BC586E7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573" y="2487139"/>
            <a:ext cx="850135" cy="850135"/>
          </a:xfrm>
          <a:prstGeom prst="rect">
            <a:avLst/>
          </a:prstGeom>
        </p:spPr>
      </p:pic>
      <p:cxnSp>
        <p:nvCxnSpPr>
          <p:cNvPr id="101" name="Google Shape;272;p20">
            <a:extLst>
              <a:ext uri="{FF2B5EF4-FFF2-40B4-BE49-F238E27FC236}">
                <a16:creationId xmlns:a16="http://schemas.microsoft.com/office/drawing/2014/main" id="{069B879F-8468-5248-A193-F5DC0406EE1C}"/>
              </a:ext>
            </a:extLst>
          </p:cNvPr>
          <p:cNvCxnSpPr>
            <a:cxnSpLocks/>
          </p:cNvCxnSpPr>
          <p:nvPr/>
        </p:nvCxnSpPr>
        <p:spPr>
          <a:xfrm flipH="1" flipV="1">
            <a:off x="6954244" y="2482399"/>
            <a:ext cx="1" cy="285124"/>
          </a:xfrm>
          <a:prstGeom prst="straightConnector1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Google Shape;272;p20">
            <a:extLst>
              <a:ext uri="{FF2B5EF4-FFF2-40B4-BE49-F238E27FC236}">
                <a16:creationId xmlns:a16="http://schemas.microsoft.com/office/drawing/2014/main" id="{0B2F0845-8753-5D4B-ADFF-4CB758F8CA60}"/>
              </a:ext>
            </a:extLst>
          </p:cNvPr>
          <p:cNvCxnSpPr>
            <a:cxnSpLocks/>
          </p:cNvCxnSpPr>
          <p:nvPr/>
        </p:nvCxnSpPr>
        <p:spPr>
          <a:xfrm flipH="1" flipV="1">
            <a:off x="7813481" y="3786317"/>
            <a:ext cx="1" cy="330534"/>
          </a:xfrm>
          <a:prstGeom prst="straightConnector1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그림 108">
            <a:extLst>
              <a:ext uri="{FF2B5EF4-FFF2-40B4-BE49-F238E27FC236}">
                <a16:creationId xmlns:a16="http://schemas.microsoft.com/office/drawing/2014/main" id="{D79D3A3B-54CC-7947-AC78-09F4537F00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26" t="16813" r="16458" b="27955"/>
          <a:stretch/>
        </p:blipFill>
        <p:spPr>
          <a:xfrm>
            <a:off x="6620439" y="3277713"/>
            <a:ext cx="630288" cy="508604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B581B6D9-6026-B147-90B5-B08A0A8426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26" t="16813" r="16458" b="27955"/>
          <a:stretch/>
        </p:blipFill>
        <p:spPr>
          <a:xfrm>
            <a:off x="7438140" y="3277713"/>
            <a:ext cx="630288" cy="508604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104FA5A2-4ACE-7C45-93F3-FA21C2832A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2740" y="1870384"/>
            <a:ext cx="863637" cy="863637"/>
          </a:xfrm>
          <a:prstGeom prst="rect">
            <a:avLst/>
          </a:prstGeom>
        </p:spPr>
      </p:pic>
      <p:cxnSp>
        <p:nvCxnSpPr>
          <p:cNvPr id="112" name="Google Shape;272;p20">
            <a:extLst>
              <a:ext uri="{FF2B5EF4-FFF2-40B4-BE49-F238E27FC236}">
                <a16:creationId xmlns:a16="http://schemas.microsoft.com/office/drawing/2014/main" id="{457FF4E7-2052-0748-8260-5CB620108AA1}"/>
              </a:ext>
            </a:extLst>
          </p:cNvPr>
          <p:cNvCxnSpPr>
            <a:cxnSpLocks/>
          </p:cNvCxnSpPr>
          <p:nvPr/>
        </p:nvCxnSpPr>
        <p:spPr>
          <a:xfrm flipH="1" flipV="1">
            <a:off x="7813188" y="2485935"/>
            <a:ext cx="1" cy="285124"/>
          </a:xfrm>
          <a:prstGeom prst="straightConnector1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3" name="그림 112">
            <a:extLst>
              <a:ext uri="{FF2B5EF4-FFF2-40B4-BE49-F238E27FC236}">
                <a16:creationId xmlns:a16="http://schemas.microsoft.com/office/drawing/2014/main" id="{E824FC4E-698F-D145-A376-DE75AD641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023" y="2487139"/>
            <a:ext cx="850135" cy="850135"/>
          </a:xfrm>
          <a:prstGeom prst="rect">
            <a:avLst/>
          </a:prstGeom>
        </p:spPr>
      </p:pic>
      <p:cxnSp>
        <p:nvCxnSpPr>
          <p:cNvPr id="114" name="Google Shape;272;p20">
            <a:extLst>
              <a:ext uri="{FF2B5EF4-FFF2-40B4-BE49-F238E27FC236}">
                <a16:creationId xmlns:a16="http://schemas.microsoft.com/office/drawing/2014/main" id="{54C3B923-534F-CC46-BA74-36A3247927A8}"/>
              </a:ext>
            </a:extLst>
          </p:cNvPr>
          <p:cNvCxnSpPr>
            <a:cxnSpLocks/>
          </p:cNvCxnSpPr>
          <p:nvPr/>
        </p:nvCxnSpPr>
        <p:spPr>
          <a:xfrm flipH="1" flipV="1">
            <a:off x="7814367" y="3049324"/>
            <a:ext cx="1" cy="285124"/>
          </a:xfrm>
          <a:prstGeom prst="straightConnector1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Google Shape;272;p20">
            <a:extLst>
              <a:ext uri="{FF2B5EF4-FFF2-40B4-BE49-F238E27FC236}">
                <a16:creationId xmlns:a16="http://schemas.microsoft.com/office/drawing/2014/main" id="{D4329048-0815-6041-BD7E-A15DB1FBEAAE}"/>
              </a:ext>
            </a:extLst>
          </p:cNvPr>
          <p:cNvCxnSpPr>
            <a:cxnSpLocks/>
          </p:cNvCxnSpPr>
          <p:nvPr/>
        </p:nvCxnSpPr>
        <p:spPr>
          <a:xfrm flipH="1" flipV="1">
            <a:off x="6956855" y="3067869"/>
            <a:ext cx="1" cy="285124"/>
          </a:xfrm>
          <a:prstGeom prst="straightConnector1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Google Shape;272;p20">
            <a:extLst>
              <a:ext uri="{FF2B5EF4-FFF2-40B4-BE49-F238E27FC236}">
                <a16:creationId xmlns:a16="http://schemas.microsoft.com/office/drawing/2014/main" id="{98DBFC2C-7D1F-484F-B487-4BC898F22EFF}"/>
              </a:ext>
            </a:extLst>
          </p:cNvPr>
          <p:cNvCxnSpPr>
            <a:cxnSpLocks/>
          </p:cNvCxnSpPr>
          <p:nvPr/>
        </p:nvCxnSpPr>
        <p:spPr>
          <a:xfrm flipV="1">
            <a:off x="2393058" y="3416620"/>
            <a:ext cx="0" cy="219607"/>
          </a:xfrm>
          <a:prstGeom prst="straightConnector1">
            <a:avLst/>
          </a:prstGeom>
          <a:noFill/>
          <a:ln w="25400" cap="flat" cmpd="sng">
            <a:solidFill>
              <a:srgbClr val="A8D08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" name="Google Shape;272;p20">
            <a:extLst>
              <a:ext uri="{FF2B5EF4-FFF2-40B4-BE49-F238E27FC236}">
                <a16:creationId xmlns:a16="http://schemas.microsoft.com/office/drawing/2014/main" id="{E2323B06-7311-9C4B-B701-8C32A83C1140}"/>
              </a:ext>
            </a:extLst>
          </p:cNvPr>
          <p:cNvCxnSpPr>
            <a:cxnSpLocks/>
          </p:cNvCxnSpPr>
          <p:nvPr/>
        </p:nvCxnSpPr>
        <p:spPr>
          <a:xfrm flipH="1" flipV="1">
            <a:off x="6967708" y="1555311"/>
            <a:ext cx="2" cy="565708"/>
          </a:xfrm>
          <a:prstGeom prst="straightConnector1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Google Shape;272;p20">
            <a:extLst>
              <a:ext uri="{FF2B5EF4-FFF2-40B4-BE49-F238E27FC236}">
                <a16:creationId xmlns:a16="http://schemas.microsoft.com/office/drawing/2014/main" id="{6B9077E0-5935-0940-88B7-E0A394FA7B38}"/>
              </a:ext>
            </a:extLst>
          </p:cNvPr>
          <p:cNvCxnSpPr>
            <a:cxnSpLocks/>
          </p:cNvCxnSpPr>
          <p:nvPr/>
        </p:nvCxnSpPr>
        <p:spPr>
          <a:xfrm flipV="1">
            <a:off x="2368980" y="2658406"/>
            <a:ext cx="0" cy="513992"/>
          </a:xfrm>
          <a:prstGeom prst="straightConnector1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Google Shape;272;p20">
            <a:extLst>
              <a:ext uri="{FF2B5EF4-FFF2-40B4-BE49-F238E27FC236}">
                <a16:creationId xmlns:a16="http://schemas.microsoft.com/office/drawing/2014/main" id="{951F27FF-5F6A-154A-9F01-33951CE66595}"/>
              </a:ext>
            </a:extLst>
          </p:cNvPr>
          <p:cNvCxnSpPr>
            <a:cxnSpLocks/>
          </p:cNvCxnSpPr>
          <p:nvPr/>
        </p:nvCxnSpPr>
        <p:spPr>
          <a:xfrm flipH="1" flipV="1">
            <a:off x="7811159" y="1533014"/>
            <a:ext cx="1" cy="685779"/>
          </a:xfrm>
          <a:prstGeom prst="straightConnector1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Google Shape;272;p20">
            <a:extLst>
              <a:ext uri="{FF2B5EF4-FFF2-40B4-BE49-F238E27FC236}">
                <a16:creationId xmlns:a16="http://schemas.microsoft.com/office/drawing/2014/main" id="{7B7D15FD-A5EF-1C4C-BBA2-A19B9928E0D9}"/>
              </a:ext>
            </a:extLst>
          </p:cNvPr>
          <p:cNvCxnSpPr>
            <a:cxnSpLocks/>
          </p:cNvCxnSpPr>
          <p:nvPr/>
        </p:nvCxnSpPr>
        <p:spPr>
          <a:xfrm>
            <a:off x="2349735" y="1553362"/>
            <a:ext cx="0" cy="760152"/>
          </a:xfrm>
          <a:prstGeom prst="straightConnector1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Google Shape;343;p23">
            <a:extLst>
              <a:ext uri="{FF2B5EF4-FFF2-40B4-BE49-F238E27FC236}">
                <a16:creationId xmlns:a16="http://schemas.microsoft.com/office/drawing/2014/main" id="{70F0D733-786C-1C4A-AF12-738B0D57CA2D}"/>
              </a:ext>
            </a:extLst>
          </p:cNvPr>
          <p:cNvSpPr/>
          <p:nvPr/>
        </p:nvSpPr>
        <p:spPr>
          <a:xfrm>
            <a:off x="7974162" y="939807"/>
            <a:ext cx="1783295" cy="83602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53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25" name="Google Shape;389;p23">
            <a:extLst>
              <a:ext uri="{FF2B5EF4-FFF2-40B4-BE49-F238E27FC236}">
                <a16:creationId xmlns:a16="http://schemas.microsoft.com/office/drawing/2014/main" id="{EE1176D9-50A1-5243-85EC-4B86B073E353}"/>
              </a:ext>
            </a:extLst>
          </p:cNvPr>
          <p:cNvSpPr txBox="1"/>
          <p:nvPr/>
        </p:nvSpPr>
        <p:spPr>
          <a:xfrm>
            <a:off x="8303286" y="1159990"/>
            <a:ext cx="1602713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800" b="1" dirty="0">
                <a:solidFill>
                  <a:srgbClr val="3F3F3F"/>
                </a:solidFill>
                <a:latin typeface="+mj-ea"/>
                <a:ea typeface="+mj-ea"/>
              </a:rPr>
              <a:t>Management Network</a:t>
            </a:r>
            <a:r>
              <a:rPr lang="en-US" altLang="ko-KR" sz="800" b="1" dirty="0">
                <a:solidFill>
                  <a:srgbClr val="3F3F3F"/>
                </a:solidFill>
                <a:latin typeface="+mj-ea"/>
              </a:rPr>
              <a:t>(1G)</a:t>
            </a:r>
            <a:endParaRPr sz="800" b="1" dirty="0">
              <a:solidFill>
                <a:srgbClr val="3F3F3F"/>
              </a:solidFill>
              <a:latin typeface="+mj-ea"/>
              <a:ea typeface="+mj-ea"/>
              <a:sym typeface="Arial"/>
            </a:endParaRPr>
          </a:p>
        </p:txBody>
      </p:sp>
      <p:cxnSp>
        <p:nvCxnSpPr>
          <p:cNvPr id="126" name="Google Shape;200;p19">
            <a:extLst>
              <a:ext uri="{FF2B5EF4-FFF2-40B4-BE49-F238E27FC236}">
                <a16:creationId xmlns:a16="http://schemas.microsoft.com/office/drawing/2014/main" id="{CCF58B4F-2488-E145-9B18-527D6316A570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8046238" y="1267691"/>
            <a:ext cx="257048" cy="1"/>
          </a:xfrm>
          <a:prstGeom prst="straightConnector1">
            <a:avLst/>
          </a:prstGeom>
          <a:ln>
            <a:headEnd type="none" w="sm" len="sm"/>
            <a:tailEnd type="none" w="sm" len="sm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0" name="Google Shape;200;p19">
            <a:extLst>
              <a:ext uri="{FF2B5EF4-FFF2-40B4-BE49-F238E27FC236}">
                <a16:creationId xmlns:a16="http://schemas.microsoft.com/office/drawing/2014/main" id="{02638181-D0C1-B84D-A9BF-DDF5185D0F5E}"/>
              </a:ext>
            </a:extLst>
          </p:cNvPr>
          <p:cNvCxnSpPr>
            <a:cxnSpLocks/>
          </p:cNvCxnSpPr>
          <p:nvPr/>
        </p:nvCxnSpPr>
        <p:spPr>
          <a:xfrm>
            <a:off x="8046238" y="1068063"/>
            <a:ext cx="257049" cy="1"/>
          </a:xfrm>
          <a:prstGeom prst="straightConnector1">
            <a:avLst/>
          </a:prstGeom>
          <a:ln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Google Shape;389;p23">
            <a:extLst>
              <a:ext uri="{FF2B5EF4-FFF2-40B4-BE49-F238E27FC236}">
                <a16:creationId xmlns:a16="http://schemas.microsoft.com/office/drawing/2014/main" id="{AD09391C-87BC-144C-94BD-470491501655}"/>
              </a:ext>
            </a:extLst>
          </p:cNvPr>
          <p:cNvSpPr txBox="1"/>
          <p:nvPr/>
        </p:nvSpPr>
        <p:spPr>
          <a:xfrm>
            <a:off x="8301373" y="967878"/>
            <a:ext cx="1354106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3F3F3F"/>
                </a:solidFill>
                <a:latin typeface="+mj-ea"/>
                <a:ea typeface="+mj-ea"/>
              </a:rPr>
              <a:t>External Network(10G)</a:t>
            </a:r>
            <a:endParaRPr sz="800" b="1" dirty="0">
              <a:solidFill>
                <a:srgbClr val="3F3F3F"/>
              </a:solidFill>
              <a:latin typeface="+mj-ea"/>
              <a:ea typeface="+mj-ea"/>
              <a:sym typeface="Arial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E235C8E-9231-4286-BE02-149AAEA2E008}"/>
              </a:ext>
            </a:extLst>
          </p:cNvPr>
          <p:cNvGrpSpPr/>
          <p:nvPr/>
        </p:nvGrpSpPr>
        <p:grpSpPr>
          <a:xfrm>
            <a:off x="8051385" y="1362916"/>
            <a:ext cx="1641732" cy="215403"/>
            <a:chOff x="7578796" y="1519725"/>
            <a:chExt cx="1641732" cy="215403"/>
          </a:xfrm>
        </p:grpSpPr>
        <p:sp>
          <p:nvSpPr>
            <p:cNvPr id="124" name="Google Shape;387;p23">
              <a:extLst>
                <a:ext uri="{FF2B5EF4-FFF2-40B4-BE49-F238E27FC236}">
                  <a16:creationId xmlns:a16="http://schemas.microsoft.com/office/drawing/2014/main" id="{B8ED7623-A498-4A41-8220-D38B0CEBD716}"/>
                </a:ext>
              </a:extLst>
            </p:cNvPr>
            <p:cNvSpPr txBox="1"/>
            <p:nvPr/>
          </p:nvSpPr>
          <p:spPr>
            <a:xfrm>
              <a:off x="7837097" y="1519725"/>
              <a:ext cx="1383431" cy="215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/>
              <a:r>
                <a:rPr lang="en-US" altLang="ko-KR" sz="800" b="1" dirty="0">
                  <a:solidFill>
                    <a:srgbClr val="3F3F3F"/>
                  </a:solidFill>
                  <a:latin typeface="+mj-ea"/>
                  <a:ea typeface="+mj-ea"/>
                </a:rPr>
                <a:t>Service Network</a:t>
              </a:r>
              <a:r>
                <a:rPr lang="en-US" altLang="ko-KR" sz="800" b="1" dirty="0">
                  <a:solidFill>
                    <a:srgbClr val="3F3F3F"/>
                  </a:solidFill>
                  <a:latin typeface="+mj-ea"/>
                </a:rPr>
                <a:t>(10G)</a:t>
              </a:r>
              <a:endParaRPr sz="800" b="1" dirty="0">
                <a:solidFill>
                  <a:srgbClr val="3F3F3F"/>
                </a:solidFill>
                <a:latin typeface="+mj-ea"/>
                <a:ea typeface="+mj-ea"/>
                <a:sym typeface="Arial"/>
              </a:endParaRPr>
            </a:p>
          </p:txBody>
        </p:sp>
        <p:cxnSp>
          <p:nvCxnSpPr>
            <p:cNvPr id="127" name="Google Shape;200;p19">
              <a:extLst>
                <a:ext uri="{FF2B5EF4-FFF2-40B4-BE49-F238E27FC236}">
                  <a16:creationId xmlns:a16="http://schemas.microsoft.com/office/drawing/2014/main" id="{BF37E2E9-2C7F-E34F-99BB-3AFE2DCFC815}"/>
                </a:ext>
              </a:extLst>
            </p:cNvPr>
            <p:cNvCxnSpPr>
              <a:cxnSpLocks/>
            </p:cNvCxnSpPr>
            <p:nvPr/>
          </p:nvCxnSpPr>
          <p:spPr>
            <a:xfrm>
              <a:off x="7578796" y="1627426"/>
              <a:ext cx="251902" cy="0"/>
            </a:xfrm>
            <a:prstGeom prst="straightConnector1">
              <a:avLst/>
            </a:prstGeom>
            <a:noFill/>
            <a:ln w="222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4" name="Google Shape;226;p20">
            <a:extLst>
              <a:ext uri="{FF2B5EF4-FFF2-40B4-BE49-F238E27FC236}">
                <a16:creationId xmlns:a16="http://schemas.microsoft.com/office/drawing/2014/main" id="{D0D1E36B-23D2-F54B-B9D2-C9C7BAAF5653}"/>
              </a:ext>
            </a:extLst>
          </p:cNvPr>
          <p:cNvSpPr/>
          <p:nvPr/>
        </p:nvSpPr>
        <p:spPr>
          <a:xfrm>
            <a:off x="753234" y="5586813"/>
            <a:ext cx="8435976" cy="66793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pSp>
        <p:nvGrpSpPr>
          <p:cNvPr id="135" name="Google Shape;248;p20">
            <a:extLst>
              <a:ext uri="{FF2B5EF4-FFF2-40B4-BE49-F238E27FC236}">
                <a16:creationId xmlns:a16="http://schemas.microsoft.com/office/drawing/2014/main" id="{ECE2E723-7BCB-1E43-97EB-3C703F22EDB1}"/>
              </a:ext>
            </a:extLst>
          </p:cNvPr>
          <p:cNvGrpSpPr/>
          <p:nvPr/>
        </p:nvGrpSpPr>
        <p:grpSpPr>
          <a:xfrm>
            <a:off x="2489471" y="5662092"/>
            <a:ext cx="486888" cy="406891"/>
            <a:chOff x="7017098" y="2092832"/>
            <a:chExt cx="228600" cy="188024"/>
          </a:xfrm>
        </p:grpSpPr>
        <p:sp>
          <p:nvSpPr>
            <p:cNvPr id="136" name="Google Shape;249;p20">
              <a:extLst>
                <a:ext uri="{FF2B5EF4-FFF2-40B4-BE49-F238E27FC236}">
                  <a16:creationId xmlns:a16="http://schemas.microsoft.com/office/drawing/2014/main" id="{0C507CE8-60A5-644A-9D9C-E7C932D73546}"/>
                </a:ext>
              </a:extLst>
            </p:cNvPr>
            <p:cNvSpPr/>
            <p:nvPr/>
          </p:nvSpPr>
          <p:spPr>
            <a:xfrm>
              <a:off x="7017098" y="2092832"/>
              <a:ext cx="228600" cy="117729"/>
            </a:xfrm>
            <a:custGeom>
              <a:avLst/>
              <a:gdLst/>
              <a:ahLst/>
              <a:cxnLst/>
              <a:rect l="l" t="t" r="r" b="b"/>
              <a:pathLst>
                <a:path w="228600" h="117729" extrusionOk="0">
                  <a:moveTo>
                    <a:pt x="114300" y="9525"/>
                  </a:moveTo>
                  <a:cubicBezTo>
                    <a:pt x="176975" y="9525"/>
                    <a:pt x="219075" y="35052"/>
                    <a:pt x="219075" y="58865"/>
                  </a:cubicBezTo>
                  <a:cubicBezTo>
                    <a:pt x="219075" y="82677"/>
                    <a:pt x="176975" y="108204"/>
                    <a:pt x="114300" y="108204"/>
                  </a:cubicBezTo>
                  <a:cubicBezTo>
                    <a:pt x="51626" y="108204"/>
                    <a:pt x="9525" y="82677"/>
                    <a:pt x="9525" y="58865"/>
                  </a:cubicBezTo>
                  <a:cubicBezTo>
                    <a:pt x="9525" y="35052"/>
                    <a:pt x="51626" y="9525"/>
                    <a:pt x="114300" y="9525"/>
                  </a:cubicBezTo>
                  <a:moveTo>
                    <a:pt x="114300" y="0"/>
                  </a:moveTo>
                  <a:cubicBezTo>
                    <a:pt x="51149" y="0"/>
                    <a:pt x="0" y="26384"/>
                    <a:pt x="0" y="58865"/>
                  </a:cubicBezTo>
                  <a:cubicBezTo>
                    <a:pt x="0" y="91345"/>
                    <a:pt x="51149" y="117729"/>
                    <a:pt x="114300" y="117729"/>
                  </a:cubicBezTo>
                  <a:cubicBezTo>
                    <a:pt x="177451" y="117729"/>
                    <a:pt x="228600" y="91345"/>
                    <a:pt x="228600" y="58865"/>
                  </a:cubicBezTo>
                  <a:cubicBezTo>
                    <a:pt x="228600" y="26384"/>
                    <a:pt x="177451" y="0"/>
                    <a:pt x="114300" y="0"/>
                  </a:cubicBez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37" name="Google Shape;250;p20">
              <a:extLst>
                <a:ext uri="{FF2B5EF4-FFF2-40B4-BE49-F238E27FC236}">
                  <a16:creationId xmlns:a16="http://schemas.microsoft.com/office/drawing/2014/main" id="{745C75AB-D780-8241-A331-F917A668D265}"/>
                </a:ext>
              </a:extLst>
            </p:cNvPr>
            <p:cNvSpPr/>
            <p:nvPr/>
          </p:nvSpPr>
          <p:spPr>
            <a:xfrm>
              <a:off x="7017479" y="2153507"/>
              <a:ext cx="228123" cy="127349"/>
            </a:xfrm>
            <a:custGeom>
              <a:avLst/>
              <a:gdLst/>
              <a:ahLst/>
              <a:cxnLst/>
              <a:rect l="l" t="t" r="r" b="b"/>
              <a:pathLst>
                <a:path w="228123" h="127349" extrusionOk="0">
                  <a:moveTo>
                    <a:pt x="112300" y="127349"/>
                  </a:moveTo>
                  <a:cubicBezTo>
                    <a:pt x="49339" y="127349"/>
                    <a:pt x="0" y="99441"/>
                    <a:pt x="0" y="63722"/>
                  </a:cubicBezTo>
                  <a:lnTo>
                    <a:pt x="0" y="44482"/>
                  </a:lnTo>
                  <a:lnTo>
                    <a:pt x="9525" y="44482"/>
                  </a:lnTo>
                  <a:lnTo>
                    <a:pt x="9525" y="63722"/>
                  </a:lnTo>
                  <a:cubicBezTo>
                    <a:pt x="9525" y="93536"/>
                    <a:pt x="55626" y="117824"/>
                    <a:pt x="112300" y="117824"/>
                  </a:cubicBezTo>
                  <a:cubicBezTo>
                    <a:pt x="169736" y="117824"/>
                    <a:pt x="218218" y="93059"/>
                    <a:pt x="218218" y="63722"/>
                  </a:cubicBezTo>
                  <a:cubicBezTo>
                    <a:pt x="218218" y="31147"/>
                    <a:pt x="218599" y="0"/>
                    <a:pt x="218599" y="0"/>
                  </a:cubicBezTo>
                  <a:lnTo>
                    <a:pt x="228124" y="95"/>
                  </a:lnTo>
                  <a:cubicBezTo>
                    <a:pt x="228124" y="95"/>
                    <a:pt x="227743" y="31242"/>
                    <a:pt x="227743" y="63722"/>
                  </a:cubicBezTo>
                  <a:cubicBezTo>
                    <a:pt x="227743" y="99346"/>
                    <a:pt x="177070" y="127349"/>
                    <a:pt x="112300" y="1273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</p:grpSp>
      <p:grpSp>
        <p:nvGrpSpPr>
          <p:cNvPr id="138" name="Google Shape;251;p20">
            <a:extLst>
              <a:ext uri="{FF2B5EF4-FFF2-40B4-BE49-F238E27FC236}">
                <a16:creationId xmlns:a16="http://schemas.microsoft.com/office/drawing/2014/main" id="{0AB96DAC-313F-B740-81E6-4559CB77E1D6}"/>
              </a:ext>
            </a:extLst>
          </p:cNvPr>
          <p:cNvGrpSpPr/>
          <p:nvPr/>
        </p:nvGrpSpPr>
        <p:grpSpPr>
          <a:xfrm>
            <a:off x="1033829" y="5661241"/>
            <a:ext cx="486888" cy="406891"/>
            <a:chOff x="7017098" y="2092832"/>
            <a:chExt cx="228600" cy="188024"/>
          </a:xfrm>
        </p:grpSpPr>
        <p:sp>
          <p:nvSpPr>
            <p:cNvPr id="139" name="Google Shape;252;p20">
              <a:extLst>
                <a:ext uri="{FF2B5EF4-FFF2-40B4-BE49-F238E27FC236}">
                  <a16:creationId xmlns:a16="http://schemas.microsoft.com/office/drawing/2014/main" id="{4F08BBA0-1514-D24E-9CDE-834109D61561}"/>
                </a:ext>
              </a:extLst>
            </p:cNvPr>
            <p:cNvSpPr/>
            <p:nvPr/>
          </p:nvSpPr>
          <p:spPr>
            <a:xfrm>
              <a:off x="7017098" y="2092832"/>
              <a:ext cx="228600" cy="117729"/>
            </a:xfrm>
            <a:custGeom>
              <a:avLst/>
              <a:gdLst/>
              <a:ahLst/>
              <a:cxnLst/>
              <a:rect l="l" t="t" r="r" b="b"/>
              <a:pathLst>
                <a:path w="228600" h="117729" extrusionOk="0">
                  <a:moveTo>
                    <a:pt x="114300" y="9525"/>
                  </a:moveTo>
                  <a:cubicBezTo>
                    <a:pt x="176975" y="9525"/>
                    <a:pt x="219075" y="35052"/>
                    <a:pt x="219075" y="58865"/>
                  </a:cubicBezTo>
                  <a:cubicBezTo>
                    <a:pt x="219075" y="82677"/>
                    <a:pt x="176975" y="108204"/>
                    <a:pt x="114300" y="108204"/>
                  </a:cubicBezTo>
                  <a:cubicBezTo>
                    <a:pt x="51626" y="108204"/>
                    <a:pt x="9525" y="82677"/>
                    <a:pt x="9525" y="58865"/>
                  </a:cubicBezTo>
                  <a:cubicBezTo>
                    <a:pt x="9525" y="35052"/>
                    <a:pt x="51626" y="9525"/>
                    <a:pt x="114300" y="9525"/>
                  </a:cubicBezTo>
                  <a:moveTo>
                    <a:pt x="114300" y="0"/>
                  </a:moveTo>
                  <a:cubicBezTo>
                    <a:pt x="51149" y="0"/>
                    <a:pt x="0" y="26384"/>
                    <a:pt x="0" y="58865"/>
                  </a:cubicBezTo>
                  <a:cubicBezTo>
                    <a:pt x="0" y="91345"/>
                    <a:pt x="51149" y="117729"/>
                    <a:pt x="114300" y="117729"/>
                  </a:cubicBezTo>
                  <a:cubicBezTo>
                    <a:pt x="177451" y="117729"/>
                    <a:pt x="228600" y="91345"/>
                    <a:pt x="228600" y="58865"/>
                  </a:cubicBezTo>
                  <a:cubicBezTo>
                    <a:pt x="228600" y="26384"/>
                    <a:pt x="177451" y="0"/>
                    <a:pt x="114300" y="0"/>
                  </a:cubicBez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40" name="Google Shape;253;p20">
              <a:extLst>
                <a:ext uri="{FF2B5EF4-FFF2-40B4-BE49-F238E27FC236}">
                  <a16:creationId xmlns:a16="http://schemas.microsoft.com/office/drawing/2014/main" id="{9E1B819B-08C6-F84B-ACA6-FD96F96307F7}"/>
                </a:ext>
              </a:extLst>
            </p:cNvPr>
            <p:cNvSpPr/>
            <p:nvPr/>
          </p:nvSpPr>
          <p:spPr>
            <a:xfrm>
              <a:off x="7017479" y="2153507"/>
              <a:ext cx="228123" cy="127349"/>
            </a:xfrm>
            <a:custGeom>
              <a:avLst/>
              <a:gdLst/>
              <a:ahLst/>
              <a:cxnLst/>
              <a:rect l="l" t="t" r="r" b="b"/>
              <a:pathLst>
                <a:path w="228123" h="127349" extrusionOk="0">
                  <a:moveTo>
                    <a:pt x="112300" y="127349"/>
                  </a:moveTo>
                  <a:cubicBezTo>
                    <a:pt x="49339" y="127349"/>
                    <a:pt x="0" y="99441"/>
                    <a:pt x="0" y="63722"/>
                  </a:cubicBezTo>
                  <a:lnTo>
                    <a:pt x="0" y="44482"/>
                  </a:lnTo>
                  <a:lnTo>
                    <a:pt x="9525" y="44482"/>
                  </a:lnTo>
                  <a:lnTo>
                    <a:pt x="9525" y="63722"/>
                  </a:lnTo>
                  <a:cubicBezTo>
                    <a:pt x="9525" y="93536"/>
                    <a:pt x="55626" y="117824"/>
                    <a:pt x="112300" y="117824"/>
                  </a:cubicBezTo>
                  <a:cubicBezTo>
                    <a:pt x="169736" y="117824"/>
                    <a:pt x="218218" y="93059"/>
                    <a:pt x="218218" y="63722"/>
                  </a:cubicBezTo>
                  <a:cubicBezTo>
                    <a:pt x="218218" y="31147"/>
                    <a:pt x="218599" y="0"/>
                    <a:pt x="218599" y="0"/>
                  </a:cubicBezTo>
                  <a:lnTo>
                    <a:pt x="228124" y="95"/>
                  </a:lnTo>
                  <a:cubicBezTo>
                    <a:pt x="228124" y="95"/>
                    <a:pt x="227743" y="31242"/>
                    <a:pt x="227743" y="63722"/>
                  </a:cubicBezTo>
                  <a:cubicBezTo>
                    <a:pt x="227743" y="99346"/>
                    <a:pt x="177070" y="127349"/>
                    <a:pt x="112300" y="1273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</p:grpSp>
      <p:sp>
        <p:nvSpPr>
          <p:cNvPr id="141" name="Google Shape;255;p20">
            <a:extLst>
              <a:ext uri="{FF2B5EF4-FFF2-40B4-BE49-F238E27FC236}">
                <a16:creationId xmlns:a16="http://schemas.microsoft.com/office/drawing/2014/main" id="{BAF34888-E0D8-794B-89B7-702B47363EE8}"/>
              </a:ext>
            </a:extLst>
          </p:cNvPr>
          <p:cNvSpPr/>
          <p:nvPr/>
        </p:nvSpPr>
        <p:spPr>
          <a:xfrm>
            <a:off x="4028570" y="5665575"/>
            <a:ext cx="486888" cy="254770"/>
          </a:xfrm>
          <a:custGeom>
            <a:avLst/>
            <a:gdLst/>
            <a:ahLst/>
            <a:cxnLst/>
            <a:rect l="l" t="t" r="r" b="b"/>
            <a:pathLst>
              <a:path w="228600" h="117729" extrusionOk="0">
                <a:moveTo>
                  <a:pt x="114300" y="9525"/>
                </a:moveTo>
                <a:cubicBezTo>
                  <a:pt x="176975" y="9525"/>
                  <a:pt x="219075" y="35052"/>
                  <a:pt x="219075" y="58865"/>
                </a:cubicBezTo>
                <a:cubicBezTo>
                  <a:pt x="219075" y="82677"/>
                  <a:pt x="176975" y="108204"/>
                  <a:pt x="114300" y="108204"/>
                </a:cubicBezTo>
                <a:cubicBezTo>
                  <a:pt x="51626" y="108204"/>
                  <a:pt x="9525" y="82677"/>
                  <a:pt x="9525" y="58865"/>
                </a:cubicBezTo>
                <a:cubicBezTo>
                  <a:pt x="9525" y="35052"/>
                  <a:pt x="51626" y="9525"/>
                  <a:pt x="114300" y="9525"/>
                </a:cubicBezTo>
                <a:moveTo>
                  <a:pt x="114300" y="0"/>
                </a:moveTo>
                <a:cubicBezTo>
                  <a:pt x="51149" y="0"/>
                  <a:pt x="0" y="26384"/>
                  <a:pt x="0" y="58865"/>
                </a:cubicBezTo>
                <a:cubicBezTo>
                  <a:pt x="0" y="91345"/>
                  <a:pt x="51149" y="117729"/>
                  <a:pt x="114300" y="117729"/>
                </a:cubicBezTo>
                <a:cubicBezTo>
                  <a:pt x="177451" y="117729"/>
                  <a:pt x="228600" y="91345"/>
                  <a:pt x="228600" y="58865"/>
                </a:cubicBezTo>
                <a:cubicBezTo>
                  <a:pt x="228600" y="26384"/>
                  <a:pt x="177451" y="0"/>
                  <a:pt x="114300" y="0"/>
                </a:cubicBez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42" name="Google Shape;256;p20">
            <a:extLst>
              <a:ext uri="{FF2B5EF4-FFF2-40B4-BE49-F238E27FC236}">
                <a16:creationId xmlns:a16="http://schemas.microsoft.com/office/drawing/2014/main" id="{A3EC2A92-43ED-6546-BC7B-87F21D8A79AA}"/>
              </a:ext>
            </a:extLst>
          </p:cNvPr>
          <p:cNvSpPr/>
          <p:nvPr/>
        </p:nvSpPr>
        <p:spPr>
          <a:xfrm>
            <a:off x="4029381" y="5796878"/>
            <a:ext cx="485872" cy="275588"/>
          </a:xfrm>
          <a:custGeom>
            <a:avLst/>
            <a:gdLst/>
            <a:ahLst/>
            <a:cxnLst/>
            <a:rect l="l" t="t" r="r" b="b"/>
            <a:pathLst>
              <a:path w="228123" h="127349" extrusionOk="0">
                <a:moveTo>
                  <a:pt x="112300" y="127349"/>
                </a:moveTo>
                <a:cubicBezTo>
                  <a:pt x="49339" y="127349"/>
                  <a:pt x="0" y="99441"/>
                  <a:pt x="0" y="63722"/>
                </a:cubicBezTo>
                <a:lnTo>
                  <a:pt x="0" y="44482"/>
                </a:lnTo>
                <a:lnTo>
                  <a:pt x="9525" y="44482"/>
                </a:lnTo>
                <a:lnTo>
                  <a:pt x="9525" y="63722"/>
                </a:lnTo>
                <a:cubicBezTo>
                  <a:pt x="9525" y="93536"/>
                  <a:pt x="55626" y="117824"/>
                  <a:pt x="112300" y="117824"/>
                </a:cubicBezTo>
                <a:cubicBezTo>
                  <a:pt x="169736" y="117824"/>
                  <a:pt x="218218" y="93059"/>
                  <a:pt x="218218" y="63722"/>
                </a:cubicBezTo>
                <a:cubicBezTo>
                  <a:pt x="218218" y="31147"/>
                  <a:pt x="218599" y="0"/>
                  <a:pt x="218599" y="0"/>
                </a:cubicBezTo>
                <a:lnTo>
                  <a:pt x="228124" y="95"/>
                </a:lnTo>
                <a:cubicBezTo>
                  <a:pt x="228124" y="95"/>
                  <a:pt x="227743" y="31242"/>
                  <a:pt x="227743" y="63722"/>
                </a:cubicBezTo>
                <a:cubicBezTo>
                  <a:pt x="227743" y="99346"/>
                  <a:pt x="177070" y="127349"/>
                  <a:pt x="112300" y="12734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43" name="Google Shape;257;p20">
            <a:extLst>
              <a:ext uri="{FF2B5EF4-FFF2-40B4-BE49-F238E27FC236}">
                <a16:creationId xmlns:a16="http://schemas.microsoft.com/office/drawing/2014/main" id="{36E257F5-5F3B-574E-AF2E-A3FDFD5BF3F3}"/>
              </a:ext>
            </a:extLst>
          </p:cNvPr>
          <p:cNvSpPr txBox="1"/>
          <p:nvPr/>
        </p:nvSpPr>
        <p:spPr>
          <a:xfrm>
            <a:off x="1477022" y="5883466"/>
            <a:ext cx="87271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3F3F3F"/>
                </a:solidFill>
                <a:latin typeface="+mj-ea"/>
                <a:ea typeface="+mj-ea"/>
              </a:rPr>
              <a:t>Master</a:t>
            </a:r>
            <a:endParaRPr sz="1000" dirty="0">
              <a:latin typeface="+mj-ea"/>
              <a:ea typeface="+mj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3F3F3F"/>
                </a:solidFill>
                <a:latin typeface="+mj-ea"/>
                <a:ea typeface="+mj-ea"/>
                <a:sym typeface="Arial"/>
              </a:rPr>
              <a:t>Storage</a:t>
            </a:r>
            <a:endParaRPr sz="1000" dirty="0">
              <a:solidFill>
                <a:srgbClr val="3F3F3F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144" name="Google Shape;258;p20">
            <a:extLst>
              <a:ext uri="{FF2B5EF4-FFF2-40B4-BE49-F238E27FC236}">
                <a16:creationId xmlns:a16="http://schemas.microsoft.com/office/drawing/2014/main" id="{01A85BD0-5DCC-4641-AA89-6E47729EE42C}"/>
              </a:ext>
            </a:extLst>
          </p:cNvPr>
          <p:cNvSpPr txBox="1"/>
          <p:nvPr/>
        </p:nvSpPr>
        <p:spPr>
          <a:xfrm>
            <a:off x="3065264" y="5884317"/>
            <a:ext cx="63081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3F3F3F"/>
                </a:solidFill>
                <a:latin typeface="+mj-ea"/>
                <a:ea typeface="+mj-ea"/>
                <a:sym typeface="Arial"/>
              </a:rPr>
              <a:t>Infra</a:t>
            </a:r>
            <a:endParaRPr sz="1000" dirty="0">
              <a:latin typeface="+mj-ea"/>
              <a:ea typeface="+mj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3F3F3F"/>
                </a:solidFill>
                <a:latin typeface="+mj-ea"/>
                <a:ea typeface="+mj-ea"/>
                <a:sym typeface="Arial"/>
              </a:rPr>
              <a:t>Storage</a:t>
            </a:r>
            <a:endParaRPr sz="1000" dirty="0">
              <a:solidFill>
                <a:srgbClr val="3F3F3F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145" name="Google Shape;259;p20">
            <a:extLst>
              <a:ext uri="{FF2B5EF4-FFF2-40B4-BE49-F238E27FC236}">
                <a16:creationId xmlns:a16="http://schemas.microsoft.com/office/drawing/2014/main" id="{670A6C2A-B7B2-304E-A90D-8498EB729A59}"/>
              </a:ext>
            </a:extLst>
          </p:cNvPr>
          <p:cNvSpPr txBox="1"/>
          <p:nvPr/>
        </p:nvSpPr>
        <p:spPr>
          <a:xfrm>
            <a:off x="4551307" y="5884317"/>
            <a:ext cx="76032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3F3F3F"/>
                </a:solidFill>
                <a:latin typeface="+mj-ea"/>
                <a:ea typeface="+mj-ea"/>
                <a:sym typeface="Arial"/>
              </a:rPr>
              <a:t>Worker</a:t>
            </a:r>
            <a:endParaRPr sz="1000" dirty="0">
              <a:latin typeface="+mj-ea"/>
              <a:ea typeface="+mj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3F3F3F"/>
                </a:solidFill>
                <a:latin typeface="+mj-ea"/>
                <a:ea typeface="+mj-ea"/>
                <a:sym typeface="Arial"/>
              </a:rPr>
              <a:t>Storage</a:t>
            </a:r>
            <a:endParaRPr sz="1000" dirty="0">
              <a:solidFill>
                <a:srgbClr val="3F3F3F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146" name="Google Shape;260;p20">
            <a:extLst>
              <a:ext uri="{FF2B5EF4-FFF2-40B4-BE49-F238E27FC236}">
                <a16:creationId xmlns:a16="http://schemas.microsoft.com/office/drawing/2014/main" id="{62AD3601-B007-024F-8D82-6FAAC4C3AA7F}"/>
              </a:ext>
            </a:extLst>
          </p:cNvPr>
          <p:cNvSpPr txBox="1"/>
          <p:nvPr/>
        </p:nvSpPr>
        <p:spPr>
          <a:xfrm>
            <a:off x="8691905" y="6043332"/>
            <a:ext cx="588767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3F3F3F"/>
                </a:solidFill>
                <a:latin typeface="+mj-ea"/>
                <a:ea typeface="+mj-ea"/>
                <a:cs typeface="Arial"/>
                <a:sym typeface="Arial"/>
              </a:rPr>
              <a:t>NAS</a:t>
            </a:r>
            <a:endParaRPr sz="1000" b="1" dirty="0">
              <a:solidFill>
                <a:srgbClr val="3F3F3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47" name="Google Shape;255;p20">
            <a:extLst>
              <a:ext uri="{FF2B5EF4-FFF2-40B4-BE49-F238E27FC236}">
                <a16:creationId xmlns:a16="http://schemas.microsoft.com/office/drawing/2014/main" id="{0C7DE388-AD16-834A-B1E2-A351AD48E5D3}"/>
              </a:ext>
            </a:extLst>
          </p:cNvPr>
          <p:cNvSpPr/>
          <p:nvPr/>
        </p:nvSpPr>
        <p:spPr>
          <a:xfrm>
            <a:off x="5421127" y="5665575"/>
            <a:ext cx="486888" cy="254770"/>
          </a:xfrm>
          <a:custGeom>
            <a:avLst/>
            <a:gdLst/>
            <a:ahLst/>
            <a:cxnLst/>
            <a:rect l="l" t="t" r="r" b="b"/>
            <a:pathLst>
              <a:path w="228600" h="117729" extrusionOk="0">
                <a:moveTo>
                  <a:pt x="114300" y="9525"/>
                </a:moveTo>
                <a:cubicBezTo>
                  <a:pt x="176975" y="9525"/>
                  <a:pt x="219075" y="35052"/>
                  <a:pt x="219075" y="58865"/>
                </a:cubicBezTo>
                <a:cubicBezTo>
                  <a:pt x="219075" y="82677"/>
                  <a:pt x="176975" y="108204"/>
                  <a:pt x="114300" y="108204"/>
                </a:cubicBezTo>
                <a:cubicBezTo>
                  <a:pt x="51626" y="108204"/>
                  <a:pt x="9525" y="82677"/>
                  <a:pt x="9525" y="58865"/>
                </a:cubicBezTo>
                <a:cubicBezTo>
                  <a:pt x="9525" y="35052"/>
                  <a:pt x="51626" y="9525"/>
                  <a:pt x="114300" y="9525"/>
                </a:cubicBezTo>
                <a:moveTo>
                  <a:pt x="114300" y="0"/>
                </a:moveTo>
                <a:cubicBezTo>
                  <a:pt x="51149" y="0"/>
                  <a:pt x="0" y="26384"/>
                  <a:pt x="0" y="58865"/>
                </a:cubicBezTo>
                <a:cubicBezTo>
                  <a:pt x="0" y="91345"/>
                  <a:pt x="51149" y="117729"/>
                  <a:pt x="114300" y="117729"/>
                </a:cubicBezTo>
                <a:cubicBezTo>
                  <a:pt x="177451" y="117729"/>
                  <a:pt x="228600" y="91345"/>
                  <a:pt x="228600" y="58865"/>
                </a:cubicBezTo>
                <a:cubicBezTo>
                  <a:pt x="228600" y="26384"/>
                  <a:pt x="177451" y="0"/>
                  <a:pt x="114300" y="0"/>
                </a:cubicBez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48" name="Google Shape;256;p20">
            <a:extLst>
              <a:ext uri="{FF2B5EF4-FFF2-40B4-BE49-F238E27FC236}">
                <a16:creationId xmlns:a16="http://schemas.microsoft.com/office/drawing/2014/main" id="{B4DE1544-C1E4-204A-85A7-D194C638661F}"/>
              </a:ext>
            </a:extLst>
          </p:cNvPr>
          <p:cNvSpPr/>
          <p:nvPr/>
        </p:nvSpPr>
        <p:spPr>
          <a:xfrm>
            <a:off x="5421938" y="5796878"/>
            <a:ext cx="485872" cy="275588"/>
          </a:xfrm>
          <a:custGeom>
            <a:avLst/>
            <a:gdLst/>
            <a:ahLst/>
            <a:cxnLst/>
            <a:rect l="l" t="t" r="r" b="b"/>
            <a:pathLst>
              <a:path w="228123" h="127349" extrusionOk="0">
                <a:moveTo>
                  <a:pt x="112300" y="127349"/>
                </a:moveTo>
                <a:cubicBezTo>
                  <a:pt x="49339" y="127349"/>
                  <a:pt x="0" y="99441"/>
                  <a:pt x="0" y="63722"/>
                </a:cubicBezTo>
                <a:lnTo>
                  <a:pt x="0" y="44482"/>
                </a:lnTo>
                <a:lnTo>
                  <a:pt x="9525" y="44482"/>
                </a:lnTo>
                <a:lnTo>
                  <a:pt x="9525" y="63722"/>
                </a:lnTo>
                <a:cubicBezTo>
                  <a:pt x="9525" y="93536"/>
                  <a:pt x="55626" y="117824"/>
                  <a:pt x="112300" y="117824"/>
                </a:cubicBezTo>
                <a:cubicBezTo>
                  <a:pt x="169736" y="117824"/>
                  <a:pt x="218218" y="93059"/>
                  <a:pt x="218218" y="63722"/>
                </a:cubicBezTo>
                <a:cubicBezTo>
                  <a:pt x="218218" y="31147"/>
                  <a:pt x="218599" y="0"/>
                  <a:pt x="218599" y="0"/>
                </a:cubicBezTo>
                <a:lnTo>
                  <a:pt x="228124" y="95"/>
                </a:lnTo>
                <a:cubicBezTo>
                  <a:pt x="228124" y="95"/>
                  <a:pt x="227743" y="31242"/>
                  <a:pt x="227743" y="63722"/>
                </a:cubicBezTo>
                <a:cubicBezTo>
                  <a:pt x="227743" y="99346"/>
                  <a:pt x="177070" y="127349"/>
                  <a:pt x="112300" y="12734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49" name="Google Shape;259;p20">
            <a:extLst>
              <a:ext uri="{FF2B5EF4-FFF2-40B4-BE49-F238E27FC236}">
                <a16:creationId xmlns:a16="http://schemas.microsoft.com/office/drawing/2014/main" id="{AB57840A-F2AF-B847-883B-9481B00174B2}"/>
              </a:ext>
            </a:extLst>
          </p:cNvPr>
          <p:cNvSpPr txBox="1"/>
          <p:nvPr/>
        </p:nvSpPr>
        <p:spPr>
          <a:xfrm>
            <a:off x="5943864" y="5884317"/>
            <a:ext cx="76032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3F3F3F"/>
                </a:solidFill>
                <a:latin typeface="+mj-ea"/>
                <a:ea typeface="+mj-ea"/>
              </a:rPr>
              <a:t>Manager</a:t>
            </a:r>
            <a:br>
              <a:rPr lang="en-US" sz="1000" dirty="0">
                <a:solidFill>
                  <a:srgbClr val="3F3F3F"/>
                </a:solidFill>
                <a:latin typeface="+mj-ea"/>
                <a:ea typeface="+mj-ea"/>
              </a:rPr>
            </a:br>
            <a:r>
              <a:rPr lang="en-US" sz="1000" dirty="0">
                <a:solidFill>
                  <a:srgbClr val="3F3F3F"/>
                </a:solidFill>
                <a:latin typeface="+mj-ea"/>
                <a:ea typeface="+mj-ea"/>
              </a:rPr>
              <a:t>Storage</a:t>
            </a:r>
            <a:endParaRPr sz="1000" dirty="0">
              <a:solidFill>
                <a:srgbClr val="3F3F3F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150" name="Google Shape;255;p20">
            <a:extLst>
              <a:ext uri="{FF2B5EF4-FFF2-40B4-BE49-F238E27FC236}">
                <a16:creationId xmlns:a16="http://schemas.microsoft.com/office/drawing/2014/main" id="{44B98473-80A2-8148-AE8B-D32A8C84B5D7}"/>
              </a:ext>
            </a:extLst>
          </p:cNvPr>
          <p:cNvSpPr/>
          <p:nvPr/>
        </p:nvSpPr>
        <p:spPr>
          <a:xfrm>
            <a:off x="7059691" y="5665575"/>
            <a:ext cx="486888" cy="254770"/>
          </a:xfrm>
          <a:custGeom>
            <a:avLst/>
            <a:gdLst/>
            <a:ahLst/>
            <a:cxnLst/>
            <a:rect l="l" t="t" r="r" b="b"/>
            <a:pathLst>
              <a:path w="228600" h="117729" extrusionOk="0">
                <a:moveTo>
                  <a:pt x="114300" y="9525"/>
                </a:moveTo>
                <a:cubicBezTo>
                  <a:pt x="176975" y="9525"/>
                  <a:pt x="219075" y="35052"/>
                  <a:pt x="219075" y="58865"/>
                </a:cubicBezTo>
                <a:cubicBezTo>
                  <a:pt x="219075" y="82677"/>
                  <a:pt x="176975" y="108204"/>
                  <a:pt x="114300" y="108204"/>
                </a:cubicBezTo>
                <a:cubicBezTo>
                  <a:pt x="51626" y="108204"/>
                  <a:pt x="9525" y="82677"/>
                  <a:pt x="9525" y="58865"/>
                </a:cubicBezTo>
                <a:cubicBezTo>
                  <a:pt x="9525" y="35052"/>
                  <a:pt x="51626" y="9525"/>
                  <a:pt x="114300" y="9525"/>
                </a:cubicBezTo>
                <a:moveTo>
                  <a:pt x="114300" y="0"/>
                </a:moveTo>
                <a:cubicBezTo>
                  <a:pt x="51149" y="0"/>
                  <a:pt x="0" y="26384"/>
                  <a:pt x="0" y="58865"/>
                </a:cubicBezTo>
                <a:cubicBezTo>
                  <a:pt x="0" y="91345"/>
                  <a:pt x="51149" y="117729"/>
                  <a:pt x="114300" y="117729"/>
                </a:cubicBezTo>
                <a:cubicBezTo>
                  <a:pt x="177451" y="117729"/>
                  <a:pt x="228600" y="91345"/>
                  <a:pt x="228600" y="58865"/>
                </a:cubicBezTo>
                <a:cubicBezTo>
                  <a:pt x="228600" y="26384"/>
                  <a:pt x="177451" y="0"/>
                  <a:pt x="114300" y="0"/>
                </a:cubicBez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51" name="Google Shape;256;p20">
            <a:extLst>
              <a:ext uri="{FF2B5EF4-FFF2-40B4-BE49-F238E27FC236}">
                <a16:creationId xmlns:a16="http://schemas.microsoft.com/office/drawing/2014/main" id="{2F444766-84C6-9A4C-BE19-DE595F5F8BE2}"/>
              </a:ext>
            </a:extLst>
          </p:cNvPr>
          <p:cNvSpPr/>
          <p:nvPr/>
        </p:nvSpPr>
        <p:spPr>
          <a:xfrm>
            <a:off x="7060502" y="5796878"/>
            <a:ext cx="485872" cy="275588"/>
          </a:xfrm>
          <a:custGeom>
            <a:avLst/>
            <a:gdLst/>
            <a:ahLst/>
            <a:cxnLst/>
            <a:rect l="l" t="t" r="r" b="b"/>
            <a:pathLst>
              <a:path w="228123" h="127349" extrusionOk="0">
                <a:moveTo>
                  <a:pt x="112300" y="127349"/>
                </a:moveTo>
                <a:cubicBezTo>
                  <a:pt x="49339" y="127349"/>
                  <a:pt x="0" y="99441"/>
                  <a:pt x="0" y="63722"/>
                </a:cubicBezTo>
                <a:lnTo>
                  <a:pt x="0" y="44482"/>
                </a:lnTo>
                <a:lnTo>
                  <a:pt x="9525" y="44482"/>
                </a:lnTo>
                <a:lnTo>
                  <a:pt x="9525" y="63722"/>
                </a:lnTo>
                <a:cubicBezTo>
                  <a:pt x="9525" y="93536"/>
                  <a:pt x="55626" y="117824"/>
                  <a:pt x="112300" y="117824"/>
                </a:cubicBezTo>
                <a:cubicBezTo>
                  <a:pt x="169736" y="117824"/>
                  <a:pt x="218218" y="93059"/>
                  <a:pt x="218218" y="63722"/>
                </a:cubicBezTo>
                <a:cubicBezTo>
                  <a:pt x="218218" y="31147"/>
                  <a:pt x="218599" y="0"/>
                  <a:pt x="218599" y="0"/>
                </a:cubicBezTo>
                <a:lnTo>
                  <a:pt x="228124" y="95"/>
                </a:lnTo>
                <a:cubicBezTo>
                  <a:pt x="228124" y="95"/>
                  <a:pt x="227743" y="31242"/>
                  <a:pt x="227743" y="63722"/>
                </a:cubicBezTo>
                <a:cubicBezTo>
                  <a:pt x="227743" y="99346"/>
                  <a:pt x="177070" y="127349"/>
                  <a:pt x="112300" y="12734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52" name="Google Shape;259;p20">
            <a:extLst>
              <a:ext uri="{FF2B5EF4-FFF2-40B4-BE49-F238E27FC236}">
                <a16:creationId xmlns:a16="http://schemas.microsoft.com/office/drawing/2014/main" id="{D050A902-8213-DA49-B148-6B67EE2B278F}"/>
              </a:ext>
            </a:extLst>
          </p:cNvPr>
          <p:cNvSpPr txBox="1"/>
          <p:nvPr/>
        </p:nvSpPr>
        <p:spPr>
          <a:xfrm>
            <a:off x="7582428" y="5884317"/>
            <a:ext cx="76032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3F3F3F"/>
                </a:solidFill>
                <a:latin typeface="+mj-ea"/>
                <a:ea typeface="+mj-ea"/>
              </a:rPr>
              <a:t>Image</a:t>
            </a:r>
            <a:br>
              <a:rPr lang="en-US" sz="1000" dirty="0">
                <a:solidFill>
                  <a:srgbClr val="3F3F3F"/>
                </a:solidFill>
                <a:latin typeface="+mj-ea"/>
                <a:ea typeface="+mj-ea"/>
              </a:rPr>
            </a:br>
            <a:r>
              <a:rPr lang="en-US" sz="1000" dirty="0">
                <a:solidFill>
                  <a:srgbClr val="3F3F3F"/>
                </a:solidFill>
                <a:latin typeface="+mj-ea"/>
                <a:ea typeface="+mj-ea"/>
              </a:rPr>
              <a:t>Storage</a:t>
            </a:r>
            <a:endParaRPr sz="1000" dirty="0">
              <a:solidFill>
                <a:srgbClr val="3F3F3F"/>
              </a:solidFill>
              <a:latin typeface="+mj-ea"/>
              <a:ea typeface="+mj-ea"/>
              <a:sym typeface="Arial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681500B-DF64-4517-B798-E61CB50415C1}"/>
              </a:ext>
            </a:extLst>
          </p:cNvPr>
          <p:cNvGrpSpPr/>
          <p:nvPr/>
        </p:nvGrpSpPr>
        <p:grpSpPr>
          <a:xfrm>
            <a:off x="8055017" y="1565924"/>
            <a:ext cx="1638100" cy="215403"/>
            <a:chOff x="7582428" y="1703617"/>
            <a:chExt cx="1638100" cy="215403"/>
          </a:xfrm>
        </p:grpSpPr>
        <p:cxnSp>
          <p:nvCxnSpPr>
            <p:cNvPr id="154" name="Google Shape;200;p19">
              <a:extLst>
                <a:ext uri="{FF2B5EF4-FFF2-40B4-BE49-F238E27FC236}">
                  <a16:creationId xmlns:a16="http://schemas.microsoft.com/office/drawing/2014/main" id="{D66194C0-BF63-BD47-8CDB-B7999EFE3EEF}"/>
                </a:ext>
              </a:extLst>
            </p:cNvPr>
            <p:cNvCxnSpPr>
              <a:cxnSpLocks/>
            </p:cNvCxnSpPr>
            <p:nvPr/>
          </p:nvCxnSpPr>
          <p:spPr>
            <a:xfrm>
              <a:off x="7582428" y="1811318"/>
              <a:ext cx="248270" cy="0"/>
            </a:xfrm>
            <a:prstGeom prst="straightConnector1">
              <a:avLst/>
            </a:prstGeom>
            <a:noFill/>
            <a:ln w="222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5" name="Google Shape;387;p23">
              <a:extLst>
                <a:ext uri="{FF2B5EF4-FFF2-40B4-BE49-F238E27FC236}">
                  <a16:creationId xmlns:a16="http://schemas.microsoft.com/office/drawing/2014/main" id="{9F9F9868-381D-9642-86C5-4DDEF9728654}"/>
                </a:ext>
              </a:extLst>
            </p:cNvPr>
            <p:cNvSpPr txBox="1"/>
            <p:nvPr/>
          </p:nvSpPr>
          <p:spPr>
            <a:xfrm>
              <a:off x="7837097" y="1703617"/>
              <a:ext cx="1383431" cy="215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/>
              <a:r>
                <a:rPr lang="en-US" altLang="ko-KR" sz="800" b="1" dirty="0">
                  <a:solidFill>
                    <a:srgbClr val="3F3F3F"/>
                  </a:solidFill>
                  <a:latin typeface="+mj-ea"/>
                  <a:ea typeface="+mj-ea"/>
                </a:rPr>
                <a:t>Storage</a:t>
              </a:r>
              <a:r>
                <a:rPr lang="ko-KR" altLang="en-US" sz="800" b="1" dirty="0">
                  <a:solidFill>
                    <a:srgbClr val="3F3F3F"/>
                  </a:solidFill>
                  <a:latin typeface="+mj-ea"/>
                  <a:ea typeface="+mj-ea"/>
                </a:rPr>
                <a:t> </a:t>
              </a:r>
              <a:r>
                <a:rPr lang="en-US" altLang="ko-KR" sz="800" b="1" dirty="0">
                  <a:solidFill>
                    <a:srgbClr val="3F3F3F"/>
                  </a:solidFill>
                  <a:latin typeface="+mj-ea"/>
                  <a:ea typeface="+mj-ea"/>
                </a:rPr>
                <a:t>Network</a:t>
              </a:r>
              <a:r>
                <a:rPr lang="en-US" altLang="ko-KR" sz="800" b="1" dirty="0">
                  <a:solidFill>
                    <a:srgbClr val="3F3F3F"/>
                  </a:solidFill>
                  <a:latin typeface="+mj-ea"/>
                </a:rPr>
                <a:t>(10G)</a:t>
              </a:r>
              <a:endParaRPr sz="800" b="1" dirty="0">
                <a:solidFill>
                  <a:srgbClr val="3F3F3F"/>
                </a:solidFill>
                <a:latin typeface="+mj-ea"/>
                <a:ea typeface="+mj-ea"/>
                <a:sym typeface="Arial"/>
              </a:endParaRPr>
            </a:p>
          </p:txBody>
        </p:sp>
      </p:grpSp>
      <p:cxnSp>
        <p:nvCxnSpPr>
          <p:cNvPr id="157" name="Google Shape;272;p20">
            <a:extLst>
              <a:ext uri="{FF2B5EF4-FFF2-40B4-BE49-F238E27FC236}">
                <a16:creationId xmlns:a16="http://schemas.microsoft.com/office/drawing/2014/main" id="{4ECEAA3D-141F-4045-AEE2-8536AF5613BC}"/>
              </a:ext>
            </a:extLst>
          </p:cNvPr>
          <p:cNvCxnSpPr/>
          <p:nvPr/>
        </p:nvCxnSpPr>
        <p:spPr>
          <a:xfrm rot="10800000">
            <a:off x="4156960" y="3643701"/>
            <a:ext cx="0" cy="311100"/>
          </a:xfrm>
          <a:prstGeom prst="straightConnector1">
            <a:avLst/>
          </a:prstGeom>
          <a:noFill/>
          <a:ln w="25400" cap="flat" cmpd="sng">
            <a:solidFill>
              <a:srgbClr val="A8D08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E3C26A64-1592-DA42-8DF2-26422CA6F912}"/>
              </a:ext>
            </a:extLst>
          </p:cNvPr>
          <p:cNvSpPr txBox="1"/>
          <p:nvPr/>
        </p:nvSpPr>
        <p:spPr>
          <a:xfrm>
            <a:off x="3770771" y="4512867"/>
            <a:ext cx="842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>
                <a:latin typeface="+mj-ea"/>
                <a:ea typeface="+mj-ea"/>
              </a:rPr>
              <a:t>DNS</a:t>
            </a:r>
            <a:r>
              <a:rPr kumimoji="1" lang="ko-KR" altLang="en-US" sz="1000" dirty="0">
                <a:latin typeface="+mj-ea"/>
                <a:ea typeface="+mj-ea"/>
              </a:rPr>
              <a:t> </a:t>
            </a:r>
            <a:r>
              <a:rPr kumimoji="1" lang="en-US" altLang="ko-KR" sz="1000" dirty="0">
                <a:latin typeface="+mj-ea"/>
                <a:ea typeface="+mj-ea"/>
              </a:rPr>
              <a:t>,</a:t>
            </a:r>
            <a:r>
              <a:rPr kumimoji="1" lang="ko-KR" altLang="en-US" sz="1000" dirty="0">
                <a:latin typeface="+mj-ea"/>
                <a:ea typeface="+mj-ea"/>
              </a:rPr>
              <a:t> </a:t>
            </a:r>
            <a:r>
              <a:rPr kumimoji="1" lang="en-US" altLang="ko-KR" sz="1000" dirty="0">
                <a:latin typeface="+mj-ea"/>
                <a:ea typeface="+mj-ea"/>
              </a:rPr>
              <a:t>NTP</a:t>
            </a:r>
            <a:endParaRPr kumimoji="1" lang="x-none" altLang="en-US" sz="1000" dirty="0">
              <a:latin typeface="+mj-ea"/>
              <a:ea typeface="+mj-ea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157FA8CF-B64C-CA49-8E59-97741B7B6C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8567" y="2079893"/>
            <a:ext cx="863637" cy="863637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25E65E20-A70E-B24D-9BFC-7B4C60E9F896}"/>
              </a:ext>
            </a:extLst>
          </p:cNvPr>
          <p:cNvSpPr txBox="1"/>
          <p:nvPr/>
        </p:nvSpPr>
        <p:spPr>
          <a:xfrm>
            <a:off x="1705490" y="4512867"/>
            <a:ext cx="773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1000" dirty="0">
                <a:latin typeface="+mj-ea"/>
                <a:ea typeface="+mj-ea"/>
              </a:rPr>
              <a:t>RHEV #2</a:t>
            </a:r>
            <a:endParaRPr kumimoji="1" lang="x-none" altLang="en-US" sz="1000" dirty="0">
              <a:latin typeface="+mj-ea"/>
              <a:ea typeface="+mj-ea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D6B8ADC-1AEA-0948-9AD7-EA08598171C5}"/>
              </a:ext>
            </a:extLst>
          </p:cNvPr>
          <p:cNvSpPr txBox="1"/>
          <p:nvPr/>
        </p:nvSpPr>
        <p:spPr>
          <a:xfrm>
            <a:off x="966158" y="4512867"/>
            <a:ext cx="773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1000" dirty="0">
                <a:latin typeface="+mj-ea"/>
                <a:ea typeface="+mj-ea"/>
              </a:rPr>
              <a:t>RHEV #1</a:t>
            </a:r>
            <a:endParaRPr kumimoji="1" lang="x-none" altLang="en-US" sz="1000" dirty="0">
              <a:latin typeface="+mj-ea"/>
              <a:ea typeface="+mj-ea"/>
            </a:endParaRPr>
          </a:p>
        </p:txBody>
      </p:sp>
      <p:cxnSp>
        <p:nvCxnSpPr>
          <p:cNvPr id="130" name="Google Shape;272;p20">
            <a:extLst>
              <a:ext uri="{FF2B5EF4-FFF2-40B4-BE49-F238E27FC236}">
                <a16:creationId xmlns:a16="http://schemas.microsoft.com/office/drawing/2014/main" id="{98DBFC2C-7D1F-484F-B487-4BC898F22EFF}"/>
              </a:ext>
            </a:extLst>
          </p:cNvPr>
          <p:cNvCxnSpPr>
            <a:cxnSpLocks/>
          </p:cNvCxnSpPr>
          <p:nvPr/>
        </p:nvCxnSpPr>
        <p:spPr>
          <a:xfrm flipV="1">
            <a:off x="3235952" y="3410393"/>
            <a:ext cx="0" cy="219607"/>
          </a:xfrm>
          <a:prstGeom prst="straightConnector1">
            <a:avLst/>
          </a:prstGeom>
          <a:noFill/>
          <a:ln w="25400" cap="flat" cmpd="sng">
            <a:solidFill>
              <a:srgbClr val="A8D08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1" name="그림 130">
            <a:extLst>
              <a:ext uri="{FF2B5EF4-FFF2-40B4-BE49-F238E27FC236}">
                <a16:creationId xmlns:a16="http://schemas.microsoft.com/office/drawing/2014/main" id="{157FA8CF-B64C-CA49-8E59-97741B7B6C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2573" y="2079893"/>
            <a:ext cx="863637" cy="863637"/>
          </a:xfrm>
          <a:prstGeom prst="rect">
            <a:avLst/>
          </a:prstGeom>
        </p:spPr>
      </p:pic>
      <p:cxnSp>
        <p:nvCxnSpPr>
          <p:cNvPr id="132" name="Google Shape;272;p20">
            <a:extLst>
              <a:ext uri="{FF2B5EF4-FFF2-40B4-BE49-F238E27FC236}">
                <a16:creationId xmlns:a16="http://schemas.microsoft.com/office/drawing/2014/main" id="{7B7D15FD-A5EF-1C4C-BBA2-A19B9928E0D9}"/>
              </a:ext>
            </a:extLst>
          </p:cNvPr>
          <p:cNvCxnSpPr>
            <a:cxnSpLocks/>
          </p:cNvCxnSpPr>
          <p:nvPr/>
        </p:nvCxnSpPr>
        <p:spPr>
          <a:xfrm>
            <a:off x="3240799" y="1551106"/>
            <a:ext cx="0" cy="773983"/>
          </a:xfrm>
          <a:prstGeom prst="straightConnector1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Google Shape;272;p20">
            <a:extLst>
              <a:ext uri="{FF2B5EF4-FFF2-40B4-BE49-F238E27FC236}">
                <a16:creationId xmlns:a16="http://schemas.microsoft.com/office/drawing/2014/main" id="{6B9077E0-5935-0940-88B7-E0A394FA7B38}"/>
              </a:ext>
            </a:extLst>
          </p:cNvPr>
          <p:cNvCxnSpPr>
            <a:cxnSpLocks/>
          </p:cNvCxnSpPr>
          <p:nvPr/>
        </p:nvCxnSpPr>
        <p:spPr>
          <a:xfrm flipV="1">
            <a:off x="3226048" y="2652179"/>
            <a:ext cx="0" cy="513992"/>
          </a:xfrm>
          <a:prstGeom prst="straightConnector1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Google Shape;262;p20">
            <a:extLst>
              <a:ext uri="{FF2B5EF4-FFF2-40B4-BE49-F238E27FC236}">
                <a16:creationId xmlns:a16="http://schemas.microsoft.com/office/drawing/2014/main" id="{D15B2854-2E74-5246-95B0-8E2AD1E495B4}"/>
              </a:ext>
            </a:extLst>
          </p:cNvPr>
          <p:cNvCxnSpPr>
            <a:cxnSpLocks/>
          </p:cNvCxnSpPr>
          <p:nvPr/>
        </p:nvCxnSpPr>
        <p:spPr>
          <a:xfrm>
            <a:off x="1050052" y="3716424"/>
            <a:ext cx="3563103" cy="0"/>
          </a:xfrm>
          <a:prstGeom prst="straightConnector1">
            <a:avLst/>
          </a:prstGeom>
          <a:ln cap="sq">
            <a:headEnd type="oval" w="sm" len="sm"/>
            <a:tailEnd type="oval" w="sm" len="sm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9" name="Google Shape;272;p20">
            <a:extLst>
              <a:ext uri="{FF2B5EF4-FFF2-40B4-BE49-F238E27FC236}">
                <a16:creationId xmlns:a16="http://schemas.microsoft.com/office/drawing/2014/main" id="{5EE679C6-D694-C94A-8AB5-0ED7C392EAFD}"/>
              </a:ext>
            </a:extLst>
          </p:cNvPr>
          <p:cNvCxnSpPr/>
          <p:nvPr/>
        </p:nvCxnSpPr>
        <p:spPr>
          <a:xfrm rot="10800000">
            <a:off x="1460893" y="3716424"/>
            <a:ext cx="0" cy="311100"/>
          </a:xfrm>
          <a:prstGeom prst="straightConnector1">
            <a:avLst/>
          </a:prstGeom>
          <a:ln>
            <a:headEnd type="none" w="sm" len="sm"/>
            <a:tailEnd type="none" w="sm" len="sm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1" name="Google Shape;272;p20">
            <a:extLst>
              <a:ext uri="{FF2B5EF4-FFF2-40B4-BE49-F238E27FC236}">
                <a16:creationId xmlns:a16="http://schemas.microsoft.com/office/drawing/2014/main" id="{97823442-57AB-3744-B8F8-DD1C9EC360B0}"/>
              </a:ext>
            </a:extLst>
          </p:cNvPr>
          <p:cNvCxnSpPr/>
          <p:nvPr/>
        </p:nvCxnSpPr>
        <p:spPr>
          <a:xfrm rot="10800000">
            <a:off x="2169680" y="3716424"/>
            <a:ext cx="0" cy="311100"/>
          </a:xfrm>
          <a:prstGeom prst="straightConnector1">
            <a:avLst/>
          </a:prstGeom>
          <a:ln>
            <a:headEnd type="none" w="sm" len="sm"/>
            <a:tailEnd type="none" w="sm" len="sm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2" name="Google Shape;272;p20">
            <a:extLst>
              <a:ext uri="{FF2B5EF4-FFF2-40B4-BE49-F238E27FC236}">
                <a16:creationId xmlns:a16="http://schemas.microsoft.com/office/drawing/2014/main" id="{155BAE94-2F29-6D48-8811-6D9977A91C50}"/>
              </a:ext>
            </a:extLst>
          </p:cNvPr>
          <p:cNvCxnSpPr/>
          <p:nvPr/>
        </p:nvCxnSpPr>
        <p:spPr>
          <a:xfrm rot="10800000">
            <a:off x="2882554" y="3716424"/>
            <a:ext cx="0" cy="311100"/>
          </a:xfrm>
          <a:prstGeom prst="straightConnector1">
            <a:avLst/>
          </a:prstGeom>
          <a:ln>
            <a:headEnd type="none" w="sm" len="sm"/>
            <a:tailEnd type="none" w="sm" len="sm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3" name="Google Shape;272;p20">
            <a:extLst>
              <a:ext uri="{FF2B5EF4-FFF2-40B4-BE49-F238E27FC236}">
                <a16:creationId xmlns:a16="http://schemas.microsoft.com/office/drawing/2014/main" id="{2EB050D3-FB62-0D43-91D1-20287CB2085B}"/>
              </a:ext>
            </a:extLst>
          </p:cNvPr>
          <p:cNvCxnSpPr/>
          <p:nvPr/>
        </p:nvCxnSpPr>
        <p:spPr>
          <a:xfrm rot="10800000">
            <a:off x="3587370" y="3716424"/>
            <a:ext cx="0" cy="311100"/>
          </a:xfrm>
          <a:prstGeom prst="straightConnector1">
            <a:avLst/>
          </a:prstGeom>
          <a:ln>
            <a:headEnd type="none" w="sm" len="sm"/>
            <a:tailEnd type="none" w="sm" len="sm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4" name="Google Shape;272;p20">
            <a:extLst>
              <a:ext uri="{FF2B5EF4-FFF2-40B4-BE49-F238E27FC236}">
                <a16:creationId xmlns:a16="http://schemas.microsoft.com/office/drawing/2014/main" id="{36652F9C-8D29-2248-9582-00D70F65C611}"/>
              </a:ext>
            </a:extLst>
          </p:cNvPr>
          <p:cNvCxnSpPr/>
          <p:nvPr/>
        </p:nvCxnSpPr>
        <p:spPr>
          <a:xfrm rot="10800000">
            <a:off x="4253238" y="3716424"/>
            <a:ext cx="0" cy="311100"/>
          </a:xfrm>
          <a:prstGeom prst="straightConnector1">
            <a:avLst/>
          </a:prstGeom>
          <a:ln>
            <a:headEnd type="none" w="sm" len="sm"/>
            <a:tailEnd type="none" w="sm" len="sm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2" name="Google Shape;389;p23">
            <a:extLst>
              <a:ext uri="{FF2B5EF4-FFF2-40B4-BE49-F238E27FC236}">
                <a16:creationId xmlns:a16="http://schemas.microsoft.com/office/drawing/2014/main" id="{00A73F14-3F45-F54D-81BC-DE4C8EDD6868}"/>
              </a:ext>
            </a:extLst>
          </p:cNvPr>
          <p:cNvSpPr txBox="1"/>
          <p:nvPr/>
        </p:nvSpPr>
        <p:spPr>
          <a:xfrm>
            <a:off x="8044277" y="3424313"/>
            <a:ext cx="795156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000" b="1">
                <a:solidFill>
                  <a:srgbClr val="3F3F3F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>
                <a:latin typeface="+mj-ea"/>
                <a:ea typeface="+mj-ea"/>
              </a:rPr>
              <a:t>웹 방화벽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73" name="Google Shape;389;p23">
            <a:extLst>
              <a:ext uri="{FF2B5EF4-FFF2-40B4-BE49-F238E27FC236}">
                <a16:creationId xmlns:a16="http://schemas.microsoft.com/office/drawing/2014/main" id="{EF95750E-E93E-2B41-B50E-3C5D6165920D}"/>
              </a:ext>
            </a:extLst>
          </p:cNvPr>
          <p:cNvSpPr txBox="1"/>
          <p:nvPr/>
        </p:nvSpPr>
        <p:spPr>
          <a:xfrm>
            <a:off x="8059385" y="2792941"/>
            <a:ext cx="62436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000" b="1">
                <a:solidFill>
                  <a:srgbClr val="3F3F3F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>
                <a:latin typeface="+mj-ea"/>
                <a:ea typeface="+mj-ea"/>
              </a:rPr>
              <a:t>IP</a:t>
            </a:r>
            <a:r>
              <a:rPr lang="en-US" altLang="ko-KR" dirty="0">
                <a:latin typeface="+mj-ea"/>
                <a:ea typeface="+mj-ea"/>
              </a:rPr>
              <a:t>S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74" name="Google Shape;389;p23">
            <a:extLst>
              <a:ext uri="{FF2B5EF4-FFF2-40B4-BE49-F238E27FC236}">
                <a16:creationId xmlns:a16="http://schemas.microsoft.com/office/drawing/2014/main" id="{079B6F8D-E341-A549-91EE-BA25BB01377F}"/>
              </a:ext>
            </a:extLst>
          </p:cNvPr>
          <p:cNvSpPr txBox="1"/>
          <p:nvPr/>
        </p:nvSpPr>
        <p:spPr>
          <a:xfrm>
            <a:off x="8059385" y="2227316"/>
            <a:ext cx="62436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000" b="1">
                <a:solidFill>
                  <a:srgbClr val="3F3F3F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dirty="0">
                <a:latin typeface="+mj-ea"/>
                <a:ea typeface="+mj-ea"/>
              </a:rPr>
              <a:t>L4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75" name="Google Shape;389;p23">
            <a:extLst>
              <a:ext uri="{FF2B5EF4-FFF2-40B4-BE49-F238E27FC236}">
                <a16:creationId xmlns:a16="http://schemas.microsoft.com/office/drawing/2014/main" id="{4FB27C8D-880D-E149-B211-038FCE885F27}"/>
              </a:ext>
            </a:extLst>
          </p:cNvPr>
          <p:cNvSpPr txBox="1"/>
          <p:nvPr/>
        </p:nvSpPr>
        <p:spPr>
          <a:xfrm>
            <a:off x="8054986" y="4098168"/>
            <a:ext cx="39602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000" b="1">
                <a:solidFill>
                  <a:srgbClr val="3F3F3F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dirty="0">
                <a:latin typeface="+mj-ea"/>
                <a:ea typeface="+mj-ea"/>
              </a:rPr>
              <a:t>L3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76" name="Google Shape;389;p23">
            <a:extLst>
              <a:ext uri="{FF2B5EF4-FFF2-40B4-BE49-F238E27FC236}">
                <a16:creationId xmlns:a16="http://schemas.microsoft.com/office/drawing/2014/main" id="{F050B8BB-A020-E04C-9BD4-21ED0B4253D5}"/>
              </a:ext>
            </a:extLst>
          </p:cNvPr>
          <p:cNvSpPr txBox="1"/>
          <p:nvPr/>
        </p:nvSpPr>
        <p:spPr>
          <a:xfrm>
            <a:off x="4632702" y="1093201"/>
            <a:ext cx="65276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rgbClr val="3F3F3F"/>
                </a:solidFill>
                <a:latin typeface="+mj-ea"/>
                <a:ea typeface="+mj-ea"/>
                <a:cs typeface="Arial"/>
                <a:sym typeface="Arial"/>
              </a:rPr>
              <a:t>방화벽</a:t>
            </a:r>
            <a:endParaRPr sz="1000" b="1" dirty="0">
              <a:solidFill>
                <a:srgbClr val="3F3F3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77" name="Google Shape;389;p23">
            <a:extLst>
              <a:ext uri="{FF2B5EF4-FFF2-40B4-BE49-F238E27FC236}">
                <a16:creationId xmlns:a16="http://schemas.microsoft.com/office/drawing/2014/main" id="{544D3E76-0283-4445-BF19-C41D7FBB4E1D}"/>
              </a:ext>
            </a:extLst>
          </p:cNvPr>
          <p:cNvSpPr txBox="1"/>
          <p:nvPr/>
        </p:nvSpPr>
        <p:spPr>
          <a:xfrm>
            <a:off x="3625572" y="3180086"/>
            <a:ext cx="62436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000" b="1">
                <a:solidFill>
                  <a:srgbClr val="3F3F3F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>
                <a:latin typeface="+mj-ea"/>
                <a:ea typeface="+mj-ea"/>
              </a:rPr>
              <a:t>내부 </a:t>
            </a:r>
            <a:r>
              <a:rPr lang="en-US" altLang="ko-KR" dirty="0">
                <a:latin typeface="+mj-ea"/>
                <a:ea typeface="+mj-ea"/>
              </a:rPr>
              <a:t>L3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78" name="Google Shape;389;p23">
            <a:extLst>
              <a:ext uri="{FF2B5EF4-FFF2-40B4-BE49-F238E27FC236}">
                <a16:creationId xmlns:a16="http://schemas.microsoft.com/office/drawing/2014/main" id="{1A46F875-5571-B945-BD8F-B8CAB6A563D6}"/>
              </a:ext>
            </a:extLst>
          </p:cNvPr>
          <p:cNvSpPr txBox="1"/>
          <p:nvPr/>
        </p:nvSpPr>
        <p:spPr>
          <a:xfrm>
            <a:off x="3625572" y="2407190"/>
            <a:ext cx="62436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>
                <a:solidFill>
                  <a:srgbClr val="3F3F3F"/>
                </a:solidFill>
                <a:latin typeface="+mj-ea"/>
                <a:ea typeface="+mj-ea"/>
              </a:rPr>
              <a:t>내부 </a:t>
            </a:r>
            <a:r>
              <a:rPr lang="en-US" altLang="ko-KR" sz="1000" b="1" dirty="0">
                <a:solidFill>
                  <a:srgbClr val="3F3F3F"/>
                </a:solidFill>
                <a:latin typeface="+mj-ea"/>
                <a:ea typeface="+mj-ea"/>
              </a:rPr>
              <a:t>L4</a:t>
            </a:r>
            <a:endParaRPr sz="1000" b="1" dirty="0">
              <a:solidFill>
                <a:srgbClr val="3F3F3F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6E0F773-C4CA-A247-B16F-A261F41E1CB0}"/>
              </a:ext>
            </a:extLst>
          </p:cNvPr>
          <p:cNvSpPr txBox="1"/>
          <p:nvPr/>
        </p:nvSpPr>
        <p:spPr>
          <a:xfrm>
            <a:off x="1385939" y="4672214"/>
            <a:ext cx="592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1000" dirty="0">
                <a:latin typeface="+mj-ea"/>
                <a:ea typeface="+mj-ea"/>
              </a:rPr>
              <a:t>RHEV</a:t>
            </a:r>
            <a:endParaRPr kumimoji="1" lang="x-none" altLang="en-US" sz="1000" dirty="0">
              <a:latin typeface="+mj-ea"/>
              <a:ea typeface="+mj-ea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0C29ECD-C685-A747-BC2D-69477A35DEB1}"/>
              </a:ext>
            </a:extLst>
          </p:cNvPr>
          <p:cNvSpPr txBox="1"/>
          <p:nvPr/>
        </p:nvSpPr>
        <p:spPr>
          <a:xfrm>
            <a:off x="1362462" y="4887607"/>
            <a:ext cx="773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000" dirty="0">
                <a:latin typeface="+mj-ea"/>
                <a:ea typeface="+mj-ea"/>
              </a:rPr>
              <a:t>RHOCP</a:t>
            </a:r>
            <a:endParaRPr kumimoji="1" lang="x-none" altLang="en-US" sz="1000" dirty="0">
              <a:latin typeface="+mj-ea"/>
              <a:ea typeface="+mj-ea"/>
            </a:endParaRPr>
          </a:p>
        </p:txBody>
      </p:sp>
      <p:cxnSp>
        <p:nvCxnSpPr>
          <p:cNvPr id="185" name="Google Shape;272;p20">
            <a:extLst>
              <a:ext uri="{FF2B5EF4-FFF2-40B4-BE49-F238E27FC236}">
                <a16:creationId xmlns:a16="http://schemas.microsoft.com/office/drawing/2014/main" id="{88C04770-7D39-7C49-872E-35BABDE54D2D}"/>
              </a:ext>
            </a:extLst>
          </p:cNvPr>
          <p:cNvCxnSpPr>
            <a:cxnSpLocks/>
            <a:stCxn id="93" idx="0"/>
          </p:cNvCxnSpPr>
          <p:nvPr/>
        </p:nvCxnSpPr>
        <p:spPr>
          <a:xfrm flipH="1" flipV="1">
            <a:off x="6925054" y="4408084"/>
            <a:ext cx="437654" cy="182282"/>
          </a:xfrm>
          <a:prstGeom prst="straightConnector1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Google Shape;272;p20">
            <a:extLst>
              <a:ext uri="{FF2B5EF4-FFF2-40B4-BE49-F238E27FC236}">
                <a16:creationId xmlns:a16="http://schemas.microsoft.com/office/drawing/2014/main" id="{D4473A84-1EDE-534A-845F-2051428029C0}"/>
              </a:ext>
            </a:extLst>
          </p:cNvPr>
          <p:cNvCxnSpPr>
            <a:cxnSpLocks/>
            <a:endCxn id="93" idx="0"/>
          </p:cNvCxnSpPr>
          <p:nvPr/>
        </p:nvCxnSpPr>
        <p:spPr>
          <a:xfrm flipH="1">
            <a:off x="7362708" y="4400586"/>
            <a:ext cx="466336" cy="189780"/>
          </a:xfrm>
          <a:prstGeom prst="straightConnector1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Google Shape;262;p20">
            <a:extLst>
              <a:ext uri="{FF2B5EF4-FFF2-40B4-BE49-F238E27FC236}">
                <a16:creationId xmlns:a16="http://schemas.microsoft.com/office/drawing/2014/main" id="{184D6A8D-F97D-7948-9ABD-04FB508B2AF4}"/>
              </a:ext>
            </a:extLst>
          </p:cNvPr>
          <p:cNvCxnSpPr>
            <a:cxnSpLocks/>
          </p:cNvCxnSpPr>
          <p:nvPr/>
        </p:nvCxnSpPr>
        <p:spPr>
          <a:xfrm>
            <a:off x="999399" y="5232174"/>
            <a:ext cx="3494865" cy="1384"/>
          </a:xfrm>
          <a:prstGeom prst="straightConnector1">
            <a:avLst/>
          </a:prstGeom>
          <a:noFill/>
          <a:ln w="22225" cap="sq" cmpd="sng">
            <a:solidFill>
              <a:srgbClr val="FF0000"/>
            </a:solidFill>
            <a:prstDash val="solid"/>
            <a:miter lim="800000"/>
            <a:headEnd type="oval" w="sm" len="sm"/>
            <a:tailEnd type="oval" w="sm" len="sm"/>
          </a:ln>
        </p:spPr>
      </p:cxnSp>
      <p:cxnSp>
        <p:nvCxnSpPr>
          <p:cNvPr id="191" name="Google Shape;272;p20">
            <a:extLst>
              <a:ext uri="{FF2B5EF4-FFF2-40B4-BE49-F238E27FC236}">
                <a16:creationId xmlns:a16="http://schemas.microsoft.com/office/drawing/2014/main" id="{7478C022-BB9D-8442-AE50-586E89A0FE19}"/>
              </a:ext>
            </a:extLst>
          </p:cNvPr>
          <p:cNvCxnSpPr/>
          <p:nvPr/>
        </p:nvCxnSpPr>
        <p:spPr>
          <a:xfrm rot="10800000">
            <a:off x="2774177" y="4914540"/>
            <a:ext cx="0" cy="311100"/>
          </a:xfrm>
          <a:prstGeom prst="straightConnector1">
            <a:avLst/>
          </a:prstGeom>
          <a:noFill/>
          <a:ln w="222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272;p20">
            <a:extLst>
              <a:ext uri="{FF2B5EF4-FFF2-40B4-BE49-F238E27FC236}">
                <a16:creationId xmlns:a16="http://schemas.microsoft.com/office/drawing/2014/main" id="{B9F566B9-F9DD-4C46-849C-23C18A5F7015}"/>
              </a:ext>
            </a:extLst>
          </p:cNvPr>
          <p:cNvCxnSpPr/>
          <p:nvPr/>
        </p:nvCxnSpPr>
        <p:spPr>
          <a:xfrm rot="10800000">
            <a:off x="2013483" y="4904199"/>
            <a:ext cx="0" cy="311100"/>
          </a:xfrm>
          <a:prstGeom prst="straightConnector1">
            <a:avLst/>
          </a:prstGeom>
          <a:noFill/>
          <a:ln w="222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3" name="Google Shape;272;p20">
            <a:extLst>
              <a:ext uri="{FF2B5EF4-FFF2-40B4-BE49-F238E27FC236}">
                <a16:creationId xmlns:a16="http://schemas.microsoft.com/office/drawing/2014/main" id="{9BFE7C30-0655-9143-9C06-1ACB4A9F216D}"/>
              </a:ext>
            </a:extLst>
          </p:cNvPr>
          <p:cNvCxnSpPr/>
          <p:nvPr/>
        </p:nvCxnSpPr>
        <p:spPr>
          <a:xfrm rot="10800000">
            <a:off x="1281773" y="4914540"/>
            <a:ext cx="0" cy="311100"/>
          </a:xfrm>
          <a:prstGeom prst="straightConnector1">
            <a:avLst/>
          </a:prstGeom>
          <a:noFill/>
          <a:ln w="222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4" name="Google Shape;272;p20">
            <a:extLst>
              <a:ext uri="{FF2B5EF4-FFF2-40B4-BE49-F238E27FC236}">
                <a16:creationId xmlns:a16="http://schemas.microsoft.com/office/drawing/2014/main" id="{4E21178D-D1FF-AA49-931C-0876A440F71C}"/>
              </a:ext>
            </a:extLst>
          </p:cNvPr>
          <p:cNvCxnSpPr/>
          <p:nvPr/>
        </p:nvCxnSpPr>
        <p:spPr>
          <a:xfrm rot="10800000">
            <a:off x="3480758" y="4914540"/>
            <a:ext cx="0" cy="311100"/>
          </a:xfrm>
          <a:prstGeom prst="straightConnector1">
            <a:avLst/>
          </a:prstGeom>
          <a:noFill/>
          <a:ln w="222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2EE7B013-0227-1346-8D34-F0F0F530CFCC}"/>
              </a:ext>
            </a:extLst>
          </p:cNvPr>
          <p:cNvCxnSpPr>
            <a:cxnSpLocks/>
            <a:stCxn id="90" idx="2"/>
            <a:endCxn id="134" idx="0"/>
          </p:cNvCxnSpPr>
          <p:nvPr/>
        </p:nvCxnSpPr>
        <p:spPr>
          <a:xfrm rot="16200000" flipH="1">
            <a:off x="3767775" y="4383366"/>
            <a:ext cx="167982" cy="2238912"/>
          </a:xfrm>
          <a:prstGeom prst="bentConnector3">
            <a:avLst>
              <a:gd name="adj1" fmla="val 50000"/>
            </a:avLst>
          </a:prstGeom>
          <a:noFill/>
          <a:ln w="222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7" name="Google Shape;389;p23">
            <a:extLst>
              <a:ext uri="{FF2B5EF4-FFF2-40B4-BE49-F238E27FC236}">
                <a16:creationId xmlns:a16="http://schemas.microsoft.com/office/drawing/2014/main" id="{4E41A734-D44F-D843-960C-EA4F83D5CBD1}"/>
              </a:ext>
            </a:extLst>
          </p:cNvPr>
          <p:cNvSpPr txBox="1"/>
          <p:nvPr/>
        </p:nvSpPr>
        <p:spPr>
          <a:xfrm>
            <a:off x="972065" y="6051067"/>
            <a:ext cx="671756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000" b="1">
                <a:solidFill>
                  <a:srgbClr val="3F3F3F"/>
                </a:solidFill>
                <a:latin typeface="+mn-ea"/>
                <a:ea typeface="+mn-ea"/>
              </a:defRPr>
            </a:lvl1pPr>
          </a:lstStyle>
          <a:p>
            <a:r>
              <a:rPr lang="en-US" dirty="0">
                <a:latin typeface="+mj-ea"/>
                <a:ea typeface="+mj-ea"/>
              </a:rPr>
              <a:t>500 GB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98" name="Google Shape;389;p23">
            <a:extLst>
              <a:ext uri="{FF2B5EF4-FFF2-40B4-BE49-F238E27FC236}">
                <a16:creationId xmlns:a16="http://schemas.microsoft.com/office/drawing/2014/main" id="{07887A4A-6B26-3349-AF41-0B8EC94DD37A}"/>
              </a:ext>
            </a:extLst>
          </p:cNvPr>
          <p:cNvSpPr txBox="1"/>
          <p:nvPr/>
        </p:nvSpPr>
        <p:spPr>
          <a:xfrm>
            <a:off x="2487880" y="6051067"/>
            <a:ext cx="485872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000" b="1">
                <a:solidFill>
                  <a:srgbClr val="3F3F3F"/>
                </a:solidFill>
                <a:latin typeface="+mn-ea"/>
                <a:ea typeface="+mn-ea"/>
              </a:defRPr>
            </a:lvl1pPr>
          </a:lstStyle>
          <a:p>
            <a:r>
              <a:rPr lang="en-US" dirty="0">
                <a:latin typeface="+mj-ea"/>
                <a:ea typeface="+mj-ea"/>
              </a:rPr>
              <a:t>4 TB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99" name="Google Shape;389;p23">
            <a:extLst>
              <a:ext uri="{FF2B5EF4-FFF2-40B4-BE49-F238E27FC236}">
                <a16:creationId xmlns:a16="http://schemas.microsoft.com/office/drawing/2014/main" id="{0C67AE6E-EE7F-1545-AFCD-10E502E34D16}"/>
              </a:ext>
            </a:extLst>
          </p:cNvPr>
          <p:cNvSpPr txBox="1"/>
          <p:nvPr/>
        </p:nvSpPr>
        <p:spPr>
          <a:xfrm>
            <a:off x="4037110" y="6051067"/>
            <a:ext cx="485872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000" b="1">
                <a:solidFill>
                  <a:srgbClr val="3F3F3F"/>
                </a:solidFill>
                <a:latin typeface="+mn-ea"/>
                <a:ea typeface="+mn-ea"/>
              </a:defRPr>
            </a:lvl1pPr>
          </a:lstStyle>
          <a:p>
            <a:r>
              <a:rPr lang="en-US" dirty="0">
                <a:latin typeface="+mj-ea"/>
                <a:ea typeface="+mj-ea"/>
              </a:rPr>
              <a:t>4 TB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00" name="Google Shape;389;p23">
            <a:extLst>
              <a:ext uri="{FF2B5EF4-FFF2-40B4-BE49-F238E27FC236}">
                <a16:creationId xmlns:a16="http://schemas.microsoft.com/office/drawing/2014/main" id="{71E8DC5D-FB88-714E-AD3F-1EE319134C20}"/>
              </a:ext>
            </a:extLst>
          </p:cNvPr>
          <p:cNvSpPr txBox="1"/>
          <p:nvPr/>
        </p:nvSpPr>
        <p:spPr>
          <a:xfrm>
            <a:off x="5378068" y="6051067"/>
            <a:ext cx="671756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000" b="1">
                <a:solidFill>
                  <a:srgbClr val="3F3F3F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dirty="0">
                <a:latin typeface="+mj-ea"/>
                <a:ea typeface="+mj-ea"/>
              </a:rPr>
              <a:t>150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GB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01" name="Google Shape;389;p23">
            <a:extLst>
              <a:ext uri="{FF2B5EF4-FFF2-40B4-BE49-F238E27FC236}">
                <a16:creationId xmlns:a16="http://schemas.microsoft.com/office/drawing/2014/main" id="{45F8D213-9838-E24C-99CB-0B2F6A8B80F1}"/>
              </a:ext>
            </a:extLst>
          </p:cNvPr>
          <p:cNvSpPr txBox="1"/>
          <p:nvPr/>
        </p:nvSpPr>
        <p:spPr>
          <a:xfrm>
            <a:off x="7083503" y="6051067"/>
            <a:ext cx="508602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000" b="1">
                <a:solidFill>
                  <a:srgbClr val="3F3F3F"/>
                </a:solidFill>
                <a:latin typeface="+mn-ea"/>
                <a:ea typeface="+mn-ea"/>
              </a:defRPr>
            </a:lvl1pPr>
          </a:lstStyle>
          <a:p>
            <a:r>
              <a:rPr lang="en-US" dirty="0">
                <a:latin typeface="+mj-ea"/>
                <a:ea typeface="+mj-ea"/>
              </a:rPr>
              <a:t>2 TB</a:t>
            </a:r>
            <a:endParaRPr dirty="0">
              <a:latin typeface="+mj-ea"/>
              <a:ea typeface="+mj-ea"/>
            </a:endParaRPr>
          </a:p>
        </p:txBody>
      </p:sp>
      <p:cxnSp>
        <p:nvCxnSpPr>
          <p:cNvPr id="202" name="Google Shape;272;p20">
            <a:extLst>
              <a:ext uri="{FF2B5EF4-FFF2-40B4-BE49-F238E27FC236}">
                <a16:creationId xmlns:a16="http://schemas.microsoft.com/office/drawing/2014/main" id="{3FFA349C-AC00-6F4C-9FF7-5E9DA505E381}"/>
              </a:ext>
            </a:extLst>
          </p:cNvPr>
          <p:cNvCxnSpPr/>
          <p:nvPr/>
        </p:nvCxnSpPr>
        <p:spPr>
          <a:xfrm rot="10800000">
            <a:off x="1281773" y="3653360"/>
            <a:ext cx="0" cy="311100"/>
          </a:xfrm>
          <a:prstGeom prst="straightConnector1">
            <a:avLst/>
          </a:prstGeom>
          <a:noFill/>
          <a:ln w="25400" cap="flat" cmpd="sng">
            <a:solidFill>
              <a:srgbClr val="A8D08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3" name="Google Shape;272;p20">
            <a:extLst>
              <a:ext uri="{FF2B5EF4-FFF2-40B4-BE49-F238E27FC236}">
                <a16:creationId xmlns:a16="http://schemas.microsoft.com/office/drawing/2014/main" id="{4F92E6AD-ED7A-0F48-BD67-B221C0622B95}"/>
              </a:ext>
            </a:extLst>
          </p:cNvPr>
          <p:cNvCxnSpPr/>
          <p:nvPr/>
        </p:nvCxnSpPr>
        <p:spPr>
          <a:xfrm rot="10800000">
            <a:off x="1978758" y="3643701"/>
            <a:ext cx="0" cy="311100"/>
          </a:xfrm>
          <a:prstGeom prst="straightConnector1">
            <a:avLst/>
          </a:prstGeom>
          <a:noFill/>
          <a:ln w="25400" cap="flat" cmpd="sng">
            <a:solidFill>
              <a:srgbClr val="A8D08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4" name="Google Shape;272;p20">
            <a:extLst>
              <a:ext uri="{FF2B5EF4-FFF2-40B4-BE49-F238E27FC236}">
                <a16:creationId xmlns:a16="http://schemas.microsoft.com/office/drawing/2014/main" id="{C7BCAD34-8798-6C48-98F9-E8B12E88844A}"/>
              </a:ext>
            </a:extLst>
          </p:cNvPr>
          <p:cNvCxnSpPr/>
          <p:nvPr/>
        </p:nvCxnSpPr>
        <p:spPr>
          <a:xfrm rot="10800000">
            <a:off x="2674120" y="3653360"/>
            <a:ext cx="0" cy="311100"/>
          </a:xfrm>
          <a:prstGeom prst="straightConnector1">
            <a:avLst/>
          </a:prstGeom>
          <a:noFill/>
          <a:ln w="25400" cap="flat" cmpd="sng">
            <a:solidFill>
              <a:srgbClr val="A8D08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5" name="Google Shape;272;p20">
            <a:extLst>
              <a:ext uri="{FF2B5EF4-FFF2-40B4-BE49-F238E27FC236}">
                <a16:creationId xmlns:a16="http://schemas.microsoft.com/office/drawing/2014/main" id="{A58B8832-394D-7743-8C8E-CD88793D14A2}"/>
              </a:ext>
            </a:extLst>
          </p:cNvPr>
          <p:cNvCxnSpPr/>
          <p:nvPr/>
        </p:nvCxnSpPr>
        <p:spPr>
          <a:xfrm rot="10800000">
            <a:off x="3414257" y="3643701"/>
            <a:ext cx="0" cy="311100"/>
          </a:xfrm>
          <a:prstGeom prst="straightConnector1">
            <a:avLst/>
          </a:prstGeom>
          <a:noFill/>
          <a:ln w="25400" cap="flat" cmpd="sng">
            <a:solidFill>
              <a:srgbClr val="A8D08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5" name="그림 104">
            <a:extLst>
              <a:ext uri="{FF2B5EF4-FFF2-40B4-BE49-F238E27FC236}">
                <a16:creationId xmlns:a16="http://schemas.microsoft.com/office/drawing/2014/main" id="{F3BD8A20-A997-4C48-8DCC-CEE449C3EE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2035" y="3934481"/>
            <a:ext cx="617912" cy="617912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62A22E12-AECB-7B4D-8CE5-9CC92A61E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988" y="3934481"/>
            <a:ext cx="617912" cy="617912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EBDE937D-8B64-074A-9521-55203BEE4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533" y="3934481"/>
            <a:ext cx="617912" cy="617912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7B56B48A-1B8E-F64E-A753-A0CF588B6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199" y="3934481"/>
            <a:ext cx="617912" cy="617912"/>
          </a:xfrm>
          <a:prstGeom prst="rect">
            <a:avLst/>
          </a:prstGeom>
        </p:spPr>
      </p:pic>
      <p:cxnSp>
        <p:nvCxnSpPr>
          <p:cNvPr id="206" name="Google Shape;272;p20">
            <a:extLst>
              <a:ext uri="{FF2B5EF4-FFF2-40B4-BE49-F238E27FC236}">
                <a16:creationId xmlns:a16="http://schemas.microsoft.com/office/drawing/2014/main" id="{62BEA36C-EE6B-954F-9F7E-9DE9AD3114BF}"/>
              </a:ext>
            </a:extLst>
          </p:cNvPr>
          <p:cNvCxnSpPr/>
          <p:nvPr/>
        </p:nvCxnSpPr>
        <p:spPr>
          <a:xfrm rot="10800000">
            <a:off x="4037110" y="3636227"/>
            <a:ext cx="0" cy="311100"/>
          </a:xfrm>
          <a:prstGeom prst="straightConnector1">
            <a:avLst/>
          </a:prstGeom>
          <a:noFill/>
          <a:ln w="25400" cap="flat" cmpd="sng">
            <a:solidFill>
              <a:srgbClr val="A8D08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6" name="그림 155">
            <a:extLst>
              <a:ext uri="{FF2B5EF4-FFF2-40B4-BE49-F238E27FC236}">
                <a16:creationId xmlns:a16="http://schemas.microsoft.com/office/drawing/2014/main" id="{D6A6FAB6-F486-3040-BEEE-45DE5D9CE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004" y="3934481"/>
            <a:ext cx="617912" cy="617912"/>
          </a:xfrm>
          <a:prstGeom prst="rect">
            <a:avLst/>
          </a:prstGeom>
        </p:spPr>
      </p:pic>
      <p:cxnSp>
        <p:nvCxnSpPr>
          <p:cNvPr id="207" name="Google Shape;272;p20">
            <a:extLst>
              <a:ext uri="{FF2B5EF4-FFF2-40B4-BE49-F238E27FC236}">
                <a16:creationId xmlns:a16="http://schemas.microsoft.com/office/drawing/2014/main" id="{D46FCEDB-DA6E-F34E-9914-4F97064AFF0E}"/>
              </a:ext>
            </a:extLst>
          </p:cNvPr>
          <p:cNvCxnSpPr/>
          <p:nvPr/>
        </p:nvCxnSpPr>
        <p:spPr>
          <a:xfrm rot="10800000">
            <a:off x="1226846" y="4914540"/>
            <a:ext cx="0" cy="311100"/>
          </a:xfrm>
          <a:prstGeom prst="straightConnector1">
            <a:avLst/>
          </a:prstGeom>
          <a:noFill/>
          <a:ln w="222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8" name="Google Shape;272;p20">
            <a:extLst>
              <a:ext uri="{FF2B5EF4-FFF2-40B4-BE49-F238E27FC236}">
                <a16:creationId xmlns:a16="http://schemas.microsoft.com/office/drawing/2014/main" id="{60D9D1B4-C95C-3B45-B8F7-73701EE52BED}"/>
              </a:ext>
            </a:extLst>
          </p:cNvPr>
          <p:cNvCxnSpPr/>
          <p:nvPr/>
        </p:nvCxnSpPr>
        <p:spPr>
          <a:xfrm rot="10800000">
            <a:off x="2074448" y="4904199"/>
            <a:ext cx="0" cy="311100"/>
          </a:xfrm>
          <a:prstGeom prst="straightConnector1">
            <a:avLst/>
          </a:prstGeom>
          <a:noFill/>
          <a:ln w="222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9" name="Google Shape;272;p20">
            <a:extLst>
              <a:ext uri="{FF2B5EF4-FFF2-40B4-BE49-F238E27FC236}">
                <a16:creationId xmlns:a16="http://schemas.microsoft.com/office/drawing/2014/main" id="{7619F982-0859-6740-9E2B-D0335396BFCA}"/>
              </a:ext>
            </a:extLst>
          </p:cNvPr>
          <p:cNvCxnSpPr/>
          <p:nvPr/>
        </p:nvCxnSpPr>
        <p:spPr>
          <a:xfrm rot="10800000">
            <a:off x="2715199" y="4914540"/>
            <a:ext cx="0" cy="311100"/>
          </a:xfrm>
          <a:prstGeom prst="straightConnector1">
            <a:avLst/>
          </a:prstGeom>
          <a:noFill/>
          <a:ln w="222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0" name="Google Shape;272;p20">
            <a:extLst>
              <a:ext uri="{FF2B5EF4-FFF2-40B4-BE49-F238E27FC236}">
                <a16:creationId xmlns:a16="http://schemas.microsoft.com/office/drawing/2014/main" id="{021A5392-4791-B740-8503-52806BAEA9EA}"/>
              </a:ext>
            </a:extLst>
          </p:cNvPr>
          <p:cNvCxnSpPr/>
          <p:nvPr/>
        </p:nvCxnSpPr>
        <p:spPr>
          <a:xfrm rot="10800000">
            <a:off x="3425344" y="4914540"/>
            <a:ext cx="0" cy="311100"/>
          </a:xfrm>
          <a:prstGeom prst="straightConnector1">
            <a:avLst/>
          </a:prstGeom>
          <a:noFill/>
          <a:ln w="222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5" name="그림 164">
            <a:extLst>
              <a:ext uri="{FF2B5EF4-FFF2-40B4-BE49-F238E27FC236}">
                <a16:creationId xmlns:a16="http://schemas.microsoft.com/office/drawing/2014/main" id="{E824FC4E-698F-D145-A376-DE75AD641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066" y="3821256"/>
            <a:ext cx="850135" cy="850135"/>
          </a:xfrm>
          <a:prstGeom prst="rect">
            <a:avLst/>
          </a:prstGeom>
        </p:spPr>
      </p:pic>
      <p:pic>
        <p:nvPicPr>
          <p:cNvPr id="166" name="그림 165">
            <a:extLst>
              <a:ext uri="{FF2B5EF4-FFF2-40B4-BE49-F238E27FC236}">
                <a16:creationId xmlns:a16="http://schemas.microsoft.com/office/drawing/2014/main" id="{ED9C1FA9-99DC-C145-817A-B5BC586E7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616" y="3821256"/>
            <a:ext cx="850135" cy="850135"/>
          </a:xfrm>
          <a:prstGeom prst="rect">
            <a:avLst/>
          </a:prstGeom>
        </p:spPr>
      </p:pic>
      <p:cxnSp>
        <p:nvCxnSpPr>
          <p:cNvPr id="167" name="Google Shape;272;p20">
            <a:extLst>
              <a:ext uri="{FF2B5EF4-FFF2-40B4-BE49-F238E27FC236}">
                <a16:creationId xmlns:a16="http://schemas.microsoft.com/office/drawing/2014/main" id="{7B7D15FD-A5EF-1C4C-BBA2-A19B9928E0D9}"/>
              </a:ext>
            </a:extLst>
          </p:cNvPr>
          <p:cNvCxnSpPr>
            <a:cxnSpLocks/>
          </p:cNvCxnSpPr>
          <p:nvPr/>
        </p:nvCxnSpPr>
        <p:spPr>
          <a:xfrm flipH="1">
            <a:off x="2134957" y="1537274"/>
            <a:ext cx="5792906" cy="4"/>
          </a:xfrm>
          <a:prstGeom prst="straightConnector1">
            <a:avLst/>
          </a:prstGeom>
          <a:ln cap="sq">
            <a:headEnd type="oval" w="med" len="med"/>
            <a:tailEnd type="oval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9" name="그림 98">
            <a:extLst>
              <a:ext uri="{FF2B5EF4-FFF2-40B4-BE49-F238E27FC236}">
                <a16:creationId xmlns:a16="http://schemas.microsoft.com/office/drawing/2014/main" id="{29F63239-CAC1-CC4E-AFB1-EE938F2488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8534" y="1870384"/>
            <a:ext cx="863637" cy="863637"/>
          </a:xfrm>
          <a:prstGeom prst="rect">
            <a:avLst/>
          </a:prstGeom>
        </p:spPr>
      </p:pic>
      <p:pic>
        <p:nvPicPr>
          <p:cNvPr id="168" name="그림 167">
            <a:extLst>
              <a:ext uri="{FF2B5EF4-FFF2-40B4-BE49-F238E27FC236}">
                <a16:creationId xmlns:a16="http://schemas.microsoft.com/office/drawing/2014/main" id="{9279A447-16DE-4A42-A316-80C6D3BC5B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26" t="16813" r="16458" b="27955"/>
          <a:stretch/>
        </p:blipFill>
        <p:spPr>
          <a:xfrm>
            <a:off x="4721187" y="1334772"/>
            <a:ext cx="630288" cy="508604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9279A447-16DE-4A42-A316-80C6D3BC5B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26" t="16813" r="16458" b="27955"/>
          <a:stretch/>
        </p:blipFill>
        <p:spPr>
          <a:xfrm>
            <a:off x="4572831" y="1282972"/>
            <a:ext cx="630288" cy="50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0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77B00EA5-8A1A-41F5-A71F-EFB3924F48DF}"/>
              </a:ext>
            </a:extLst>
          </p:cNvPr>
          <p:cNvGrpSpPr/>
          <p:nvPr/>
        </p:nvGrpSpPr>
        <p:grpSpPr>
          <a:xfrm>
            <a:off x="5638643" y="3093618"/>
            <a:ext cx="1288945" cy="2211562"/>
            <a:chOff x="7050247" y="2136884"/>
            <a:chExt cx="1765373" cy="2850895"/>
          </a:xfrm>
        </p:grpSpPr>
        <p:sp>
          <p:nvSpPr>
            <p:cNvPr id="176" name="Google Shape;176;p19"/>
            <p:cNvSpPr/>
            <p:nvPr/>
          </p:nvSpPr>
          <p:spPr>
            <a:xfrm>
              <a:off x="7050247" y="2136884"/>
              <a:ext cx="1765373" cy="2772308"/>
            </a:xfrm>
            <a:prstGeom prst="rect">
              <a:avLst/>
            </a:prstGeom>
            <a:solidFill>
              <a:srgbClr val="D8D8D8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200" dirty="0">
                <a:solidFill>
                  <a:srgbClr val="3F3F3F"/>
                </a:solidFill>
                <a:latin typeface="+mn-ea"/>
                <a:ea typeface="+mn-ea"/>
                <a:sym typeface="Arial"/>
              </a:endParaRPr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rgbClr val="3F3F3F"/>
                  </a:solidFill>
                  <a:latin typeface="+mn-ea"/>
                  <a:ea typeface="+mn-ea"/>
                  <a:sym typeface="Arial"/>
                </a:rPr>
                <a:t>APPLICATION </a:t>
              </a:r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rgbClr val="3F3F3F"/>
                  </a:solidFill>
                  <a:latin typeface="+mn-ea"/>
                  <a:ea typeface="+mn-ea"/>
                  <a:sym typeface="Arial"/>
                </a:rPr>
                <a:t>NODE</a:t>
              </a:r>
              <a:endParaRPr sz="800" dirty="0">
                <a:latin typeface="+mn-ea"/>
                <a:ea typeface="+mn-ea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lt1"/>
                </a:solidFill>
                <a:latin typeface="+mn-ea"/>
                <a:ea typeface="+mn-ea"/>
                <a:sym typeface="Arial"/>
              </a:endParaRPr>
            </a:p>
          </p:txBody>
        </p:sp>
        <p:sp>
          <p:nvSpPr>
            <p:cNvPr id="181" name="Google Shape;181;p19"/>
            <p:cNvSpPr txBox="1"/>
            <p:nvPr/>
          </p:nvSpPr>
          <p:spPr>
            <a:xfrm>
              <a:off x="7050247" y="4660512"/>
              <a:ext cx="1765373" cy="3272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50" b="1" dirty="0">
                  <a:solidFill>
                    <a:srgbClr val="3F3F3F"/>
                  </a:solidFill>
                  <a:latin typeface="+mn-ea"/>
                  <a:ea typeface="+mn-ea"/>
                  <a:cs typeface="Arial"/>
                  <a:sym typeface="Arial"/>
                </a:rPr>
                <a:t>WORKER</a:t>
              </a:r>
              <a:r>
                <a:rPr lang="en-US" sz="1050" b="1" dirty="0">
                  <a:solidFill>
                    <a:srgbClr val="3F3F3F"/>
                  </a:solidFill>
                  <a:latin typeface="+mn-ea"/>
                  <a:ea typeface="+mn-ea"/>
                  <a:cs typeface="Arial"/>
                  <a:sym typeface="Arial"/>
                </a:rPr>
                <a:t> HOST 4</a:t>
              </a:r>
              <a:endParaRPr sz="1050" b="1" dirty="0">
                <a:solidFill>
                  <a:srgbClr val="3F3F3F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D5399CD-5255-4FA8-B0EA-6D8EE1B28B89}"/>
              </a:ext>
            </a:extLst>
          </p:cNvPr>
          <p:cNvGrpSpPr/>
          <p:nvPr/>
        </p:nvGrpSpPr>
        <p:grpSpPr>
          <a:xfrm>
            <a:off x="2347372" y="3061284"/>
            <a:ext cx="1595414" cy="2218530"/>
            <a:chOff x="3057684" y="2147357"/>
            <a:chExt cx="1765373" cy="2826619"/>
          </a:xfrm>
        </p:grpSpPr>
        <p:sp>
          <p:nvSpPr>
            <p:cNvPr id="174" name="Google Shape;174;p19"/>
            <p:cNvSpPr/>
            <p:nvPr/>
          </p:nvSpPr>
          <p:spPr>
            <a:xfrm>
              <a:off x="3057684" y="2147357"/>
              <a:ext cx="1765373" cy="2772308"/>
            </a:xfrm>
            <a:prstGeom prst="rect">
              <a:avLst/>
            </a:prstGeom>
            <a:solidFill>
              <a:srgbClr val="D8D8D8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53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  <p:sp>
          <p:nvSpPr>
            <p:cNvPr id="179" name="Google Shape;179;p19"/>
            <p:cNvSpPr txBox="1"/>
            <p:nvPr/>
          </p:nvSpPr>
          <p:spPr>
            <a:xfrm>
              <a:off x="3723961" y="4650515"/>
              <a:ext cx="1099095" cy="3234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 dirty="0">
                  <a:solidFill>
                    <a:srgbClr val="3F3F3F"/>
                  </a:solidFill>
                  <a:latin typeface="+mn-ea"/>
                  <a:ea typeface="+mn-ea"/>
                  <a:cs typeface="Arial"/>
                  <a:sym typeface="Arial"/>
                </a:rPr>
                <a:t>RHV HOST 2</a:t>
              </a:r>
              <a:endParaRPr sz="1050" b="1" dirty="0">
                <a:solidFill>
                  <a:srgbClr val="3F3F3F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67" name="Google Shape;167;p19"/>
          <p:cNvSpPr/>
          <p:nvPr/>
        </p:nvSpPr>
        <p:spPr>
          <a:xfrm>
            <a:off x="1188340" y="5667822"/>
            <a:ext cx="5606270" cy="60307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53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168" name="Google Shape;168;p19"/>
          <p:cNvSpPr txBox="1">
            <a:spLocks noGrp="1"/>
          </p:cNvSpPr>
          <p:nvPr>
            <p:ph type="body" sz="quarter" idx="16"/>
          </p:nvPr>
        </p:nvSpPr>
        <p:spPr>
          <a:xfrm>
            <a:off x="578096" y="286474"/>
            <a:ext cx="7322517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n-US" sz="2400" dirty="0">
                <a:latin typeface="+mn-ea"/>
                <a:ea typeface="+mn-ea"/>
              </a:rPr>
              <a:t>3. Service Workflow</a:t>
            </a:r>
            <a:endParaRPr sz="2800" dirty="0">
              <a:latin typeface="+mn-ea"/>
              <a:ea typeface="+mn-ea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>
          <a:xfrm>
            <a:off x="738116" y="822139"/>
            <a:ext cx="8409530" cy="262879"/>
          </a:xfrm>
        </p:spPr>
        <p:txBody>
          <a:bodyPr>
            <a:noAutofit/>
          </a:bodyPr>
          <a:lstStyle/>
          <a:p>
            <a:r>
              <a:rPr lang="en-US" altLang="ko-KR" sz="1800" dirty="0">
                <a:solidFill>
                  <a:srgbClr val="262626"/>
                </a:solidFill>
                <a:latin typeface="+mn-ea"/>
                <a:cs typeface="Malgun Gothic"/>
                <a:sym typeface="Malgun Gothic"/>
              </a:rPr>
              <a:t>3.1 </a:t>
            </a:r>
            <a:r>
              <a:rPr lang="en-US" altLang="ko-KR" sz="1800" dirty="0" err="1">
                <a:solidFill>
                  <a:srgbClr val="262626"/>
                </a:solidFill>
                <a:latin typeface="+mn-ea"/>
                <a:cs typeface="Malgun Gothic"/>
                <a:sym typeface="Malgun Gothic"/>
              </a:rPr>
              <a:t>Openshift</a:t>
            </a:r>
            <a:r>
              <a:rPr lang="en-US" altLang="ko-KR" sz="1800" dirty="0">
                <a:solidFill>
                  <a:srgbClr val="262626"/>
                </a:solidFill>
                <a:latin typeface="+mn-ea"/>
                <a:cs typeface="Malgun Gothic"/>
                <a:sym typeface="Malgun Gothic"/>
              </a:rPr>
              <a:t> Container Platform </a:t>
            </a:r>
            <a:r>
              <a:rPr lang="ko-KR" altLang="en-US" sz="1800" dirty="0">
                <a:solidFill>
                  <a:srgbClr val="262626"/>
                </a:solidFill>
                <a:latin typeface="+mn-ea"/>
                <a:cs typeface="Malgun Gothic"/>
                <a:sym typeface="Malgun Gothic"/>
              </a:rPr>
              <a:t>시스템의 서비스 흐름도</a:t>
            </a:r>
            <a:endParaRPr lang="en-US" altLang="ko-KR" sz="1800" b="0" dirty="0">
              <a:latin typeface="+mn-ea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D2AA64F-21ED-4964-BC94-402FE3A79931}"/>
              </a:ext>
            </a:extLst>
          </p:cNvPr>
          <p:cNvGrpSpPr/>
          <p:nvPr/>
        </p:nvGrpSpPr>
        <p:grpSpPr>
          <a:xfrm>
            <a:off x="1358299" y="2948891"/>
            <a:ext cx="1595414" cy="2180886"/>
            <a:chOff x="1052129" y="2151871"/>
            <a:chExt cx="1765373" cy="2778658"/>
          </a:xfrm>
        </p:grpSpPr>
        <p:sp>
          <p:nvSpPr>
            <p:cNvPr id="173" name="Google Shape;173;p19"/>
            <p:cNvSpPr/>
            <p:nvPr/>
          </p:nvSpPr>
          <p:spPr>
            <a:xfrm>
              <a:off x="1052129" y="2151871"/>
              <a:ext cx="1765373" cy="2772308"/>
            </a:xfrm>
            <a:prstGeom prst="rect">
              <a:avLst/>
            </a:prstGeom>
            <a:solidFill>
              <a:srgbClr val="D8D8D8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53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  <p:sp>
          <p:nvSpPr>
            <p:cNvPr id="178" name="Google Shape;178;p19"/>
            <p:cNvSpPr txBox="1"/>
            <p:nvPr/>
          </p:nvSpPr>
          <p:spPr>
            <a:xfrm>
              <a:off x="1052129" y="4676654"/>
              <a:ext cx="1760716" cy="253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 dirty="0">
                  <a:solidFill>
                    <a:srgbClr val="3F3F3F"/>
                  </a:solidFill>
                  <a:latin typeface="+mn-ea"/>
                  <a:ea typeface="+mn-ea"/>
                  <a:cs typeface="Arial"/>
                  <a:sym typeface="Arial"/>
                </a:rPr>
                <a:t>RHV HOST 1</a:t>
              </a:r>
              <a:endParaRPr sz="1050" b="1" dirty="0">
                <a:solidFill>
                  <a:srgbClr val="3F3F3F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6F34455-AFDF-4E7F-81DD-BCE77089BDA6}"/>
              </a:ext>
            </a:extLst>
          </p:cNvPr>
          <p:cNvGrpSpPr/>
          <p:nvPr/>
        </p:nvGrpSpPr>
        <p:grpSpPr>
          <a:xfrm>
            <a:off x="4614518" y="2944377"/>
            <a:ext cx="1330428" cy="2150599"/>
            <a:chOff x="5040035" y="2147357"/>
            <a:chExt cx="1765374" cy="2772308"/>
          </a:xfrm>
        </p:grpSpPr>
        <p:sp>
          <p:nvSpPr>
            <p:cNvPr id="175" name="Google Shape;175;p19"/>
            <p:cNvSpPr/>
            <p:nvPr/>
          </p:nvSpPr>
          <p:spPr>
            <a:xfrm>
              <a:off x="5040036" y="2147357"/>
              <a:ext cx="1765373" cy="2772308"/>
            </a:xfrm>
            <a:prstGeom prst="rect">
              <a:avLst/>
            </a:prstGeom>
            <a:solidFill>
              <a:srgbClr val="D8D8D8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rgbClr val="3F3F3F"/>
                  </a:solidFill>
                  <a:latin typeface="+mn-ea"/>
                  <a:ea typeface="+mn-ea"/>
                  <a:cs typeface="Arial"/>
                  <a:sym typeface="Arial"/>
                </a:rPr>
                <a:t>APPLICATION </a:t>
              </a:r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rgbClr val="3F3F3F"/>
                  </a:solidFill>
                  <a:latin typeface="+mn-ea"/>
                  <a:ea typeface="+mn-ea"/>
                  <a:cs typeface="Arial"/>
                  <a:sym typeface="Arial"/>
                </a:rPr>
                <a:t>NODE</a:t>
              </a:r>
            </a:p>
          </p:txBody>
        </p:sp>
        <p:sp>
          <p:nvSpPr>
            <p:cNvPr id="180" name="Google Shape;180;p19"/>
            <p:cNvSpPr txBox="1"/>
            <p:nvPr/>
          </p:nvSpPr>
          <p:spPr>
            <a:xfrm>
              <a:off x="5040035" y="4664858"/>
              <a:ext cx="1765373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 dirty="0">
                  <a:solidFill>
                    <a:srgbClr val="3F3F3F"/>
                  </a:solidFill>
                  <a:latin typeface="+mn-ea"/>
                  <a:ea typeface="+mn-ea"/>
                  <a:cs typeface="Arial"/>
                  <a:sym typeface="Arial"/>
                </a:rPr>
                <a:t>WORKER HOST 3</a:t>
              </a:r>
              <a:endParaRPr sz="1050" b="1" dirty="0">
                <a:solidFill>
                  <a:srgbClr val="3F3F3F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82" name="Google Shape;182;p19"/>
          <p:cNvSpPr/>
          <p:nvPr/>
        </p:nvSpPr>
        <p:spPr>
          <a:xfrm>
            <a:off x="2347579" y="2958222"/>
            <a:ext cx="609931" cy="253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RHV ENGINE</a:t>
            </a:r>
            <a:endParaRPr sz="800" dirty="0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7984275" y="6250889"/>
            <a:ext cx="1186713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rgbClr val="3F3F3F"/>
                </a:solidFill>
                <a:latin typeface="+mn-ea"/>
                <a:ea typeface="+mn-ea"/>
                <a:cs typeface="Arial"/>
                <a:sym typeface="Arial"/>
              </a:rPr>
              <a:t>DMZ Zone</a:t>
            </a:r>
            <a:endParaRPr sz="1050" b="1" dirty="0">
              <a:solidFill>
                <a:srgbClr val="3F3F3F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1497419" y="4383150"/>
            <a:ext cx="1280050" cy="2865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INFRA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NODE</a:t>
            </a:r>
            <a:endParaRPr sz="800" dirty="0">
              <a:latin typeface="+mn-ea"/>
              <a:ea typeface="+mn-ea"/>
            </a:endParaRPr>
          </a:p>
        </p:txBody>
      </p:sp>
      <p:grpSp>
        <p:nvGrpSpPr>
          <p:cNvPr id="191" name="Google Shape;191;p19"/>
          <p:cNvGrpSpPr/>
          <p:nvPr/>
        </p:nvGrpSpPr>
        <p:grpSpPr>
          <a:xfrm>
            <a:off x="3510453" y="5738979"/>
            <a:ext cx="486888" cy="406891"/>
            <a:chOff x="7017098" y="2092832"/>
            <a:chExt cx="228600" cy="188024"/>
          </a:xfrm>
        </p:grpSpPr>
        <p:sp>
          <p:nvSpPr>
            <p:cNvPr id="192" name="Google Shape;192;p19"/>
            <p:cNvSpPr/>
            <p:nvPr/>
          </p:nvSpPr>
          <p:spPr>
            <a:xfrm>
              <a:off x="7017098" y="2092832"/>
              <a:ext cx="228600" cy="117729"/>
            </a:xfrm>
            <a:custGeom>
              <a:avLst/>
              <a:gdLst/>
              <a:ahLst/>
              <a:cxnLst/>
              <a:rect l="l" t="t" r="r" b="b"/>
              <a:pathLst>
                <a:path w="228600" h="117729" extrusionOk="0">
                  <a:moveTo>
                    <a:pt x="114300" y="9525"/>
                  </a:moveTo>
                  <a:cubicBezTo>
                    <a:pt x="176975" y="9525"/>
                    <a:pt x="219075" y="35052"/>
                    <a:pt x="219075" y="58865"/>
                  </a:cubicBezTo>
                  <a:cubicBezTo>
                    <a:pt x="219075" y="82677"/>
                    <a:pt x="176975" y="108204"/>
                    <a:pt x="114300" y="108204"/>
                  </a:cubicBezTo>
                  <a:cubicBezTo>
                    <a:pt x="51626" y="108204"/>
                    <a:pt x="9525" y="82677"/>
                    <a:pt x="9525" y="58865"/>
                  </a:cubicBezTo>
                  <a:cubicBezTo>
                    <a:pt x="9525" y="35052"/>
                    <a:pt x="51626" y="9525"/>
                    <a:pt x="114300" y="9525"/>
                  </a:cubicBezTo>
                  <a:moveTo>
                    <a:pt x="114300" y="0"/>
                  </a:moveTo>
                  <a:cubicBezTo>
                    <a:pt x="51149" y="0"/>
                    <a:pt x="0" y="26384"/>
                    <a:pt x="0" y="58865"/>
                  </a:cubicBezTo>
                  <a:cubicBezTo>
                    <a:pt x="0" y="91345"/>
                    <a:pt x="51149" y="117729"/>
                    <a:pt x="114300" y="117729"/>
                  </a:cubicBezTo>
                  <a:cubicBezTo>
                    <a:pt x="177451" y="117729"/>
                    <a:pt x="228600" y="91345"/>
                    <a:pt x="228600" y="58865"/>
                  </a:cubicBezTo>
                  <a:cubicBezTo>
                    <a:pt x="228600" y="26384"/>
                    <a:pt x="177451" y="0"/>
                    <a:pt x="114300" y="0"/>
                  </a:cubicBez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7017479" y="2153507"/>
              <a:ext cx="228123" cy="127349"/>
            </a:xfrm>
            <a:custGeom>
              <a:avLst/>
              <a:gdLst/>
              <a:ahLst/>
              <a:cxnLst/>
              <a:rect l="l" t="t" r="r" b="b"/>
              <a:pathLst>
                <a:path w="228123" h="127349" extrusionOk="0">
                  <a:moveTo>
                    <a:pt x="112300" y="127349"/>
                  </a:moveTo>
                  <a:cubicBezTo>
                    <a:pt x="49339" y="127349"/>
                    <a:pt x="0" y="99441"/>
                    <a:pt x="0" y="63722"/>
                  </a:cubicBezTo>
                  <a:lnTo>
                    <a:pt x="0" y="44482"/>
                  </a:lnTo>
                  <a:lnTo>
                    <a:pt x="9525" y="44482"/>
                  </a:lnTo>
                  <a:lnTo>
                    <a:pt x="9525" y="63722"/>
                  </a:lnTo>
                  <a:cubicBezTo>
                    <a:pt x="9525" y="93536"/>
                    <a:pt x="55626" y="117824"/>
                    <a:pt x="112300" y="117824"/>
                  </a:cubicBezTo>
                  <a:cubicBezTo>
                    <a:pt x="169736" y="117824"/>
                    <a:pt x="218218" y="93059"/>
                    <a:pt x="218218" y="63722"/>
                  </a:cubicBezTo>
                  <a:cubicBezTo>
                    <a:pt x="218218" y="31147"/>
                    <a:pt x="218599" y="0"/>
                    <a:pt x="218599" y="0"/>
                  </a:cubicBezTo>
                  <a:lnTo>
                    <a:pt x="228124" y="95"/>
                  </a:lnTo>
                  <a:cubicBezTo>
                    <a:pt x="228124" y="95"/>
                    <a:pt x="227743" y="31242"/>
                    <a:pt x="227743" y="63722"/>
                  </a:cubicBezTo>
                  <a:cubicBezTo>
                    <a:pt x="227743" y="99346"/>
                    <a:pt x="177070" y="127349"/>
                    <a:pt x="112300" y="1273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19"/>
          <p:cNvGrpSpPr/>
          <p:nvPr/>
        </p:nvGrpSpPr>
        <p:grpSpPr>
          <a:xfrm>
            <a:off x="1752710" y="5738979"/>
            <a:ext cx="486888" cy="406891"/>
            <a:chOff x="7017098" y="2092832"/>
            <a:chExt cx="228600" cy="188024"/>
          </a:xfrm>
        </p:grpSpPr>
        <p:sp>
          <p:nvSpPr>
            <p:cNvPr id="195" name="Google Shape;195;p19"/>
            <p:cNvSpPr/>
            <p:nvPr/>
          </p:nvSpPr>
          <p:spPr>
            <a:xfrm>
              <a:off x="7017098" y="2092832"/>
              <a:ext cx="228600" cy="117729"/>
            </a:xfrm>
            <a:custGeom>
              <a:avLst/>
              <a:gdLst/>
              <a:ahLst/>
              <a:cxnLst/>
              <a:rect l="l" t="t" r="r" b="b"/>
              <a:pathLst>
                <a:path w="228600" h="117729" extrusionOk="0">
                  <a:moveTo>
                    <a:pt x="114300" y="9525"/>
                  </a:moveTo>
                  <a:cubicBezTo>
                    <a:pt x="176975" y="9525"/>
                    <a:pt x="219075" y="35052"/>
                    <a:pt x="219075" y="58865"/>
                  </a:cubicBezTo>
                  <a:cubicBezTo>
                    <a:pt x="219075" y="82677"/>
                    <a:pt x="176975" y="108204"/>
                    <a:pt x="114300" y="108204"/>
                  </a:cubicBezTo>
                  <a:cubicBezTo>
                    <a:pt x="51626" y="108204"/>
                    <a:pt x="9525" y="82677"/>
                    <a:pt x="9525" y="58865"/>
                  </a:cubicBezTo>
                  <a:cubicBezTo>
                    <a:pt x="9525" y="35052"/>
                    <a:pt x="51626" y="9525"/>
                    <a:pt x="114300" y="9525"/>
                  </a:cubicBezTo>
                  <a:moveTo>
                    <a:pt x="114300" y="0"/>
                  </a:moveTo>
                  <a:cubicBezTo>
                    <a:pt x="51149" y="0"/>
                    <a:pt x="0" y="26384"/>
                    <a:pt x="0" y="58865"/>
                  </a:cubicBezTo>
                  <a:cubicBezTo>
                    <a:pt x="0" y="91345"/>
                    <a:pt x="51149" y="117729"/>
                    <a:pt x="114300" y="117729"/>
                  </a:cubicBezTo>
                  <a:cubicBezTo>
                    <a:pt x="177451" y="117729"/>
                    <a:pt x="228600" y="91345"/>
                    <a:pt x="228600" y="58865"/>
                  </a:cubicBezTo>
                  <a:cubicBezTo>
                    <a:pt x="228600" y="26384"/>
                    <a:pt x="177451" y="0"/>
                    <a:pt x="114300" y="0"/>
                  </a:cubicBez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7017479" y="2153507"/>
              <a:ext cx="228123" cy="127349"/>
            </a:xfrm>
            <a:custGeom>
              <a:avLst/>
              <a:gdLst/>
              <a:ahLst/>
              <a:cxnLst/>
              <a:rect l="l" t="t" r="r" b="b"/>
              <a:pathLst>
                <a:path w="228123" h="127349" extrusionOk="0">
                  <a:moveTo>
                    <a:pt x="112300" y="127349"/>
                  </a:moveTo>
                  <a:cubicBezTo>
                    <a:pt x="49339" y="127349"/>
                    <a:pt x="0" y="99441"/>
                    <a:pt x="0" y="63722"/>
                  </a:cubicBezTo>
                  <a:lnTo>
                    <a:pt x="0" y="44482"/>
                  </a:lnTo>
                  <a:lnTo>
                    <a:pt x="9525" y="44482"/>
                  </a:lnTo>
                  <a:lnTo>
                    <a:pt x="9525" y="63722"/>
                  </a:lnTo>
                  <a:cubicBezTo>
                    <a:pt x="9525" y="93536"/>
                    <a:pt x="55626" y="117824"/>
                    <a:pt x="112300" y="117824"/>
                  </a:cubicBezTo>
                  <a:cubicBezTo>
                    <a:pt x="169736" y="117824"/>
                    <a:pt x="218218" y="93059"/>
                    <a:pt x="218218" y="63722"/>
                  </a:cubicBezTo>
                  <a:cubicBezTo>
                    <a:pt x="218218" y="31147"/>
                    <a:pt x="218599" y="0"/>
                    <a:pt x="218599" y="0"/>
                  </a:cubicBezTo>
                  <a:lnTo>
                    <a:pt x="228124" y="95"/>
                  </a:lnTo>
                  <a:cubicBezTo>
                    <a:pt x="228124" y="95"/>
                    <a:pt x="227743" y="31242"/>
                    <a:pt x="227743" y="63722"/>
                  </a:cubicBezTo>
                  <a:cubicBezTo>
                    <a:pt x="227743" y="99346"/>
                    <a:pt x="177070" y="127349"/>
                    <a:pt x="112300" y="1273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97" name="Google Shape;197;p19"/>
          <p:cNvGrpSpPr/>
          <p:nvPr/>
        </p:nvGrpSpPr>
        <p:grpSpPr>
          <a:xfrm>
            <a:off x="5024127" y="5738979"/>
            <a:ext cx="486888" cy="406891"/>
            <a:chOff x="7017098" y="2092832"/>
            <a:chExt cx="228600" cy="188024"/>
          </a:xfrm>
        </p:grpSpPr>
        <p:sp>
          <p:nvSpPr>
            <p:cNvPr id="198" name="Google Shape;198;p19"/>
            <p:cNvSpPr/>
            <p:nvPr/>
          </p:nvSpPr>
          <p:spPr>
            <a:xfrm>
              <a:off x="7017098" y="2092832"/>
              <a:ext cx="228600" cy="117729"/>
            </a:xfrm>
            <a:custGeom>
              <a:avLst/>
              <a:gdLst/>
              <a:ahLst/>
              <a:cxnLst/>
              <a:rect l="l" t="t" r="r" b="b"/>
              <a:pathLst>
                <a:path w="228600" h="117729" extrusionOk="0">
                  <a:moveTo>
                    <a:pt x="114300" y="9525"/>
                  </a:moveTo>
                  <a:cubicBezTo>
                    <a:pt x="176975" y="9525"/>
                    <a:pt x="219075" y="35052"/>
                    <a:pt x="219075" y="58865"/>
                  </a:cubicBezTo>
                  <a:cubicBezTo>
                    <a:pt x="219075" y="82677"/>
                    <a:pt x="176975" y="108204"/>
                    <a:pt x="114300" y="108204"/>
                  </a:cubicBezTo>
                  <a:cubicBezTo>
                    <a:pt x="51626" y="108204"/>
                    <a:pt x="9525" y="82677"/>
                    <a:pt x="9525" y="58865"/>
                  </a:cubicBezTo>
                  <a:cubicBezTo>
                    <a:pt x="9525" y="35052"/>
                    <a:pt x="51626" y="9525"/>
                    <a:pt x="114300" y="9525"/>
                  </a:cubicBezTo>
                  <a:moveTo>
                    <a:pt x="114300" y="0"/>
                  </a:moveTo>
                  <a:cubicBezTo>
                    <a:pt x="51149" y="0"/>
                    <a:pt x="0" y="26384"/>
                    <a:pt x="0" y="58865"/>
                  </a:cubicBezTo>
                  <a:cubicBezTo>
                    <a:pt x="0" y="91345"/>
                    <a:pt x="51149" y="117729"/>
                    <a:pt x="114300" y="117729"/>
                  </a:cubicBezTo>
                  <a:cubicBezTo>
                    <a:pt x="177451" y="117729"/>
                    <a:pt x="228600" y="91345"/>
                    <a:pt x="228600" y="58865"/>
                  </a:cubicBezTo>
                  <a:cubicBezTo>
                    <a:pt x="228600" y="26384"/>
                    <a:pt x="177451" y="0"/>
                    <a:pt x="114300" y="0"/>
                  </a:cubicBez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7017479" y="2153507"/>
              <a:ext cx="228123" cy="127349"/>
            </a:xfrm>
            <a:custGeom>
              <a:avLst/>
              <a:gdLst/>
              <a:ahLst/>
              <a:cxnLst/>
              <a:rect l="l" t="t" r="r" b="b"/>
              <a:pathLst>
                <a:path w="228123" h="127349" extrusionOk="0">
                  <a:moveTo>
                    <a:pt x="112300" y="127349"/>
                  </a:moveTo>
                  <a:cubicBezTo>
                    <a:pt x="49339" y="127349"/>
                    <a:pt x="0" y="99441"/>
                    <a:pt x="0" y="63722"/>
                  </a:cubicBezTo>
                  <a:lnTo>
                    <a:pt x="0" y="44482"/>
                  </a:lnTo>
                  <a:lnTo>
                    <a:pt x="9525" y="44482"/>
                  </a:lnTo>
                  <a:lnTo>
                    <a:pt x="9525" y="63722"/>
                  </a:lnTo>
                  <a:cubicBezTo>
                    <a:pt x="9525" y="93536"/>
                    <a:pt x="55626" y="117824"/>
                    <a:pt x="112300" y="117824"/>
                  </a:cubicBezTo>
                  <a:cubicBezTo>
                    <a:pt x="169736" y="117824"/>
                    <a:pt x="218218" y="93059"/>
                    <a:pt x="218218" y="63722"/>
                  </a:cubicBezTo>
                  <a:cubicBezTo>
                    <a:pt x="218218" y="31147"/>
                    <a:pt x="218599" y="0"/>
                    <a:pt x="218599" y="0"/>
                  </a:cubicBezTo>
                  <a:lnTo>
                    <a:pt x="228124" y="95"/>
                  </a:lnTo>
                  <a:cubicBezTo>
                    <a:pt x="228124" y="95"/>
                    <a:pt x="227743" y="31242"/>
                    <a:pt x="227743" y="63722"/>
                  </a:cubicBezTo>
                  <a:cubicBezTo>
                    <a:pt x="227743" y="99346"/>
                    <a:pt x="177070" y="127349"/>
                    <a:pt x="112300" y="1273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09" name="Google Shape;209;p19"/>
          <p:cNvSpPr txBox="1"/>
          <p:nvPr/>
        </p:nvSpPr>
        <p:spPr>
          <a:xfrm>
            <a:off x="2233655" y="5703918"/>
            <a:ext cx="769896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3F3F3F"/>
                </a:solidFill>
                <a:latin typeface="+mn-ea"/>
                <a:ea typeface="+mn-ea"/>
                <a:cs typeface="Arial"/>
                <a:sym typeface="Arial"/>
              </a:rPr>
              <a:t>ETCD</a:t>
            </a:r>
            <a:endParaRPr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3F3F3F"/>
                </a:solidFill>
                <a:latin typeface="+mn-ea"/>
                <a:ea typeface="+mn-ea"/>
                <a:cs typeface="Arial"/>
                <a:sym typeface="Arial"/>
              </a:rPr>
              <a:t>Storage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rgbClr val="3F3F3F"/>
                </a:solidFill>
                <a:latin typeface="+mn-ea"/>
                <a:ea typeface="+mn-ea"/>
              </a:rPr>
              <a:t>(Master node)</a:t>
            </a:r>
            <a:endParaRPr sz="700" dirty="0">
              <a:solidFill>
                <a:srgbClr val="3F3F3F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213" name="Google Shape;213;p19"/>
          <p:cNvSpPr txBox="1"/>
          <p:nvPr/>
        </p:nvSpPr>
        <p:spPr>
          <a:xfrm>
            <a:off x="3969116" y="5696223"/>
            <a:ext cx="721959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3F3F3F"/>
                </a:solidFill>
                <a:latin typeface="+mn-ea"/>
                <a:ea typeface="+mn-ea"/>
                <a:cs typeface="Arial"/>
                <a:sym typeface="Arial"/>
              </a:rPr>
              <a:t>Infra</a:t>
            </a:r>
            <a:endParaRPr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3F3F3F"/>
                </a:solidFill>
                <a:latin typeface="+mn-ea"/>
                <a:ea typeface="+mn-ea"/>
                <a:cs typeface="Arial"/>
                <a:sym typeface="Arial"/>
              </a:rPr>
              <a:t>Storage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rgbClr val="3F3F3F"/>
                </a:solidFill>
                <a:latin typeface="+mn-ea"/>
                <a:ea typeface="+mn-ea"/>
              </a:rPr>
              <a:t>(Infra node)</a:t>
            </a:r>
            <a:endParaRPr sz="700" dirty="0">
              <a:solidFill>
                <a:srgbClr val="3F3F3F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216" name="Google Shape;216;p19"/>
          <p:cNvSpPr txBox="1"/>
          <p:nvPr/>
        </p:nvSpPr>
        <p:spPr>
          <a:xfrm>
            <a:off x="5497704" y="5703918"/>
            <a:ext cx="804858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3F3F3F"/>
                </a:solidFill>
                <a:latin typeface="+mn-ea"/>
                <a:ea typeface="+mn-ea"/>
                <a:cs typeface="Arial"/>
                <a:sym typeface="Arial"/>
              </a:rPr>
              <a:t>Worker</a:t>
            </a:r>
            <a:endParaRPr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3F3F3F"/>
                </a:solidFill>
                <a:latin typeface="+mn-ea"/>
                <a:ea typeface="+mn-ea"/>
                <a:cs typeface="Arial"/>
                <a:sym typeface="Arial"/>
              </a:rPr>
              <a:t>Storage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rgbClr val="3F3F3F"/>
                </a:solidFill>
                <a:latin typeface="+mn-ea"/>
                <a:ea typeface="+mn-ea"/>
                <a:cs typeface="Arial"/>
                <a:sym typeface="Arial"/>
              </a:rPr>
              <a:t>(Worker node)</a:t>
            </a:r>
            <a:endParaRPr sz="700" dirty="0">
              <a:solidFill>
                <a:srgbClr val="3F3F3F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220" name="Google Shape;220;p19"/>
          <p:cNvSpPr txBox="1"/>
          <p:nvPr/>
        </p:nvSpPr>
        <p:spPr>
          <a:xfrm>
            <a:off x="6279991" y="6016979"/>
            <a:ext cx="671743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rgbClr val="3F3F3F"/>
                </a:solidFill>
                <a:latin typeface="+mn-ea"/>
                <a:ea typeface="+mn-ea"/>
                <a:cs typeface="Arial"/>
                <a:sym typeface="Arial"/>
              </a:rPr>
              <a:t>NAS</a:t>
            </a:r>
            <a:endParaRPr sz="1050" b="1" dirty="0">
              <a:solidFill>
                <a:srgbClr val="3F3F3F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68" name="Google Shape;343;p23">
            <a:extLst>
              <a:ext uri="{FF2B5EF4-FFF2-40B4-BE49-F238E27FC236}">
                <a16:creationId xmlns:a16="http://schemas.microsoft.com/office/drawing/2014/main" id="{7BE9ED1F-1A0A-465D-8551-089112428216}"/>
              </a:ext>
            </a:extLst>
          </p:cNvPr>
          <p:cNvSpPr/>
          <p:nvPr/>
        </p:nvSpPr>
        <p:spPr>
          <a:xfrm>
            <a:off x="7614569" y="1193799"/>
            <a:ext cx="1703032" cy="930073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53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0D4C711-2186-4135-92A6-A6D7B55761A5}"/>
              </a:ext>
            </a:extLst>
          </p:cNvPr>
          <p:cNvGrpSpPr/>
          <p:nvPr/>
        </p:nvGrpSpPr>
        <p:grpSpPr>
          <a:xfrm>
            <a:off x="7682263" y="1179846"/>
            <a:ext cx="1971030" cy="230792"/>
            <a:chOff x="7960933" y="1392525"/>
            <a:chExt cx="1971030" cy="230792"/>
          </a:xfrm>
        </p:grpSpPr>
        <p:sp>
          <p:nvSpPr>
            <p:cNvPr id="76" name="Google Shape;389;p23">
              <a:extLst>
                <a:ext uri="{FF2B5EF4-FFF2-40B4-BE49-F238E27FC236}">
                  <a16:creationId xmlns:a16="http://schemas.microsoft.com/office/drawing/2014/main" id="{4EB661B3-94C2-4FC4-955A-8FCAD7132F0A}"/>
                </a:ext>
              </a:extLst>
            </p:cNvPr>
            <p:cNvSpPr txBox="1"/>
            <p:nvPr/>
          </p:nvSpPr>
          <p:spPr>
            <a:xfrm>
              <a:off x="8217982" y="1392525"/>
              <a:ext cx="1713981" cy="230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solidFill>
                    <a:srgbClr val="3F3F3F"/>
                  </a:solidFill>
                  <a:latin typeface="+mn-ea"/>
                  <a:ea typeface="+mn-ea"/>
                  <a:cs typeface="Arial"/>
                  <a:sym typeface="Arial"/>
                </a:rPr>
                <a:t>Management </a:t>
              </a:r>
              <a:r>
                <a:rPr lang="en-US" sz="900" dirty="0">
                  <a:solidFill>
                    <a:srgbClr val="3F3F3F"/>
                  </a:solidFill>
                  <a:latin typeface="+mn-ea"/>
                  <a:ea typeface="+mn-ea"/>
                </a:rPr>
                <a:t>Network</a:t>
              </a:r>
              <a:endParaRPr sz="900" dirty="0">
                <a:solidFill>
                  <a:srgbClr val="3F3F3F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77" name="Google Shape;200;p19">
              <a:extLst>
                <a:ext uri="{FF2B5EF4-FFF2-40B4-BE49-F238E27FC236}">
                  <a16:creationId xmlns:a16="http://schemas.microsoft.com/office/drawing/2014/main" id="{E2DC7280-1670-414B-90BD-226D61B367E1}"/>
                </a:ext>
              </a:extLst>
            </p:cNvPr>
            <p:cNvCxnSpPr>
              <a:cxnSpLocks/>
            </p:cNvCxnSpPr>
            <p:nvPr/>
          </p:nvCxnSpPr>
          <p:spPr>
            <a:xfrm>
              <a:off x="7960933" y="1507921"/>
              <a:ext cx="228087" cy="0"/>
            </a:xfrm>
            <a:prstGeom prst="straightConnector1">
              <a:avLst/>
            </a:prstGeom>
            <a:noFill/>
            <a:ln w="2222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0E36841-D81B-48FE-AADA-863345EC1218}"/>
              </a:ext>
            </a:extLst>
          </p:cNvPr>
          <p:cNvGrpSpPr/>
          <p:nvPr/>
        </p:nvGrpSpPr>
        <p:grpSpPr>
          <a:xfrm>
            <a:off x="7682263" y="1385992"/>
            <a:ext cx="1731800" cy="230792"/>
            <a:chOff x="7960933" y="1595306"/>
            <a:chExt cx="1731800" cy="230792"/>
          </a:xfrm>
        </p:grpSpPr>
        <p:sp>
          <p:nvSpPr>
            <p:cNvPr id="74" name="Google Shape;387;p23">
              <a:extLst>
                <a:ext uri="{FF2B5EF4-FFF2-40B4-BE49-F238E27FC236}">
                  <a16:creationId xmlns:a16="http://schemas.microsoft.com/office/drawing/2014/main" id="{1E77C5B7-4A10-439E-8028-5E9691266E13}"/>
                </a:ext>
              </a:extLst>
            </p:cNvPr>
            <p:cNvSpPr txBox="1"/>
            <p:nvPr/>
          </p:nvSpPr>
          <p:spPr>
            <a:xfrm>
              <a:off x="8224381" y="1595306"/>
              <a:ext cx="1468352" cy="230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solidFill>
                    <a:srgbClr val="3F3F3F"/>
                  </a:solidFill>
                  <a:latin typeface="+mn-ea"/>
                  <a:ea typeface="+mn-ea"/>
                  <a:cs typeface="Arial"/>
                  <a:sym typeface="Arial"/>
                </a:rPr>
                <a:t>Service Network</a:t>
              </a:r>
              <a:endParaRPr sz="900" dirty="0">
                <a:solidFill>
                  <a:srgbClr val="3F3F3F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81" name="Google Shape;200;p19">
              <a:extLst>
                <a:ext uri="{FF2B5EF4-FFF2-40B4-BE49-F238E27FC236}">
                  <a16:creationId xmlns:a16="http://schemas.microsoft.com/office/drawing/2014/main" id="{651B4B06-2003-43A5-ACF1-847BCCEBE152}"/>
                </a:ext>
              </a:extLst>
            </p:cNvPr>
            <p:cNvCxnSpPr>
              <a:cxnSpLocks/>
            </p:cNvCxnSpPr>
            <p:nvPr/>
          </p:nvCxnSpPr>
          <p:spPr>
            <a:xfrm>
              <a:off x="7960933" y="1710722"/>
              <a:ext cx="228087" cy="0"/>
            </a:xfrm>
            <a:prstGeom prst="straightConnector1">
              <a:avLst/>
            </a:prstGeom>
            <a:noFill/>
            <a:ln w="222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3" name="Google Shape;182;p19">
            <a:extLst>
              <a:ext uri="{FF2B5EF4-FFF2-40B4-BE49-F238E27FC236}">
                <a16:creationId xmlns:a16="http://schemas.microsoft.com/office/drawing/2014/main" id="{AE7C84BE-5875-4190-BDE2-4ABB06F1EDBD}"/>
              </a:ext>
            </a:extLst>
          </p:cNvPr>
          <p:cNvSpPr/>
          <p:nvPr/>
        </p:nvSpPr>
        <p:spPr>
          <a:xfrm>
            <a:off x="3329268" y="3065798"/>
            <a:ext cx="609931" cy="253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RHV ENGINE</a:t>
            </a:r>
            <a:endParaRPr sz="800" dirty="0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7339944" y="2886728"/>
            <a:ext cx="13996" cy="3614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Google Shape;184;p19"/>
          <p:cNvSpPr txBox="1"/>
          <p:nvPr/>
        </p:nvSpPr>
        <p:spPr>
          <a:xfrm>
            <a:off x="3461489" y="6270895"/>
            <a:ext cx="962592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1" dirty="0">
                <a:solidFill>
                  <a:srgbClr val="3F3F3F"/>
                </a:solidFill>
                <a:latin typeface="+mn-ea"/>
                <a:ea typeface="+mn-ea"/>
              </a:rPr>
              <a:t>내부망</a:t>
            </a:r>
            <a:r>
              <a:rPr lang="en-US" sz="105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 Zone</a:t>
            </a:r>
            <a:endParaRPr sz="1050" b="1" dirty="0">
              <a:solidFill>
                <a:srgbClr val="3F3F3F"/>
              </a:solidFill>
              <a:latin typeface="+mn-ea"/>
              <a:ea typeface="+mn-ea"/>
              <a:sym typeface="Arial"/>
            </a:endParaRPr>
          </a:p>
        </p:txBody>
      </p:sp>
      <p:cxnSp>
        <p:nvCxnSpPr>
          <p:cNvPr id="61" name="Google Shape;206;p19"/>
          <p:cNvCxnSpPr>
            <a:cxnSpLocks/>
            <a:endCxn id="72" idx="0"/>
          </p:cNvCxnSpPr>
          <p:nvPr/>
        </p:nvCxnSpPr>
        <p:spPr>
          <a:xfrm flipV="1">
            <a:off x="3003551" y="3464335"/>
            <a:ext cx="5361178" cy="653703"/>
          </a:xfrm>
          <a:prstGeom prst="bentConnector4">
            <a:avLst>
              <a:gd name="adj1" fmla="val 24165"/>
              <a:gd name="adj2" fmla="val 198713"/>
            </a:avLst>
          </a:prstGeom>
          <a:noFill/>
          <a:ln w="22225" cap="flat" cmpd="sng">
            <a:solidFill>
              <a:schemeClr val="accent2"/>
            </a:solidFill>
            <a:prstDash val="solid"/>
            <a:miter lim="800000"/>
            <a:headEnd type="arrow" w="lg" len="med"/>
            <a:tailEnd type="none" w="sm" len="sm"/>
          </a:ln>
        </p:spPr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7B00EA5-8A1A-41F5-A71F-EFB3924F48DF}"/>
              </a:ext>
            </a:extLst>
          </p:cNvPr>
          <p:cNvGrpSpPr/>
          <p:nvPr/>
        </p:nvGrpSpPr>
        <p:grpSpPr>
          <a:xfrm>
            <a:off x="7654931" y="3464335"/>
            <a:ext cx="1419595" cy="2681535"/>
            <a:chOff x="7050247" y="2136884"/>
            <a:chExt cx="1765373" cy="2834281"/>
          </a:xfrm>
        </p:grpSpPr>
        <p:sp>
          <p:nvSpPr>
            <p:cNvPr id="72" name="Google Shape;176;p19"/>
            <p:cNvSpPr/>
            <p:nvPr/>
          </p:nvSpPr>
          <p:spPr>
            <a:xfrm>
              <a:off x="7050247" y="2136884"/>
              <a:ext cx="1765373" cy="2772308"/>
            </a:xfrm>
            <a:prstGeom prst="rect">
              <a:avLst/>
            </a:prstGeom>
            <a:solidFill>
              <a:srgbClr val="D8D8D8"/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200" dirty="0">
                <a:solidFill>
                  <a:srgbClr val="3F3F3F"/>
                </a:solidFill>
                <a:latin typeface="+mn-ea"/>
                <a:ea typeface="+mn-ea"/>
                <a:sym typeface="Arial"/>
              </a:endParaRPr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rgbClr val="3F3F3F"/>
                  </a:solidFill>
                  <a:latin typeface="+mn-ea"/>
                  <a:ea typeface="+mn-ea"/>
                </a:rPr>
                <a:t>HAPROXY</a:t>
              </a:r>
              <a:r>
                <a:rPr lang="en-US" sz="800" dirty="0">
                  <a:solidFill>
                    <a:srgbClr val="3F3F3F"/>
                  </a:solidFill>
                  <a:latin typeface="+mn-ea"/>
                  <a:ea typeface="+mn-ea"/>
                  <a:sym typeface="Arial"/>
                </a:rPr>
                <a:t> </a:t>
              </a:r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rgbClr val="3F3F3F"/>
                  </a:solidFill>
                  <a:latin typeface="+mn-ea"/>
                  <a:ea typeface="+mn-ea"/>
                </a:rPr>
                <a:t>NODE</a:t>
              </a:r>
              <a:endParaRPr sz="800" dirty="0">
                <a:latin typeface="+mn-ea"/>
                <a:ea typeface="+mn-ea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lt1"/>
                </a:solidFill>
                <a:latin typeface="+mn-ea"/>
                <a:ea typeface="+mn-ea"/>
                <a:sym typeface="Arial"/>
              </a:endParaRPr>
            </a:p>
          </p:txBody>
        </p:sp>
        <p:sp>
          <p:nvSpPr>
            <p:cNvPr id="73" name="Google Shape;181;p19"/>
            <p:cNvSpPr txBox="1"/>
            <p:nvPr/>
          </p:nvSpPr>
          <p:spPr>
            <a:xfrm>
              <a:off x="7050247" y="4660512"/>
              <a:ext cx="1765373" cy="3106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 dirty="0">
                  <a:solidFill>
                    <a:srgbClr val="3F3F3F"/>
                  </a:solidFill>
                  <a:latin typeface="+mn-ea"/>
                  <a:ea typeface="+mn-ea"/>
                  <a:cs typeface="Arial"/>
                  <a:sym typeface="Arial"/>
                </a:rPr>
                <a:t>Proxy HOST</a:t>
              </a:r>
              <a:endParaRPr sz="1050" b="1" dirty="0">
                <a:solidFill>
                  <a:srgbClr val="3F3F3F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5EB7244-2589-4F93-B386-EE5EB03D84FA}"/>
              </a:ext>
            </a:extLst>
          </p:cNvPr>
          <p:cNvGrpSpPr/>
          <p:nvPr/>
        </p:nvGrpSpPr>
        <p:grpSpPr>
          <a:xfrm>
            <a:off x="7682263" y="1592177"/>
            <a:ext cx="1426397" cy="230792"/>
            <a:chOff x="7960933" y="1804856"/>
            <a:chExt cx="1426397" cy="230792"/>
          </a:xfrm>
        </p:grpSpPr>
        <p:sp>
          <p:nvSpPr>
            <p:cNvPr id="82" name="Google Shape;387;p23">
              <a:extLst>
                <a:ext uri="{FF2B5EF4-FFF2-40B4-BE49-F238E27FC236}">
                  <a16:creationId xmlns:a16="http://schemas.microsoft.com/office/drawing/2014/main" id="{1E77C5B7-4A10-439E-8028-5E9691266E13}"/>
                </a:ext>
              </a:extLst>
            </p:cNvPr>
            <p:cNvSpPr txBox="1"/>
            <p:nvPr/>
          </p:nvSpPr>
          <p:spPr>
            <a:xfrm>
              <a:off x="8224381" y="1804856"/>
              <a:ext cx="1162949" cy="230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solidFill>
                    <a:srgbClr val="3F3F3F"/>
                  </a:solidFill>
                  <a:latin typeface="+mn-ea"/>
                  <a:ea typeface="+mn-ea"/>
                  <a:cs typeface="Arial"/>
                  <a:sym typeface="Arial"/>
                </a:rPr>
                <a:t>Storage Network</a:t>
              </a:r>
              <a:endParaRPr sz="900" dirty="0">
                <a:solidFill>
                  <a:srgbClr val="3F3F3F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83" name="Google Shape;200;p19">
              <a:extLst>
                <a:ext uri="{FF2B5EF4-FFF2-40B4-BE49-F238E27FC236}">
                  <a16:creationId xmlns:a16="http://schemas.microsoft.com/office/drawing/2014/main" id="{651B4B06-2003-43A5-ACF1-847BCCEBE152}"/>
                </a:ext>
              </a:extLst>
            </p:cNvPr>
            <p:cNvCxnSpPr>
              <a:cxnSpLocks/>
            </p:cNvCxnSpPr>
            <p:nvPr/>
          </p:nvCxnSpPr>
          <p:spPr>
            <a:xfrm>
              <a:off x="7960933" y="1920252"/>
              <a:ext cx="228087" cy="0"/>
            </a:xfrm>
            <a:prstGeom prst="straightConnector1">
              <a:avLst/>
            </a:prstGeom>
            <a:noFill/>
            <a:ln w="222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94" name="Google Shape;200;p19">
            <a:extLst>
              <a:ext uri="{FF2B5EF4-FFF2-40B4-BE49-F238E27FC236}">
                <a16:creationId xmlns:a16="http://schemas.microsoft.com/office/drawing/2014/main" id="{651B4B06-2003-43A5-ACF1-847BCCEBE152}"/>
              </a:ext>
            </a:extLst>
          </p:cNvPr>
          <p:cNvCxnSpPr>
            <a:cxnSpLocks/>
          </p:cNvCxnSpPr>
          <p:nvPr/>
        </p:nvCxnSpPr>
        <p:spPr>
          <a:xfrm flipV="1">
            <a:off x="6279991" y="5267367"/>
            <a:ext cx="0" cy="317877"/>
          </a:xfrm>
          <a:prstGeom prst="straightConnector1">
            <a:avLst/>
          </a:prstGeom>
          <a:noFill/>
          <a:ln w="222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5" name="Google Shape;200;p19">
            <a:extLst>
              <a:ext uri="{FF2B5EF4-FFF2-40B4-BE49-F238E27FC236}">
                <a16:creationId xmlns:a16="http://schemas.microsoft.com/office/drawing/2014/main" id="{651B4B06-2003-43A5-ACF1-847BCCEBE152}"/>
              </a:ext>
            </a:extLst>
          </p:cNvPr>
          <p:cNvCxnSpPr>
            <a:cxnSpLocks/>
          </p:cNvCxnSpPr>
          <p:nvPr/>
        </p:nvCxnSpPr>
        <p:spPr>
          <a:xfrm>
            <a:off x="1188340" y="5596819"/>
            <a:ext cx="5606270" cy="0"/>
          </a:xfrm>
          <a:prstGeom prst="straightConnector1">
            <a:avLst/>
          </a:prstGeom>
          <a:noFill/>
          <a:ln w="22225" cap="flat" cmpd="sng">
            <a:solidFill>
              <a:srgbClr val="FF0000"/>
            </a:solidFill>
            <a:prstDash val="solid"/>
            <a:miter lim="800000"/>
            <a:headEnd type="oval" w="sm" len="sm"/>
            <a:tailEnd type="oval" w="sm" len="sm"/>
          </a:ln>
        </p:spPr>
      </p:cxnSp>
      <p:cxnSp>
        <p:nvCxnSpPr>
          <p:cNvPr id="100" name="Google Shape;200;p19">
            <a:extLst>
              <a:ext uri="{FF2B5EF4-FFF2-40B4-BE49-F238E27FC236}">
                <a16:creationId xmlns:a16="http://schemas.microsoft.com/office/drawing/2014/main" id="{651B4B06-2003-43A5-ACF1-847BCCEBE152}"/>
              </a:ext>
            </a:extLst>
          </p:cNvPr>
          <p:cNvCxnSpPr>
            <a:cxnSpLocks/>
          </p:cNvCxnSpPr>
          <p:nvPr/>
        </p:nvCxnSpPr>
        <p:spPr>
          <a:xfrm flipV="1">
            <a:off x="5215241" y="5082469"/>
            <a:ext cx="0" cy="514590"/>
          </a:xfrm>
          <a:prstGeom prst="straightConnector1">
            <a:avLst/>
          </a:prstGeom>
          <a:noFill/>
          <a:ln w="222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" name="Google Shape;200;p19">
            <a:extLst>
              <a:ext uri="{FF2B5EF4-FFF2-40B4-BE49-F238E27FC236}">
                <a16:creationId xmlns:a16="http://schemas.microsoft.com/office/drawing/2014/main" id="{651B4B06-2003-43A5-ACF1-847BCCEBE152}"/>
              </a:ext>
            </a:extLst>
          </p:cNvPr>
          <p:cNvCxnSpPr>
            <a:cxnSpLocks/>
          </p:cNvCxnSpPr>
          <p:nvPr/>
        </p:nvCxnSpPr>
        <p:spPr>
          <a:xfrm flipV="1">
            <a:off x="2153902" y="5152927"/>
            <a:ext cx="0" cy="432317"/>
          </a:xfrm>
          <a:prstGeom prst="straightConnector1">
            <a:avLst/>
          </a:prstGeom>
          <a:noFill/>
          <a:ln w="222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" name="Google Shape;200;p19">
            <a:extLst>
              <a:ext uri="{FF2B5EF4-FFF2-40B4-BE49-F238E27FC236}">
                <a16:creationId xmlns:a16="http://schemas.microsoft.com/office/drawing/2014/main" id="{651B4B06-2003-43A5-ACF1-847BCCEBE152}"/>
              </a:ext>
            </a:extLst>
          </p:cNvPr>
          <p:cNvCxnSpPr>
            <a:cxnSpLocks/>
          </p:cNvCxnSpPr>
          <p:nvPr/>
        </p:nvCxnSpPr>
        <p:spPr>
          <a:xfrm flipV="1">
            <a:off x="3329268" y="5258365"/>
            <a:ext cx="0" cy="342444"/>
          </a:xfrm>
          <a:prstGeom prst="straightConnector1">
            <a:avLst/>
          </a:prstGeom>
          <a:noFill/>
          <a:ln w="222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" name="Google Shape;200;p19">
            <a:extLst>
              <a:ext uri="{FF2B5EF4-FFF2-40B4-BE49-F238E27FC236}">
                <a16:creationId xmlns:a16="http://schemas.microsoft.com/office/drawing/2014/main" id="{651B4B06-2003-43A5-ACF1-847BCCEBE152}"/>
              </a:ext>
            </a:extLst>
          </p:cNvPr>
          <p:cNvCxnSpPr>
            <a:cxnSpLocks/>
          </p:cNvCxnSpPr>
          <p:nvPr/>
        </p:nvCxnSpPr>
        <p:spPr>
          <a:xfrm flipV="1">
            <a:off x="4047123" y="5585244"/>
            <a:ext cx="0" cy="106336"/>
          </a:xfrm>
          <a:prstGeom prst="straightConnector1">
            <a:avLst/>
          </a:prstGeom>
          <a:noFill/>
          <a:ln w="222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5" name="Google Shape;200;p19">
            <a:extLst>
              <a:ext uri="{FF2B5EF4-FFF2-40B4-BE49-F238E27FC236}">
                <a16:creationId xmlns:a16="http://schemas.microsoft.com/office/drawing/2014/main" id="{B2C5EC32-CC18-724C-9C61-7B57DF814236}"/>
              </a:ext>
            </a:extLst>
          </p:cNvPr>
          <p:cNvCxnSpPr>
            <a:cxnSpLocks/>
          </p:cNvCxnSpPr>
          <p:nvPr/>
        </p:nvCxnSpPr>
        <p:spPr>
          <a:xfrm>
            <a:off x="8817553" y="2769635"/>
            <a:ext cx="203" cy="682415"/>
          </a:xfrm>
          <a:prstGeom prst="straightConnector1">
            <a:avLst/>
          </a:prstGeom>
          <a:noFill/>
          <a:ln w="22225" cap="flat" cmpd="sng">
            <a:solidFill>
              <a:schemeClr val="accent2"/>
            </a:solidFill>
            <a:prstDash val="solid"/>
            <a:miter lim="800000"/>
            <a:headEnd type="none" w="sm" len="sm"/>
            <a:tailEnd type="arrow" w="lg" len="med"/>
          </a:ln>
        </p:spPr>
      </p:cxnSp>
      <p:sp>
        <p:nvSpPr>
          <p:cNvPr id="79" name="Google Shape;184;p19">
            <a:extLst>
              <a:ext uri="{FF2B5EF4-FFF2-40B4-BE49-F238E27FC236}">
                <a16:creationId xmlns:a16="http://schemas.microsoft.com/office/drawing/2014/main" id="{91345CF2-FD19-AF45-8EE3-AC492295FDC8}"/>
              </a:ext>
            </a:extLst>
          </p:cNvPr>
          <p:cNvSpPr txBox="1"/>
          <p:nvPr/>
        </p:nvSpPr>
        <p:spPr>
          <a:xfrm>
            <a:off x="8519156" y="2576586"/>
            <a:ext cx="699849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사용자</a:t>
            </a:r>
            <a:endParaRPr sz="1050" b="1" dirty="0">
              <a:solidFill>
                <a:srgbClr val="3F3F3F"/>
              </a:solidFill>
              <a:latin typeface="+mn-ea"/>
              <a:ea typeface="+mn-ea"/>
              <a:sym typeface="Arial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F905DC-5527-954E-83B4-30B7BAB652CB}"/>
              </a:ext>
            </a:extLst>
          </p:cNvPr>
          <p:cNvSpPr/>
          <p:nvPr/>
        </p:nvSpPr>
        <p:spPr>
          <a:xfrm>
            <a:off x="8774352" y="3151493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①</a:t>
            </a:r>
            <a:endParaRPr lang="x-none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A968E0B-3299-9B47-8055-9C1271BE93D4}"/>
              </a:ext>
            </a:extLst>
          </p:cNvPr>
          <p:cNvSpPr/>
          <p:nvPr/>
        </p:nvSpPr>
        <p:spPr>
          <a:xfrm>
            <a:off x="2949504" y="4155273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②</a:t>
            </a:r>
            <a:endParaRPr lang="x-none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4E6A12B-AC97-CC4A-B906-6746B8A540ED}"/>
              </a:ext>
            </a:extLst>
          </p:cNvPr>
          <p:cNvSpPr/>
          <p:nvPr/>
        </p:nvSpPr>
        <p:spPr>
          <a:xfrm>
            <a:off x="4250317" y="456518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③</a:t>
            </a:r>
            <a:endParaRPr lang="x-none" altLang="en-US" dirty="0"/>
          </a:p>
        </p:txBody>
      </p:sp>
      <p:pic>
        <p:nvPicPr>
          <p:cNvPr id="80" name="Picture 2" descr="컴퓨터 아이콘 노트북 사용자, 사람 컴퓨터 아이콘, 컴퓨터, 휴대용 퍼스널 컴퓨터, 아바타 png | PNGWing">
            <a:extLst>
              <a:ext uri="{FF2B5EF4-FFF2-40B4-BE49-F238E27FC236}">
                <a16:creationId xmlns:a16="http://schemas.microsoft.com/office/drawing/2014/main" id="{66818765-3370-43CB-A6C7-EE7C2AA3FC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8" r="21736"/>
          <a:stretch/>
        </p:blipFill>
        <p:spPr bwMode="auto">
          <a:xfrm flipH="1">
            <a:off x="8623877" y="2203842"/>
            <a:ext cx="396841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DE84B84E-C329-4BE2-B232-4DCC4C83A282}"/>
              </a:ext>
            </a:extLst>
          </p:cNvPr>
          <p:cNvSpPr txBox="1"/>
          <p:nvPr/>
        </p:nvSpPr>
        <p:spPr>
          <a:xfrm>
            <a:off x="944452" y="1072951"/>
            <a:ext cx="67247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2" indent="-171450">
              <a:lnSpc>
                <a:spcPct val="150000"/>
              </a:lnSpc>
              <a:buClr>
                <a:srgbClr val="172B4D"/>
              </a:buClr>
              <a:buSzPts val="900"/>
              <a:buFont typeface="Arial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Management Traffic :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관리자 운영을 위한  네트워크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lvl="2" indent="-171450">
              <a:lnSpc>
                <a:spcPct val="150000"/>
              </a:lnSpc>
              <a:buClr>
                <a:srgbClr val="172B4D"/>
              </a:buClr>
              <a:buSzPts val="900"/>
              <a:buFont typeface="Arial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Service Traffic :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애플리케이션 서비스 운영을 위한 네트워크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</a:p>
          <a:p>
            <a:pPr marL="171450" lvl="2" indent="-171450">
              <a:lnSpc>
                <a:spcPct val="150000"/>
              </a:lnSpc>
              <a:buClr>
                <a:srgbClr val="172B4D"/>
              </a:buClr>
              <a:buSzPts val="900"/>
              <a:buFont typeface="Arial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Service Traffic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동작방식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  <a:buClr>
                <a:srgbClr val="172B4D"/>
              </a:buClr>
              <a:buSzPts val="900"/>
            </a:pP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①</a:t>
            </a:r>
            <a:r>
              <a:rPr lang="ko-KR" altLang="en-US" sz="1200" b="0" dirty="0">
                <a:solidFill>
                  <a:schemeClr val="tx1"/>
                </a:solidFill>
                <a:latin typeface="+mn-ea"/>
                <a:ea typeface="+mn-ea"/>
              </a:rPr>
              <a:t> 사용자가 서비스에 접속하기 위해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 URL</a:t>
            </a:r>
            <a:r>
              <a:rPr lang="ko-KR" altLang="en-US" sz="1200" b="0" dirty="0">
                <a:solidFill>
                  <a:schemeClr val="tx1"/>
                </a:solidFill>
                <a:latin typeface="+mn-ea"/>
                <a:ea typeface="+mn-ea"/>
              </a:rPr>
              <a:t> 입력 후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DMZ</a:t>
            </a:r>
            <a:r>
              <a:rPr lang="ko-KR" altLang="en-US" sz="12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프록시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서버</a:t>
            </a:r>
            <a:r>
              <a:rPr lang="ko-KR" altLang="en-US" sz="1200" b="0" dirty="0">
                <a:solidFill>
                  <a:schemeClr val="tx1"/>
                </a:solidFill>
                <a:latin typeface="+mn-ea"/>
                <a:ea typeface="+mn-ea"/>
              </a:rPr>
              <a:t>로 </a:t>
            </a:r>
            <a:r>
              <a:rPr lang="ko-KR" altLang="en-US" sz="1200" b="0" dirty="0" err="1">
                <a:solidFill>
                  <a:schemeClr val="tx1"/>
                </a:solidFill>
                <a:latin typeface="+mn-ea"/>
                <a:ea typeface="+mn-ea"/>
              </a:rPr>
              <a:t>트래픽</a:t>
            </a:r>
            <a:r>
              <a:rPr lang="ko-KR" altLang="en-US" sz="1200" b="0" dirty="0">
                <a:solidFill>
                  <a:schemeClr val="tx1"/>
                </a:solidFill>
                <a:latin typeface="+mn-ea"/>
                <a:ea typeface="+mn-ea"/>
              </a:rPr>
              <a:t> 전달</a:t>
            </a:r>
            <a:endParaRPr lang="en-US" altLang="ko-KR" sz="12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buClr>
                <a:srgbClr val="172B4D"/>
              </a:buClr>
              <a:buSzPts val="900"/>
            </a:pP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② </a:t>
            </a:r>
            <a:r>
              <a:rPr lang="ko-KR" altLang="en-US" sz="1200" b="0" dirty="0" err="1">
                <a:solidFill>
                  <a:schemeClr val="tx1"/>
                </a:solidFill>
                <a:latin typeface="+mn-ea"/>
                <a:ea typeface="+mn-ea"/>
              </a:rPr>
              <a:t>프록시</a:t>
            </a:r>
            <a:r>
              <a:rPr lang="ko-KR" altLang="en-US" sz="1200" b="0" dirty="0">
                <a:solidFill>
                  <a:schemeClr val="tx1"/>
                </a:solidFill>
                <a:latin typeface="+mn-ea"/>
                <a:ea typeface="+mn-ea"/>
              </a:rPr>
              <a:t> 서버에서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내부 인프라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노드의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Router(Ingress)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로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트래픽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전달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buClr>
                <a:srgbClr val="172B4D"/>
              </a:buClr>
              <a:buSzPts val="900"/>
            </a:pP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③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 Router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(Ingress)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에서 </a:t>
            </a: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</a:rPr>
              <a:t>APP</a:t>
            </a:r>
            <a:r>
              <a:rPr lang="ko-KR" altLang="en-US" sz="1200" b="0" dirty="0">
                <a:solidFill>
                  <a:schemeClr val="tx1"/>
                </a:solidFill>
                <a:latin typeface="+mn-ea"/>
                <a:ea typeface="+mn-ea"/>
              </a:rPr>
              <a:t>로 </a:t>
            </a:r>
            <a:r>
              <a:rPr lang="ko-KR" altLang="en-US" sz="1200" b="0" dirty="0" err="1">
                <a:solidFill>
                  <a:schemeClr val="tx1"/>
                </a:solidFill>
                <a:latin typeface="+mn-ea"/>
                <a:ea typeface="+mn-ea"/>
              </a:rPr>
              <a:t>트래픽이</a:t>
            </a:r>
            <a:r>
              <a:rPr lang="ko-KR" altLang="en-US" sz="1200" b="0" dirty="0">
                <a:solidFill>
                  <a:schemeClr val="tx1"/>
                </a:solidFill>
                <a:latin typeface="+mn-ea"/>
                <a:ea typeface="+mn-ea"/>
              </a:rPr>
              <a:t> 전달되어 </a:t>
            </a:r>
            <a:r>
              <a:rPr lang="en-US" altLang="ko-KR" sz="1200" b="0" dirty="0" err="1">
                <a:solidFill>
                  <a:schemeClr val="tx1"/>
                </a:solidFill>
                <a:latin typeface="+mn-ea"/>
                <a:ea typeface="+mn-ea"/>
              </a:rPr>
              <a:t>EndPoint</a:t>
            </a:r>
            <a:r>
              <a:rPr lang="ko-KR" altLang="en-US" sz="1200" b="0" dirty="0">
                <a:solidFill>
                  <a:schemeClr val="tx1"/>
                </a:solidFill>
                <a:latin typeface="+mn-ea"/>
                <a:ea typeface="+mn-ea"/>
              </a:rPr>
              <a:t> 서비스에 접근</a:t>
            </a:r>
            <a:endParaRPr lang="ko-KR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88" name="Google Shape;200;p19">
            <a:extLst>
              <a:ext uri="{FF2B5EF4-FFF2-40B4-BE49-F238E27FC236}">
                <a16:creationId xmlns:a16="http://schemas.microsoft.com/office/drawing/2014/main" id="{651B4B06-2003-43A5-ACF1-847BCCEBE152}"/>
              </a:ext>
            </a:extLst>
          </p:cNvPr>
          <p:cNvCxnSpPr>
            <a:cxnSpLocks/>
          </p:cNvCxnSpPr>
          <p:nvPr/>
        </p:nvCxnSpPr>
        <p:spPr>
          <a:xfrm>
            <a:off x="1329165" y="5506144"/>
            <a:ext cx="5606270" cy="0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miter lim="800000"/>
            <a:headEnd type="oval" w="sm" len="sm"/>
            <a:tailEnd type="oval" w="sm" len="sm"/>
          </a:ln>
        </p:spPr>
      </p:cxnSp>
      <p:sp>
        <p:nvSpPr>
          <p:cNvPr id="188" name="Google Shape;188;p19"/>
          <p:cNvSpPr/>
          <p:nvPr/>
        </p:nvSpPr>
        <p:spPr>
          <a:xfrm>
            <a:off x="2240987" y="4373112"/>
            <a:ext cx="538708" cy="249952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3F3F3F"/>
                </a:solidFill>
                <a:latin typeface="+mn-ea"/>
                <a:ea typeface="+mn-ea"/>
                <a:cs typeface="Arial"/>
                <a:sym typeface="Arial"/>
              </a:rPr>
              <a:t>Router</a:t>
            </a:r>
            <a:endParaRPr sz="800" dirty="0">
              <a:solidFill>
                <a:srgbClr val="3F3F3F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89" name="Google Shape;200;p19">
            <a:extLst>
              <a:ext uri="{FF2B5EF4-FFF2-40B4-BE49-F238E27FC236}">
                <a16:creationId xmlns:a16="http://schemas.microsoft.com/office/drawing/2014/main" id="{651B4B06-2003-43A5-ACF1-847BCCEBE152}"/>
              </a:ext>
            </a:extLst>
          </p:cNvPr>
          <p:cNvCxnSpPr>
            <a:cxnSpLocks/>
          </p:cNvCxnSpPr>
          <p:nvPr/>
        </p:nvCxnSpPr>
        <p:spPr>
          <a:xfrm flipV="1">
            <a:off x="2063227" y="5134492"/>
            <a:ext cx="0" cy="357286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0" name="Google Shape;200;p19">
            <a:extLst>
              <a:ext uri="{FF2B5EF4-FFF2-40B4-BE49-F238E27FC236}">
                <a16:creationId xmlns:a16="http://schemas.microsoft.com/office/drawing/2014/main" id="{651B4B06-2003-43A5-ACF1-847BCCEBE152}"/>
              </a:ext>
            </a:extLst>
          </p:cNvPr>
          <p:cNvCxnSpPr>
            <a:cxnSpLocks/>
          </p:cNvCxnSpPr>
          <p:nvPr/>
        </p:nvCxnSpPr>
        <p:spPr>
          <a:xfrm flipV="1">
            <a:off x="3257377" y="5227143"/>
            <a:ext cx="0" cy="268434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1" name="Google Shape;200;p19">
            <a:extLst>
              <a:ext uri="{FF2B5EF4-FFF2-40B4-BE49-F238E27FC236}">
                <a16:creationId xmlns:a16="http://schemas.microsoft.com/office/drawing/2014/main" id="{651B4B06-2003-43A5-ACF1-847BCCEBE152}"/>
              </a:ext>
            </a:extLst>
          </p:cNvPr>
          <p:cNvCxnSpPr>
            <a:cxnSpLocks/>
          </p:cNvCxnSpPr>
          <p:nvPr/>
        </p:nvCxnSpPr>
        <p:spPr>
          <a:xfrm flipV="1">
            <a:off x="5122877" y="5108903"/>
            <a:ext cx="0" cy="393015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2" name="Google Shape;200;p19">
            <a:extLst>
              <a:ext uri="{FF2B5EF4-FFF2-40B4-BE49-F238E27FC236}">
                <a16:creationId xmlns:a16="http://schemas.microsoft.com/office/drawing/2014/main" id="{651B4B06-2003-43A5-ACF1-847BCCEBE152}"/>
              </a:ext>
            </a:extLst>
          </p:cNvPr>
          <p:cNvCxnSpPr>
            <a:cxnSpLocks/>
          </p:cNvCxnSpPr>
          <p:nvPr/>
        </p:nvCxnSpPr>
        <p:spPr>
          <a:xfrm flipV="1">
            <a:off x="6189677" y="5241159"/>
            <a:ext cx="0" cy="244031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3" name="Google Shape;200;p19">
            <a:extLst>
              <a:ext uri="{FF2B5EF4-FFF2-40B4-BE49-F238E27FC236}">
                <a16:creationId xmlns:a16="http://schemas.microsoft.com/office/drawing/2014/main" id="{651B4B06-2003-43A5-ACF1-847BCCEBE152}"/>
              </a:ext>
            </a:extLst>
          </p:cNvPr>
          <p:cNvCxnSpPr>
            <a:cxnSpLocks/>
          </p:cNvCxnSpPr>
          <p:nvPr/>
        </p:nvCxnSpPr>
        <p:spPr>
          <a:xfrm>
            <a:off x="1481565" y="5392319"/>
            <a:ext cx="5606270" cy="0"/>
          </a:xfrm>
          <a:prstGeom prst="straightConnector1">
            <a:avLst/>
          </a:prstGeom>
          <a:noFill/>
          <a:ln w="2222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oval" w="sm" len="sm"/>
            <a:tailEnd type="oval" w="sm" len="sm"/>
          </a:ln>
        </p:spPr>
      </p:cxnSp>
      <p:cxnSp>
        <p:nvCxnSpPr>
          <p:cNvPr id="96" name="Google Shape;200;p19">
            <a:extLst>
              <a:ext uri="{FF2B5EF4-FFF2-40B4-BE49-F238E27FC236}">
                <a16:creationId xmlns:a16="http://schemas.microsoft.com/office/drawing/2014/main" id="{651B4B06-2003-43A5-ACF1-847BCCEBE152}"/>
              </a:ext>
            </a:extLst>
          </p:cNvPr>
          <p:cNvCxnSpPr>
            <a:cxnSpLocks/>
          </p:cNvCxnSpPr>
          <p:nvPr/>
        </p:nvCxnSpPr>
        <p:spPr>
          <a:xfrm flipV="1">
            <a:off x="1972552" y="5122968"/>
            <a:ext cx="0" cy="268434"/>
          </a:xfrm>
          <a:prstGeom prst="straightConnector1">
            <a:avLst/>
          </a:prstGeom>
          <a:noFill/>
          <a:ln w="2222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" name="Google Shape;200;p19">
            <a:extLst>
              <a:ext uri="{FF2B5EF4-FFF2-40B4-BE49-F238E27FC236}">
                <a16:creationId xmlns:a16="http://schemas.microsoft.com/office/drawing/2014/main" id="{651B4B06-2003-43A5-ACF1-847BCCEBE152}"/>
              </a:ext>
            </a:extLst>
          </p:cNvPr>
          <p:cNvCxnSpPr>
            <a:cxnSpLocks/>
          </p:cNvCxnSpPr>
          <p:nvPr/>
        </p:nvCxnSpPr>
        <p:spPr>
          <a:xfrm flipV="1">
            <a:off x="3156654" y="5227672"/>
            <a:ext cx="0" cy="151524"/>
          </a:xfrm>
          <a:prstGeom prst="straightConnector1">
            <a:avLst/>
          </a:prstGeom>
          <a:noFill/>
          <a:ln w="2222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" name="Google Shape;200;p19">
            <a:extLst>
              <a:ext uri="{FF2B5EF4-FFF2-40B4-BE49-F238E27FC236}">
                <a16:creationId xmlns:a16="http://schemas.microsoft.com/office/drawing/2014/main" id="{651B4B06-2003-43A5-ACF1-847BCCEBE152}"/>
              </a:ext>
            </a:extLst>
          </p:cNvPr>
          <p:cNvCxnSpPr>
            <a:cxnSpLocks/>
          </p:cNvCxnSpPr>
          <p:nvPr/>
        </p:nvCxnSpPr>
        <p:spPr>
          <a:xfrm flipV="1">
            <a:off x="5034415" y="5108916"/>
            <a:ext cx="0" cy="295277"/>
          </a:xfrm>
          <a:prstGeom prst="straightConnector1">
            <a:avLst/>
          </a:prstGeom>
          <a:noFill/>
          <a:ln w="2222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9" name="Google Shape;200;p19">
            <a:extLst>
              <a:ext uri="{FF2B5EF4-FFF2-40B4-BE49-F238E27FC236}">
                <a16:creationId xmlns:a16="http://schemas.microsoft.com/office/drawing/2014/main" id="{651B4B06-2003-43A5-ACF1-847BCCEBE152}"/>
              </a:ext>
            </a:extLst>
          </p:cNvPr>
          <p:cNvCxnSpPr>
            <a:cxnSpLocks/>
          </p:cNvCxnSpPr>
          <p:nvPr/>
        </p:nvCxnSpPr>
        <p:spPr>
          <a:xfrm flipV="1">
            <a:off x="6101240" y="5240592"/>
            <a:ext cx="0" cy="151524"/>
          </a:xfrm>
          <a:prstGeom prst="straightConnector1">
            <a:avLst/>
          </a:prstGeom>
          <a:noFill/>
          <a:ln w="2222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6" name="Google Shape;200;p19">
            <a:extLst>
              <a:ext uri="{FF2B5EF4-FFF2-40B4-BE49-F238E27FC236}">
                <a16:creationId xmlns:a16="http://schemas.microsoft.com/office/drawing/2014/main" id="{B2C5EC32-CC18-724C-9C61-7B57DF814236}"/>
              </a:ext>
            </a:extLst>
          </p:cNvPr>
          <p:cNvCxnSpPr>
            <a:cxnSpLocks/>
          </p:cNvCxnSpPr>
          <p:nvPr/>
        </p:nvCxnSpPr>
        <p:spPr>
          <a:xfrm flipH="1">
            <a:off x="3039005" y="4547427"/>
            <a:ext cx="1482913" cy="0"/>
          </a:xfrm>
          <a:prstGeom prst="straightConnector1">
            <a:avLst/>
          </a:prstGeom>
          <a:noFill/>
          <a:ln w="22225" cap="flat" cmpd="sng">
            <a:solidFill>
              <a:schemeClr val="accent2"/>
            </a:solidFill>
            <a:prstDash val="solid"/>
            <a:miter lim="800000"/>
            <a:headEnd type="arrow" w="lg" len="med"/>
            <a:tailEnd type="none" w="sm" len="sm"/>
          </a:ln>
        </p:spPr>
      </p:cxnSp>
      <p:sp>
        <p:nvSpPr>
          <p:cNvPr id="107" name="Google Shape;387;p23">
            <a:extLst>
              <a:ext uri="{FF2B5EF4-FFF2-40B4-BE49-F238E27FC236}">
                <a16:creationId xmlns:a16="http://schemas.microsoft.com/office/drawing/2014/main" id="{1E77C5B7-4A10-439E-8028-5E9691266E13}"/>
              </a:ext>
            </a:extLst>
          </p:cNvPr>
          <p:cNvSpPr txBox="1"/>
          <p:nvPr/>
        </p:nvSpPr>
        <p:spPr>
          <a:xfrm>
            <a:off x="7936061" y="1825602"/>
            <a:ext cx="1162949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3F3F3F"/>
                </a:solidFill>
                <a:latin typeface="+mn-ea"/>
                <a:ea typeface="+mn-ea"/>
              </a:rPr>
              <a:t>Service</a:t>
            </a:r>
            <a:r>
              <a:rPr lang="en-US" sz="900" dirty="0">
                <a:solidFill>
                  <a:srgbClr val="3F3F3F"/>
                </a:solidFill>
                <a:latin typeface="+mn-ea"/>
                <a:ea typeface="+mn-ea"/>
                <a:cs typeface="Arial"/>
                <a:sym typeface="Arial"/>
              </a:rPr>
              <a:t> Traffic</a:t>
            </a:r>
            <a:endParaRPr sz="900" dirty="0">
              <a:solidFill>
                <a:srgbClr val="3F3F3F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108" name="Google Shape;200;p19">
            <a:extLst>
              <a:ext uri="{FF2B5EF4-FFF2-40B4-BE49-F238E27FC236}">
                <a16:creationId xmlns:a16="http://schemas.microsoft.com/office/drawing/2014/main" id="{651B4B06-2003-43A5-ACF1-847BCCEBE152}"/>
              </a:ext>
            </a:extLst>
          </p:cNvPr>
          <p:cNvCxnSpPr>
            <a:cxnSpLocks/>
          </p:cNvCxnSpPr>
          <p:nvPr/>
        </p:nvCxnSpPr>
        <p:spPr>
          <a:xfrm>
            <a:off x="7684188" y="1940998"/>
            <a:ext cx="228087" cy="0"/>
          </a:xfrm>
          <a:prstGeom prst="straightConnector1">
            <a:avLst/>
          </a:prstGeom>
          <a:noFill/>
          <a:ln w="222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9" name="Google Shape;187;p19"/>
          <p:cNvSpPr/>
          <p:nvPr/>
        </p:nvSpPr>
        <p:spPr>
          <a:xfrm>
            <a:off x="1499344" y="4003100"/>
            <a:ext cx="1280050" cy="2865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INFRA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NODE</a:t>
            </a:r>
            <a:endParaRPr sz="800" dirty="0">
              <a:latin typeface="+mn-ea"/>
              <a:ea typeface="+mn-ea"/>
            </a:endParaRPr>
          </a:p>
        </p:txBody>
      </p:sp>
      <p:sp>
        <p:nvSpPr>
          <p:cNvPr id="110" name="Google Shape;188;p19"/>
          <p:cNvSpPr/>
          <p:nvPr/>
        </p:nvSpPr>
        <p:spPr>
          <a:xfrm>
            <a:off x="2242912" y="3993062"/>
            <a:ext cx="538708" cy="249952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3F3F3F"/>
                </a:solidFill>
                <a:latin typeface="+mn-ea"/>
                <a:ea typeface="+mn-ea"/>
                <a:cs typeface="Arial"/>
                <a:sym typeface="Arial"/>
              </a:rPr>
              <a:t>Router</a:t>
            </a:r>
            <a:endParaRPr sz="800" dirty="0">
              <a:solidFill>
                <a:srgbClr val="3F3F3F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111" name="Google Shape;187;p19"/>
          <p:cNvSpPr/>
          <p:nvPr/>
        </p:nvSpPr>
        <p:spPr>
          <a:xfrm>
            <a:off x="1487769" y="3609550"/>
            <a:ext cx="1280050" cy="2865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INFRA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NODE</a:t>
            </a:r>
            <a:endParaRPr sz="800" dirty="0">
              <a:latin typeface="+mn-ea"/>
              <a:ea typeface="+mn-ea"/>
            </a:endParaRPr>
          </a:p>
        </p:txBody>
      </p:sp>
      <p:sp>
        <p:nvSpPr>
          <p:cNvPr id="112" name="Google Shape;188;p19"/>
          <p:cNvSpPr/>
          <p:nvPr/>
        </p:nvSpPr>
        <p:spPr>
          <a:xfrm>
            <a:off x="2231337" y="3599512"/>
            <a:ext cx="538708" cy="249952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3F3F3F"/>
                </a:solidFill>
                <a:latin typeface="+mn-ea"/>
                <a:ea typeface="+mn-ea"/>
                <a:cs typeface="Arial"/>
                <a:sym typeface="Arial"/>
              </a:rPr>
              <a:t>Router</a:t>
            </a:r>
            <a:endParaRPr sz="800" dirty="0">
              <a:solidFill>
                <a:srgbClr val="3F3F3F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85" name="Google Shape;538;p28"/>
          <p:cNvSpPr txBox="1">
            <a:spLocks noGrp="1"/>
          </p:cNvSpPr>
          <p:nvPr>
            <p:ph type="sldNum" sz="quarter" idx="4"/>
          </p:nvPr>
        </p:nvSpPr>
        <p:spPr>
          <a:xfrm>
            <a:off x="4527932" y="6568116"/>
            <a:ext cx="850136" cy="214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bg1"/>
                </a:solidFill>
                <a:latin typeface="+mj-ea"/>
                <a:ea typeface="+mj-ea"/>
                <a:cs typeface="Malgun Gothic"/>
                <a:sym typeface="Malgun Gothic"/>
              </a:rPr>
              <a:t>5</a:t>
            </a:fld>
            <a:endParaRPr>
              <a:solidFill>
                <a:schemeClr val="bg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20750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7D26181-9480-4CDE-83D9-8C416D5D6E29}"/>
              </a:ext>
            </a:extLst>
          </p:cNvPr>
          <p:cNvGrpSpPr/>
          <p:nvPr/>
        </p:nvGrpSpPr>
        <p:grpSpPr>
          <a:xfrm>
            <a:off x="1951429" y="1332268"/>
            <a:ext cx="1745797" cy="4894986"/>
            <a:chOff x="1936100" y="1539736"/>
            <a:chExt cx="1745797" cy="4561389"/>
          </a:xfrm>
        </p:grpSpPr>
        <p:sp>
          <p:nvSpPr>
            <p:cNvPr id="46" name="Google Shape;173;p19">
              <a:extLst>
                <a:ext uri="{FF2B5EF4-FFF2-40B4-BE49-F238E27FC236}">
                  <a16:creationId xmlns:a16="http://schemas.microsoft.com/office/drawing/2014/main" id="{A67DFA89-192C-43C1-BFD7-143B10A4F3CB}"/>
                </a:ext>
              </a:extLst>
            </p:cNvPr>
            <p:cNvSpPr/>
            <p:nvPr/>
          </p:nvSpPr>
          <p:spPr>
            <a:xfrm>
              <a:off x="2027807" y="1539737"/>
              <a:ext cx="1536674" cy="4561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53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  <p:sp>
          <p:nvSpPr>
            <p:cNvPr id="47" name="Google Shape;178;p19">
              <a:extLst>
                <a:ext uri="{FF2B5EF4-FFF2-40B4-BE49-F238E27FC236}">
                  <a16:creationId xmlns:a16="http://schemas.microsoft.com/office/drawing/2014/main" id="{609F0CA9-43FC-474D-B69F-D4688A1D3F40}"/>
                </a:ext>
              </a:extLst>
            </p:cNvPr>
            <p:cNvSpPr txBox="1"/>
            <p:nvPr/>
          </p:nvSpPr>
          <p:spPr>
            <a:xfrm>
              <a:off x="1936100" y="1539736"/>
              <a:ext cx="1745797" cy="246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dirty="0">
                  <a:solidFill>
                    <a:srgbClr val="3F3F3F"/>
                  </a:solidFill>
                  <a:latin typeface="+mn-ea"/>
                  <a:ea typeface="+mn-ea"/>
                  <a:cs typeface="Arial"/>
                  <a:sym typeface="Arial"/>
                </a:rPr>
                <a:t>HOST #1(RHV)</a:t>
              </a:r>
              <a:endParaRPr sz="1000" b="1" dirty="0">
                <a:solidFill>
                  <a:srgbClr val="3F3F3F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  <p:sp>
          <p:nvSpPr>
            <p:cNvPr id="86" name="Google Shape;308;p22">
              <a:extLst>
                <a:ext uri="{FF2B5EF4-FFF2-40B4-BE49-F238E27FC236}">
                  <a16:creationId xmlns:a16="http://schemas.microsoft.com/office/drawing/2014/main" id="{FD2D67D2-27DA-4B5B-A8D0-40B47BE25013}"/>
                </a:ext>
              </a:extLst>
            </p:cNvPr>
            <p:cNvSpPr/>
            <p:nvPr/>
          </p:nvSpPr>
          <p:spPr>
            <a:xfrm>
              <a:off x="2079569" y="5633458"/>
              <a:ext cx="1433150" cy="197865"/>
            </a:xfrm>
            <a:prstGeom prst="rect">
              <a:avLst/>
            </a:prstGeom>
            <a:solidFill>
              <a:srgbClr val="BBD6EE"/>
            </a:solidFill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rgbClr val="3F3F3F"/>
                  </a:solidFill>
                  <a:latin typeface="+mn-ea"/>
                  <a:ea typeface="+mn-ea"/>
                  <a:cs typeface="Arial"/>
                  <a:sym typeface="Arial"/>
                </a:rPr>
                <a:t>RHEL 8.3</a:t>
              </a:r>
              <a:endParaRPr sz="800" dirty="0">
                <a:solidFill>
                  <a:srgbClr val="3F3F3F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  <p:pic>
          <p:nvPicPr>
            <p:cNvPr id="99" name="그림 98" descr="텍스트, 컴퓨터이(가) 표시된 사진&#10;&#10;자동 생성된 설명">
              <a:extLst>
                <a:ext uri="{FF2B5EF4-FFF2-40B4-BE49-F238E27FC236}">
                  <a16:creationId xmlns:a16="http://schemas.microsoft.com/office/drawing/2014/main" id="{22646CDF-3600-4046-BB7C-07B89D520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8355" y="5852393"/>
              <a:ext cx="1536126" cy="234738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6256158-89E2-40C3-84F4-D74CC7183404}"/>
              </a:ext>
            </a:extLst>
          </p:cNvPr>
          <p:cNvGrpSpPr/>
          <p:nvPr/>
        </p:nvGrpSpPr>
        <p:grpSpPr>
          <a:xfrm>
            <a:off x="3667937" y="1332268"/>
            <a:ext cx="1540254" cy="4894984"/>
            <a:chOff x="3828248" y="1539736"/>
            <a:chExt cx="1540254" cy="4561387"/>
          </a:xfrm>
        </p:grpSpPr>
        <p:sp>
          <p:nvSpPr>
            <p:cNvPr id="56" name="Google Shape;173;p19">
              <a:extLst>
                <a:ext uri="{FF2B5EF4-FFF2-40B4-BE49-F238E27FC236}">
                  <a16:creationId xmlns:a16="http://schemas.microsoft.com/office/drawing/2014/main" id="{A16A34F2-406C-49FD-B302-415A162F5E6C}"/>
                </a:ext>
              </a:extLst>
            </p:cNvPr>
            <p:cNvSpPr/>
            <p:nvPr/>
          </p:nvSpPr>
          <p:spPr>
            <a:xfrm>
              <a:off x="3828249" y="1539736"/>
              <a:ext cx="1536674" cy="4561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53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  <p:sp>
          <p:nvSpPr>
            <p:cNvPr id="57" name="Google Shape;178;p19">
              <a:extLst>
                <a:ext uri="{FF2B5EF4-FFF2-40B4-BE49-F238E27FC236}">
                  <a16:creationId xmlns:a16="http://schemas.microsoft.com/office/drawing/2014/main" id="{5178BD5D-27D4-4391-BADB-76764B495570}"/>
                </a:ext>
              </a:extLst>
            </p:cNvPr>
            <p:cNvSpPr txBox="1"/>
            <p:nvPr/>
          </p:nvSpPr>
          <p:spPr>
            <a:xfrm>
              <a:off x="3828248" y="1539736"/>
              <a:ext cx="1536676" cy="246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dirty="0">
                  <a:solidFill>
                    <a:srgbClr val="3F3F3F"/>
                  </a:solidFill>
                  <a:latin typeface="+mn-ea"/>
                  <a:ea typeface="+mn-ea"/>
                  <a:cs typeface="Arial"/>
                  <a:sym typeface="Arial"/>
                </a:rPr>
                <a:t>HOST #2(RHV)</a:t>
              </a:r>
              <a:endParaRPr sz="1000" b="1" dirty="0">
                <a:solidFill>
                  <a:srgbClr val="3F3F3F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  <p:sp>
          <p:nvSpPr>
            <p:cNvPr id="87" name="Google Shape;308;p22">
              <a:extLst>
                <a:ext uri="{FF2B5EF4-FFF2-40B4-BE49-F238E27FC236}">
                  <a16:creationId xmlns:a16="http://schemas.microsoft.com/office/drawing/2014/main" id="{FD2D67D2-27DA-4B5B-A8D0-40B47BE25013}"/>
                </a:ext>
              </a:extLst>
            </p:cNvPr>
            <p:cNvSpPr/>
            <p:nvPr/>
          </p:nvSpPr>
          <p:spPr>
            <a:xfrm>
              <a:off x="3880011" y="5633458"/>
              <a:ext cx="1433150" cy="197865"/>
            </a:xfrm>
            <a:prstGeom prst="rect">
              <a:avLst/>
            </a:prstGeom>
            <a:solidFill>
              <a:srgbClr val="BBD6EE"/>
            </a:solidFill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altLang="ko-KR" sz="800" dirty="0">
                  <a:solidFill>
                    <a:srgbClr val="3F3F3F"/>
                  </a:solidFill>
                  <a:latin typeface="+mn-ea"/>
                </a:rPr>
                <a:t>RHEL 8.3</a:t>
              </a:r>
            </a:p>
          </p:txBody>
        </p:sp>
        <p:pic>
          <p:nvPicPr>
            <p:cNvPr id="100" name="그림 99" descr="텍스트, 컴퓨터이(가) 표시된 사진&#10;&#10;자동 생성된 설명">
              <a:extLst>
                <a:ext uri="{FF2B5EF4-FFF2-40B4-BE49-F238E27FC236}">
                  <a16:creationId xmlns:a16="http://schemas.microsoft.com/office/drawing/2014/main" id="{1E75462D-52BF-4B5F-9690-CB9D4F96A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2376" y="5852393"/>
              <a:ext cx="1536126" cy="234738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AF1D281-6823-4CA1-B27A-22E0D9166D9D}"/>
              </a:ext>
            </a:extLst>
          </p:cNvPr>
          <p:cNvGrpSpPr/>
          <p:nvPr/>
        </p:nvGrpSpPr>
        <p:grpSpPr>
          <a:xfrm>
            <a:off x="578096" y="1332268"/>
            <a:ext cx="1288322" cy="4894983"/>
            <a:chOff x="276404" y="1539737"/>
            <a:chExt cx="1536674" cy="4561386"/>
          </a:xfrm>
        </p:grpSpPr>
        <p:sp>
          <p:nvSpPr>
            <p:cNvPr id="83" name="Google Shape;173;p19">
              <a:extLst>
                <a:ext uri="{FF2B5EF4-FFF2-40B4-BE49-F238E27FC236}">
                  <a16:creationId xmlns:a16="http://schemas.microsoft.com/office/drawing/2014/main" id="{A67DFA89-192C-43C1-BFD7-143B10A4F3CB}"/>
                </a:ext>
              </a:extLst>
            </p:cNvPr>
            <p:cNvSpPr/>
            <p:nvPr/>
          </p:nvSpPr>
          <p:spPr>
            <a:xfrm>
              <a:off x="276404" y="1539737"/>
              <a:ext cx="1536674" cy="4561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53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  <p:sp>
          <p:nvSpPr>
            <p:cNvPr id="84" name="Google Shape;178;p19">
              <a:extLst>
                <a:ext uri="{FF2B5EF4-FFF2-40B4-BE49-F238E27FC236}">
                  <a16:creationId xmlns:a16="http://schemas.microsoft.com/office/drawing/2014/main" id="{609F0CA9-43FC-474D-B69F-D4688A1D3F40}"/>
                </a:ext>
              </a:extLst>
            </p:cNvPr>
            <p:cNvSpPr txBox="1"/>
            <p:nvPr/>
          </p:nvSpPr>
          <p:spPr>
            <a:xfrm>
              <a:off x="404441" y="1541844"/>
              <a:ext cx="1280599" cy="246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dirty="0">
                  <a:solidFill>
                    <a:srgbClr val="3F3F3F"/>
                  </a:solidFill>
                  <a:latin typeface="+mn-ea"/>
                  <a:ea typeface="+mn-ea"/>
                  <a:cs typeface="Arial"/>
                  <a:sym typeface="Arial"/>
                </a:rPr>
                <a:t>DNS #1</a:t>
              </a:r>
              <a:endParaRPr sz="1000" b="1" dirty="0">
                <a:solidFill>
                  <a:srgbClr val="3F3F3F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  <p:pic>
          <p:nvPicPr>
            <p:cNvPr id="110" name="그림 109" descr="텍스트, 컴퓨터이(가) 표시된 사진&#10;&#10;자동 생성된 설명">
              <a:extLst>
                <a:ext uri="{FF2B5EF4-FFF2-40B4-BE49-F238E27FC236}">
                  <a16:creationId xmlns:a16="http://schemas.microsoft.com/office/drawing/2014/main" id="{0A11E556-959A-473C-BC52-9089C0BA7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678" y="5852393"/>
              <a:ext cx="1536126" cy="234738"/>
            </a:xfrm>
            <a:prstGeom prst="rect">
              <a:avLst/>
            </a:prstGeom>
          </p:spPr>
        </p:pic>
        <p:sp>
          <p:nvSpPr>
            <p:cNvPr id="111" name="Google Shape;308;p22">
              <a:extLst>
                <a:ext uri="{FF2B5EF4-FFF2-40B4-BE49-F238E27FC236}">
                  <a16:creationId xmlns:a16="http://schemas.microsoft.com/office/drawing/2014/main" id="{539B6C94-14F0-478D-9A8D-70495FF6E2DD}"/>
                </a:ext>
              </a:extLst>
            </p:cNvPr>
            <p:cNvSpPr/>
            <p:nvPr/>
          </p:nvSpPr>
          <p:spPr>
            <a:xfrm>
              <a:off x="328166" y="5633458"/>
              <a:ext cx="1433150" cy="197865"/>
            </a:xfrm>
            <a:prstGeom prst="rect">
              <a:avLst/>
            </a:prstGeom>
            <a:solidFill>
              <a:srgbClr val="BBD6EE"/>
            </a:solidFill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rgbClr val="3F3F3F"/>
                  </a:solidFill>
                  <a:latin typeface="+mn-ea"/>
                  <a:ea typeface="+mn-ea"/>
                  <a:cs typeface="Arial"/>
                  <a:sym typeface="Arial"/>
                </a:rPr>
                <a:t>Cent OS 7.9</a:t>
              </a:r>
              <a:endParaRPr sz="800" dirty="0">
                <a:solidFill>
                  <a:srgbClr val="3F3F3F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A7B2C01-4104-4613-B7F9-59DEF018096E}"/>
              </a:ext>
            </a:extLst>
          </p:cNvPr>
          <p:cNvGrpSpPr/>
          <p:nvPr/>
        </p:nvGrpSpPr>
        <p:grpSpPr>
          <a:xfrm>
            <a:off x="6917611" y="1332268"/>
            <a:ext cx="1548392" cy="4894984"/>
            <a:chOff x="7199551" y="1539736"/>
            <a:chExt cx="1548392" cy="4561387"/>
          </a:xfrm>
        </p:grpSpPr>
        <p:sp>
          <p:nvSpPr>
            <p:cNvPr id="43" name="Google Shape;173;p19">
              <a:extLst>
                <a:ext uri="{FF2B5EF4-FFF2-40B4-BE49-F238E27FC236}">
                  <a16:creationId xmlns:a16="http://schemas.microsoft.com/office/drawing/2014/main" id="{7E987A1F-D17B-4514-BB01-B0ED504BC623}"/>
                </a:ext>
              </a:extLst>
            </p:cNvPr>
            <p:cNvSpPr/>
            <p:nvPr/>
          </p:nvSpPr>
          <p:spPr>
            <a:xfrm>
              <a:off x="7211269" y="1539737"/>
              <a:ext cx="1536674" cy="4561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53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  <p:sp>
          <p:nvSpPr>
            <p:cNvPr id="44" name="Google Shape;178;p19">
              <a:extLst>
                <a:ext uri="{FF2B5EF4-FFF2-40B4-BE49-F238E27FC236}">
                  <a16:creationId xmlns:a16="http://schemas.microsoft.com/office/drawing/2014/main" id="{C6D1AB1E-967F-4821-BE52-4C24406B869C}"/>
                </a:ext>
              </a:extLst>
            </p:cNvPr>
            <p:cNvSpPr txBox="1"/>
            <p:nvPr/>
          </p:nvSpPr>
          <p:spPr>
            <a:xfrm>
              <a:off x="7211269" y="1539736"/>
              <a:ext cx="1536674" cy="246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000" tIns="45700" rIns="36000" bIns="45700" anchor="t" anchorCtr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rgbClr val="3F3F3F"/>
                  </a:solidFill>
                  <a:latin typeface="+mn-ea"/>
                  <a:ea typeface="+mn-ea"/>
                  <a:cs typeface="Arial"/>
                  <a:sym typeface="Arial"/>
                </a:rPr>
                <a:t>HOST #4(Worker Node)</a:t>
              </a:r>
            </a:p>
          </p:txBody>
        </p:sp>
        <p:pic>
          <p:nvPicPr>
            <p:cNvPr id="103" name="그림 102" descr="텍스트, 컴퓨터이(가) 표시된 사진&#10;&#10;자동 생성된 설명">
              <a:extLst>
                <a:ext uri="{FF2B5EF4-FFF2-40B4-BE49-F238E27FC236}">
                  <a16:creationId xmlns:a16="http://schemas.microsoft.com/office/drawing/2014/main" id="{FE9BFEE6-EFFA-4B20-A33D-2609C14F3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9551" y="5852393"/>
              <a:ext cx="1536126" cy="234738"/>
            </a:xfrm>
            <a:prstGeom prst="rect">
              <a:avLst/>
            </a:prstGeom>
          </p:spPr>
        </p:pic>
        <p:sp>
          <p:nvSpPr>
            <p:cNvPr id="105" name="Google Shape;308;p22">
              <a:extLst>
                <a:ext uri="{FF2B5EF4-FFF2-40B4-BE49-F238E27FC236}">
                  <a16:creationId xmlns:a16="http://schemas.microsoft.com/office/drawing/2014/main" id="{6F994321-B8CD-41EE-B475-7DFB3D604D88}"/>
                </a:ext>
              </a:extLst>
            </p:cNvPr>
            <p:cNvSpPr/>
            <p:nvPr/>
          </p:nvSpPr>
          <p:spPr>
            <a:xfrm>
              <a:off x="7263031" y="5633458"/>
              <a:ext cx="1433150" cy="197865"/>
            </a:xfrm>
            <a:prstGeom prst="rect">
              <a:avLst/>
            </a:prstGeom>
            <a:solidFill>
              <a:srgbClr val="BBD6EE"/>
            </a:solidFill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altLang="ko-KR" sz="800" dirty="0">
                  <a:solidFill>
                    <a:srgbClr val="3F3F3F"/>
                  </a:solidFill>
                  <a:latin typeface="+mn-ea"/>
                </a:rPr>
                <a:t>Core OS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DCA4861-C806-42F3-AA04-716632B6B95A}"/>
              </a:ext>
            </a:extLst>
          </p:cNvPr>
          <p:cNvGrpSpPr/>
          <p:nvPr/>
        </p:nvGrpSpPr>
        <p:grpSpPr>
          <a:xfrm>
            <a:off x="5316061" y="1313942"/>
            <a:ext cx="1547020" cy="4914650"/>
            <a:chOff x="5587133" y="1521410"/>
            <a:chExt cx="1547020" cy="4579713"/>
          </a:xfrm>
        </p:grpSpPr>
        <p:sp>
          <p:nvSpPr>
            <p:cNvPr id="41" name="Google Shape;173;p19">
              <a:extLst>
                <a:ext uri="{FF2B5EF4-FFF2-40B4-BE49-F238E27FC236}">
                  <a16:creationId xmlns:a16="http://schemas.microsoft.com/office/drawing/2014/main" id="{D385311F-8052-4B5B-8541-20DADE3D2F1D}"/>
                </a:ext>
              </a:extLst>
            </p:cNvPr>
            <p:cNvSpPr/>
            <p:nvPr/>
          </p:nvSpPr>
          <p:spPr>
            <a:xfrm>
              <a:off x="5597478" y="1539737"/>
              <a:ext cx="1536675" cy="4561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53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  <p:sp>
          <p:nvSpPr>
            <p:cNvPr id="42" name="Google Shape;178;p19">
              <a:extLst>
                <a:ext uri="{FF2B5EF4-FFF2-40B4-BE49-F238E27FC236}">
                  <a16:creationId xmlns:a16="http://schemas.microsoft.com/office/drawing/2014/main" id="{0F0C3E90-F8F2-4144-9BA1-406B22F827A0}"/>
                </a:ext>
              </a:extLst>
            </p:cNvPr>
            <p:cNvSpPr txBox="1"/>
            <p:nvPr/>
          </p:nvSpPr>
          <p:spPr>
            <a:xfrm>
              <a:off x="5587133" y="1521410"/>
              <a:ext cx="1536677" cy="246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000" tIns="45700" rIns="3600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dirty="0">
                  <a:solidFill>
                    <a:srgbClr val="3F3F3F"/>
                  </a:solidFill>
                  <a:latin typeface="+mn-ea"/>
                  <a:ea typeface="+mn-ea"/>
                  <a:cs typeface="Arial"/>
                  <a:sym typeface="Arial"/>
                </a:rPr>
                <a:t>HOST #3(Worker Node)</a:t>
              </a:r>
              <a:endParaRPr sz="1000" b="1" dirty="0">
                <a:solidFill>
                  <a:srgbClr val="3F3F3F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  <p:pic>
          <p:nvPicPr>
            <p:cNvPr id="102" name="그림 101" descr="텍스트, 컴퓨터이(가) 표시된 사진&#10;&#10;자동 생성된 설명">
              <a:extLst>
                <a:ext uri="{FF2B5EF4-FFF2-40B4-BE49-F238E27FC236}">
                  <a16:creationId xmlns:a16="http://schemas.microsoft.com/office/drawing/2014/main" id="{5957BB2A-6EA5-4953-9432-009B0A617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5314" y="5852393"/>
              <a:ext cx="1536126" cy="234738"/>
            </a:xfrm>
            <a:prstGeom prst="rect">
              <a:avLst/>
            </a:prstGeom>
          </p:spPr>
        </p:pic>
        <p:sp>
          <p:nvSpPr>
            <p:cNvPr id="104" name="Google Shape;308;p22">
              <a:extLst>
                <a:ext uri="{FF2B5EF4-FFF2-40B4-BE49-F238E27FC236}">
                  <a16:creationId xmlns:a16="http://schemas.microsoft.com/office/drawing/2014/main" id="{1E97B0F2-4B7B-485E-AD4C-03F5584A9ACF}"/>
                </a:ext>
              </a:extLst>
            </p:cNvPr>
            <p:cNvSpPr/>
            <p:nvPr/>
          </p:nvSpPr>
          <p:spPr>
            <a:xfrm>
              <a:off x="5649240" y="5633458"/>
              <a:ext cx="1433150" cy="197865"/>
            </a:xfrm>
            <a:prstGeom prst="rect">
              <a:avLst/>
            </a:prstGeom>
            <a:solidFill>
              <a:srgbClr val="BBD6EE"/>
            </a:solidFill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altLang="ko-KR" sz="800" dirty="0">
                  <a:solidFill>
                    <a:srgbClr val="3F3F3F"/>
                  </a:solidFill>
                  <a:latin typeface="+mn-ea"/>
                </a:rPr>
                <a:t>Core OS</a:t>
              </a:r>
            </a:p>
          </p:txBody>
        </p:sp>
      </p:grpSp>
      <p:sp>
        <p:nvSpPr>
          <p:cNvPr id="536" name="Google Shape;536;p28"/>
          <p:cNvSpPr txBox="1">
            <a:spLocks noGrp="1"/>
          </p:cNvSpPr>
          <p:nvPr>
            <p:ph type="body" sz="quarter" idx="16"/>
          </p:nvPr>
        </p:nvSpPr>
        <p:spPr>
          <a:xfrm>
            <a:off x="578096" y="286474"/>
            <a:ext cx="7322517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n-US" altLang="ko-KR" sz="2400" dirty="0"/>
              <a:t>4. SW </a:t>
            </a:r>
            <a:r>
              <a:rPr lang="ko-KR" altLang="en-US" sz="2400" dirty="0"/>
              <a:t>구성</a:t>
            </a:r>
          </a:p>
        </p:txBody>
      </p:sp>
      <p:sp>
        <p:nvSpPr>
          <p:cNvPr id="40" name="Google Shape;580;p29"/>
          <p:cNvSpPr txBox="1"/>
          <p:nvPr/>
        </p:nvSpPr>
        <p:spPr>
          <a:xfrm>
            <a:off x="736458" y="869873"/>
            <a:ext cx="5075844" cy="249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-US" altLang="ko-KR" sz="1800" b="1" dirty="0">
                <a:solidFill>
                  <a:srgbClr val="262626"/>
                </a:solidFill>
                <a:latin typeface="+mn-ea"/>
                <a:ea typeface="+mn-ea"/>
                <a:cs typeface="Malgun Gothic"/>
                <a:sym typeface="Malgun Gothic"/>
              </a:rPr>
              <a:t>4.1 </a:t>
            </a:r>
            <a:r>
              <a:rPr lang="en-US" altLang="ko-KR" sz="1800" b="1" dirty="0">
                <a:latin typeface="+mn-ea"/>
                <a:ea typeface="+mn-ea"/>
              </a:rPr>
              <a:t>SW </a:t>
            </a:r>
            <a:r>
              <a:rPr lang="ko-KR" altLang="en-US" sz="1800" b="1" dirty="0">
                <a:latin typeface="+mn-ea"/>
                <a:ea typeface="+mn-ea"/>
              </a:rPr>
              <a:t>구성도 </a:t>
            </a:r>
          </a:p>
        </p:txBody>
      </p:sp>
      <p:sp>
        <p:nvSpPr>
          <p:cNvPr id="62" name="사각형: 둥근 모서리 11">
            <a:extLst>
              <a:ext uri="{FF2B5EF4-FFF2-40B4-BE49-F238E27FC236}">
                <a16:creationId xmlns:a16="http://schemas.microsoft.com/office/drawing/2014/main" id="{818705F1-6639-436B-A047-38C28B16CF2C}"/>
              </a:ext>
            </a:extLst>
          </p:cNvPr>
          <p:cNvSpPr/>
          <p:nvPr/>
        </p:nvSpPr>
        <p:spPr>
          <a:xfrm>
            <a:off x="1976784" y="1611498"/>
            <a:ext cx="3296256" cy="4817294"/>
          </a:xfrm>
          <a:prstGeom prst="roundRect">
            <a:avLst>
              <a:gd name="adj" fmla="val 57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F3F043F-C0F4-404A-9A91-45F615B4446D}"/>
              </a:ext>
            </a:extLst>
          </p:cNvPr>
          <p:cNvSpPr txBox="1"/>
          <p:nvPr/>
        </p:nvSpPr>
        <p:spPr>
          <a:xfrm>
            <a:off x="8345064" y="2479359"/>
            <a:ext cx="106192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C00000"/>
                </a:solidFill>
                <a:latin typeface="+mn-ea"/>
                <a:ea typeface="+mn-ea"/>
              </a:rPr>
              <a:t>RHOCP</a:t>
            </a:r>
          </a:p>
          <a:p>
            <a:pPr algn="ctr"/>
            <a:r>
              <a:rPr lang="en-US" altLang="ko-KR" sz="1000" b="1" dirty="0">
                <a:solidFill>
                  <a:srgbClr val="C00000"/>
                </a:solidFill>
                <a:latin typeface="+mn-ea"/>
                <a:ea typeface="+mn-ea"/>
                <a:sym typeface="Arial"/>
              </a:rPr>
              <a:t>Clu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  <a:ea typeface="+mn-ea"/>
              </a:rPr>
              <a:t>ster / </a:t>
            </a:r>
          </a:p>
          <a:p>
            <a:pPr algn="ctr"/>
            <a:r>
              <a:rPr lang="en-US" altLang="ko-KR" sz="1000" b="1" dirty="0" err="1">
                <a:solidFill>
                  <a:srgbClr val="C00000"/>
                </a:solidFill>
                <a:latin typeface="+mn-ea"/>
                <a:ea typeface="+mn-ea"/>
                <a:sym typeface="Arial"/>
              </a:rPr>
              <a:t>Monitering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  <a:ea typeface="+mn-ea"/>
                <a:sym typeface="Arial"/>
              </a:rPr>
              <a:t> /</a:t>
            </a:r>
          </a:p>
          <a:p>
            <a:pPr algn="ctr"/>
            <a:r>
              <a:rPr lang="en-US" altLang="ko-KR" sz="1000" b="1" dirty="0">
                <a:solidFill>
                  <a:srgbClr val="C00000"/>
                </a:solidFill>
                <a:latin typeface="+mn-ea"/>
                <a:ea typeface="+mn-ea"/>
              </a:rPr>
              <a:t>Logging /</a:t>
            </a:r>
          </a:p>
          <a:p>
            <a:pPr algn="ctr"/>
            <a:r>
              <a:rPr lang="en-US" altLang="ko-KR" sz="1000" b="1" dirty="0">
                <a:solidFill>
                  <a:srgbClr val="C00000"/>
                </a:solidFill>
                <a:latin typeface="+mn-ea"/>
                <a:ea typeface="+mn-ea"/>
                <a:sym typeface="Arial"/>
              </a:rPr>
              <a:t>Security</a:t>
            </a:r>
          </a:p>
        </p:txBody>
      </p:sp>
      <p:sp>
        <p:nvSpPr>
          <p:cNvPr id="64" name="사각형: 둥근 모서리 55">
            <a:extLst>
              <a:ext uri="{FF2B5EF4-FFF2-40B4-BE49-F238E27FC236}">
                <a16:creationId xmlns:a16="http://schemas.microsoft.com/office/drawing/2014/main" id="{DE3E7B2C-E2D2-405A-A6B7-559CAF45617B}"/>
              </a:ext>
            </a:extLst>
          </p:cNvPr>
          <p:cNvSpPr/>
          <p:nvPr/>
        </p:nvSpPr>
        <p:spPr>
          <a:xfrm>
            <a:off x="5397195" y="1751068"/>
            <a:ext cx="3017046" cy="51415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E96C962-48B4-466A-B82A-671C31D60533}"/>
              </a:ext>
            </a:extLst>
          </p:cNvPr>
          <p:cNvSpPr txBox="1"/>
          <p:nvPr/>
        </p:nvSpPr>
        <p:spPr>
          <a:xfrm>
            <a:off x="5399072" y="1753770"/>
            <a:ext cx="9419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DEV </a:t>
            </a:r>
          </a:p>
          <a:p>
            <a:r>
              <a:rPr lang="en-US" altLang="ko-KR" sz="10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namespace</a:t>
            </a:r>
            <a:endParaRPr lang="en-US" altLang="ko-KR" sz="1000" b="1" dirty="0">
              <a:solidFill>
                <a:schemeClr val="accent5">
                  <a:lumMod val="75000"/>
                </a:schemeClr>
              </a:solidFill>
              <a:latin typeface="+mn-ea"/>
              <a:ea typeface="+mn-ea"/>
              <a:sym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E96C962-48B4-466A-B82A-671C31D60533}"/>
              </a:ext>
            </a:extLst>
          </p:cNvPr>
          <p:cNvSpPr txBox="1"/>
          <p:nvPr/>
        </p:nvSpPr>
        <p:spPr>
          <a:xfrm>
            <a:off x="5397283" y="2965313"/>
            <a:ext cx="8668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PRD                                      namespace</a:t>
            </a:r>
            <a:endParaRPr lang="en-US" altLang="ko-KR" sz="1000" b="1" dirty="0">
              <a:solidFill>
                <a:schemeClr val="accent5">
                  <a:lumMod val="75000"/>
                </a:schemeClr>
              </a:solidFill>
              <a:latin typeface="+mn-ea"/>
              <a:ea typeface="+mn-ea"/>
              <a:sym typeface="Arial"/>
            </a:endParaRPr>
          </a:p>
        </p:txBody>
      </p:sp>
      <p:sp>
        <p:nvSpPr>
          <p:cNvPr id="67" name="사각형: 둥근 모서리 58">
            <a:extLst>
              <a:ext uri="{FF2B5EF4-FFF2-40B4-BE49-F238E27FC236}">
                <a16:creationId xmlns:a16="http://schemas.microsoft.com/office/drawing/2014/main" id="{28DBAA36-069E-4CD3-AA5A-6FAF2964CC78}"/>
              </a:ext>
            </a:extLst>
          </p:cNvPr>
          <p:cNvSpPr/>
          <p:nvPr/>
        </p:nvSpPr>
        <p:spPr>
          <a:xfrm>
            <a:off x="5394796" y="2990849"/>
            <a:ext cx="3019385" cy="50495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6" name="사각형: 둥근 모서리 55">
            <a:extLst>
              <a:ext uri="{FF2B5EF4-FFF2-40B4-BE49-F238E27FC236}">
                <a16:creationId xmlns:a16="http://schemas.microsoft.com/office/drawing/2014/main" id="{DE3E7B2C-E2D2-405A-A6B7-559CAF45617B}"/>
              </a:ext>
            </a:extLst>
          </p:cNvPr>
          <p:cNvSpPr/>
          <p:nvPr/>
        </p:nvSpPr>
        <p:spPr>
          <a:xfrm>
            <a:off x="5397194" y="2368746"/>
            <a:ext cx="3017048" cy="51415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96C962-48B4-466A-B82A-671C31D60533}"/>
              </a:ext>
            </a:extLst>
          </p:cNvPr>
          <p:cNvSpPr txBox="1"/>
          <p:nvPr/>
        </p:nvSpPr>
        <p:spPr>
          <a:xfrm>
            <a:off x="5394796" y="2337059"/>
            <a:ext cx="14392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STG </a:t>
            </a:r>
          </a:p>
          <a:p>
            <a:r>
              <a:rPr lang="en-US" altLang="ko-KR" sz="10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namespace</a:t>
            </a:r>
            <a:endParaRPr lang="en-US" altLang="ko-KR" sz="1000" b="1" dirty="0">
              <a:solidFill>
                <a:schemeClr val="accent5">
                  <a:lumMod val="75000"/>
                </a:schemeClr>
              </a:solidFill>
              <a:latin typeface="+mn-ea"/>
              <a:ea typeface="+mn-ea"/>
              <a:sym typeface="Arial"/>
            </a:endParaRPr>
          </a:p>
        </p:txBody>
      </p:sp>
      <p:sp>
        <p:nvSpPr>
          <p:cNvPr id="80" name="사각형: 둥근 모서리 11">
            <a:extLst>
              <a:ext uri="{FF2B5EF4-FFF2-40B4-BE49-F238E27FC236}">
                <a16:creationId xmlns:a16="http://schemas.microsoft.com/office/drawing/2014/main" id="{818705F1-6639-436B-A047-38C28B16CF2C}"/>
              </a:ext>
            </a:extLst>
          </p:cNvPr>
          <p:cNvSpPr/>
          <p:nvPr/>
        </p:nvSpPr>
        <p:spPr>
          <a:xfrm>
            <a:off x="1899124" y="4926324"/>
            <a:ext cx="7420136" cy="521202"/>
          </a:xfrm>
          <a:prstGeom prst="roundRect">
            <a:avLst>
              <a:gd name="adj" fmla="val 35765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F3F043F-C0F4-404A-9A91-45F615B4446D}"/>
              </a:ext>
            </a:extLst>
          </p:cNvPr>
          <p:cNvSpPr txBox="1"/>
          <p:nvPr/>
        </p:nvSpPr>
        <p:spPr>
          <a:xfrm>
            <a:off x="8347163" y="5082418"/>
            <a:ext cx="10538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  <a:latin typeface="+mn-ea"/>
                <a:ea typeface="+mn-ea"/>
              </a:rPr>
              <a:t>CI/CD</a:t>
            </a:r>
            <a:endParaRPr lang="en-US" altLang="ko-KR" sz="1050" b="1" dirty="0">
              <a:solidFill>
                <a:srgbClr val="FF0000"/>
              </a:solidFill>
              <a:latin typeface="+mn-ea"/>
              <a:ea typeface="+mn-ea"/>
              <a:sym typeface="Arial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F3F043F-C0F4-404A-9A91-45F615B4446D}"/>
              </a:ext>
            </a:extLst>
          </p:cNvPr>
          <p:cNvSpPr txBox="1"/>
          <p:nvPr/>
        </p:nvSpPr>
        <p:spPr>
          <a:xfrm>
            <a:off x="3154980" y="6181595"/>
            <a:ext cx="10538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  <a:latin typeface="+mn-ea"/>
                <a:ea typeface="+mn-ea"/>
              </a:rPr>
              <a:t>RHEV</a:t>
            </a:r>
            <a:endParaRPr lang="en-US" altLang="ko-KR" sz="1050" b="1" dirty="0">
              <a:solidFill>
                <a:srgbClr val="FF0000"/>
              </a:solidFill>
              <a:latin typeface="+mn-ea"/>
              <a:ea typeface="+mn-ea"/>
              <a:sym typeface="Arial"/>
            </a:endParaRPr>
          </a:p>
        </p:txBody>
      </p:sp>
      <p:sp>
        <p:nvSpPr>
          <p:cNvPr id="90" name="사각형: 둥근 모서리 11">
            <a:extLst>
              <a:ext uri="{FF2B5EF4-FFF2-40B4-BE49-F238E27FC236}">
                <a16:creationId xmlns:a16="http://schemas.microsoft.com/office/drawing/2014/main" id="{818705F1-6639-436B-A047-38C28B16CF2C}"/>
              </a:ext>
            </a:extLst>
          </p:cNvPr>
          <p:cNvSpPr/>
          <p:nvPr/>
        </p:nvSpPr>
        <p:spPr>
          <a:xfrm>
            <a:off x="1913323" y="1578449"/>
            <a:ext cx="7405937" cy="3245478"/>
          </a:xfrm>
          <a:prstGeom prst="roundRect">
            <a:avLst>
              <a:gd name="adj" fmla="val 9009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91" name="Google Shape;308;p22">
            <a:extLst>
              <a:ext uri="{FF2B5EF4-FFF2-40B4-BE49-F238E27FC236}">
                <a16:creationId xmlns:a16="http://schemas.microsoft.com/office/drawing/2014/main" id="{FD2D67D2-27DA-4B5B-A8D0-40B47BE25013}"/>
              </a:ext>
            </a:extLst>
          </p:cNvPr>
          <p:cNvSpPr/>
          <p:nvPr/>
        </p:nvSpPr>
        <p:spPr>
          <a:xfrm>
            <a:off x="628366" y="4293588"/>
            <a:ext cx="1201529" cy="197865"/>
          </a:xfrm>
          <a:prstGeom prst="rect">
            <a:avLst/>
          </a:prstGeom>
          <a:solidFill>
            <a:srgbClr val="E7B7FF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000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3F3F3F"/>
                </a:solidFill>
                <a:latin typeface="+mn-ea"/>
                <a:ea typeface="+mn-ea"/>
                <a:cs typeface="Arial"/>
                <a:sym typeface="Arial"/>
              </a:rPr>
              <a:t>DNS</a:t>
            </a:r>
            <a:endParaRPr sz="800" b="1" dirty="0">
              <a:solidFill>
                <a:srgbClr val="3F3F3F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92" name="Google Shape;308;p22">
            <a:extLst>
              <a:ext uri="{FF2B5EF4-FFF2-40B4-BE49-F238E27FC236}">
                <a16:creationId xmlns:a16="http://schemas.microsoft.com/office/drawing/2014/main" id="{FD2D67D2-27DA-4B5B-A8D0-40B47BE25013}"/>
              </a:ext>
            </a:extLst>
          </p:cNvPr>
          <p:cNvSpPr/>
          <p:nvPr/>
        </p:nvSpPr>
        <p:spPr>
          <a:xfrm>
            <a:off x="628366" y="4033996"/>
            <a:ext cx="1201529" cy="197865"/>
          </a:xfrm>
          <a:prstGeom prst="rect">
            <a:avLst/>
          </a:prstGeom>
          <a:solidFill>
            <a:srgbClr val="E7B7FF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000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3F3F3F"/>
                </a:solidFill>
                <a:latin typeface="+mn-ea"/>
                <a:ea typeface="+mn-ea"/>
                <a:cs typeface="Arial"/>
                <a:sym typeface="Arial"/>
              </a:rPr>
              <a:t>NTP</a:t>
            </a:r>
            <a:endParaRPr sz="800" b="1" dirty="0">
              <a:solidFill>
                <a:srgbClr val="3F3F3F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F07F2CA7-2A8A-4971-ADD6-D22421B7670F}"/>
              </a:ext>
            </a:extLst>
          </p:cNvPr>
          <p:cNvCxnSpPr>
            <a:cxnSpLocks/>
            <a:stCxn id="135" idx="3"/>
            <a:endCxn id="136" idx="1"/>
          </p:cNvCxnSpPr>
          <p:nvPr/>
        </p:nvCxnSpPr>
        <p:spPr>
          <a:xfrm>
            <a:off x="3041366" y="4632005"/>
            <a:ext cx="114235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4437A35-EB20-4E2A-A1DC-30AFEAE28E49}"/>
              </a:ext>
            </a:extLst>
          </p:cNvPr>
          <p:cNvSpPr txBox="1"/>
          <p:nvPr/>
        </p:nvSpPr>
        <p:spPr>
          <a:xfrm>
            <a:off x="2270364" y="4390394"/>
            <a:ext cx="1051560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  <a:ea typeface="+mn-ea"/>
              </a:rPr>
              <a:t>RHV-M (H/A)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D38B59F-EA7D-482B-A08A-E7220DED2B76}"/>
              </a:ext>
            </a:extLst>
          </p:cNvPr>
          <p:cNvSpPr txBox="1"/>
          <p:nvPr/>
        </p:nvSpPr>
        <p:spPr>
          <a:xfrm>
            <a:off x="3903166" y="4390394"/>
            <a:ext cx="1051560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  <a:ea typeface="+mn-ea"/>
              </a:rPr>
              <a:t>RHV-M (H/A)</a:t>
            </a:r>
          </a:p>
        </p:txBody>
      </p:sp>
      <p:sp>
        <p:nvSpPr>
          <p:cNvPr id="101" name="Google Shape;306;p22">
            <a:extLst>
              <a:ext uri="{FF2B5EF4-FFF2-40B4-BE49-F238E27FC236}">
                <a16:creationId xmlns:a16="http://schemas.microsoft.com/office/drawing/2014/main" id="{004F2A36-87BB-41CA-9946-90725A4A60B7}"/>
              </a:ext>
            </a:extLst>
          </p:cNvPr>
          <p:cNvSpPr/>
          <p:nvPr/>
        </p:nvSpPr>
        <p:spPr>
          <a:xfrm>
            <a:off x="2064411" y="5497316"/>
            <a:ext cx="3140202" cy="197865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RHV Engine</a:t>
            </a:r>
            <a:endParaRPr sz="900" dirty="0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58BEE48-54C2-4BF1-9FD9-69719DD7A6D9}"/>
              </a:ext>
            </a:extLst>
          </p:cNvPr>
          <p:cNvSpPr txBox="1"/>
          <p:nvPr/>
        </p:nvSpPr>
        <p:spPr>
          <a:xfrm>
            <a:off x="4401816" y="5171073"/>
            <a:ext cx="394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  <a:latin typeface="+mn-ea"/>
                <a:ea typeface="+mn-ea"/>
              </a:rPr>
              <a:t>VM</a:t>
            </a:r>
            <a:endParaRPr lang="ko-KR" altLang="en-US" sz="1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7874ED-D089-4D9A-BA0E-387C01464D01}"/>
              </a:ext>
            </a:extLst>
          </p:cNvPr>
          <p:cNvSpPr txBox="1"/>
          <p:nvPr/>
        </p:nvSpPr>
        <p:spPr>
          <a:xfrm>
            <a:off x="3903166" y="4932400"/>
            <a:ext cx="1051560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  <a:ea typeface="+mn-ea"/>
              </a:rPr>
              <a:t>CI/CD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C5187D5-5B89-46F4-88EE-1D1DE24DB2DF}"/>
              </a:ext>
            </a:extLst>
          </p:cNvPr>
          <p:cNvSpPr txBox="1"/>
          <p:nvPr/>
        </p:nvSpPr>
        <p:spPr>
          <a:xfrm>
            <a:off x="2270364" y="3413772"/>
            <a:ext cx="1051560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  <a:ea typeface="+mn-ea"/>
              </a:rPr>
              <a:t>Bootstrap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0639F10-B07F-4E66-A0BE-625D4E1E119C}"/>
              </a:ext>
            </a:extLst>
          </p:cNvPr>
          <p:cNvSpPr txBox="1"/>
          <p:nvPr/>
        </p:nvSpPr>
        <p:spPr>
          <a:xfrm>
            <a:off x="2270364" y="3792202"/>
            <a:ext cx="1051560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  <a:ea typeface="+mn-ea"/>
              </a:rPr>
              <a:t>Bastion (H/A)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E1F9A8C-F95B-4755-B644-C072AB60CC0F}"/>
              </a:ext>
            </a:extLst>
          </p:cNvPr>
          <p:cNvSpPr txBox="1"/>
          <p:nvPr/>
        </p:nvSpPr>
        <p:spPr>
          <a:xfrm>
            <a:off x="3903166" y="3792202"/>
            <a:ext cx="1051560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  <a:ea typeface="+mn-ea"/>
              </a:rPr>
              <a:t>Bastion (H/A)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C115B8-87AD-4CBC-94BB-372FA7CA3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725" y="5193321"/>
            <a:ext cx="490443" cy="255883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id="{A9FA6300-B2CC-41BA-A068-2194D71FE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923" y="3522044"/>
            <a:ext cx="490443" cy="255883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786B8E60-CAF6-494D-8B98-5CD756B03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923" y="4504063"/>
            <a:ext cx="490443" cy="255883"/>
          </a:xfrm>
          <a:prstGeom prst="rect">
            <a:avLst/>
          </a:prstGeom>
        </p:spPr>
      </p:pic>
      <p:pic>
        <p:nvPicPr>
          <p:cNvPr id="136" name="그림 135">
            <a:extLst>
              <a:ext uri="{FF2B5EF4-FFF2-40B4-BE49-F238E27FC236}">
                <a16:creationId xmlns:a16="http://schemas.microsoft.com/office/drawing/2014/main" id="{CC06A99B-2ED2-48A1-A311-FA49A11E2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725" y="4504063"/>
            <a:ext cx="490443" cy="255883"/>
          </a:xfrm>
          <a:prstGeom prst="rect">
            <a:avLst/>
          </a:prstGeom>
        </p:spPr>
      </p:pic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9AF2429F-9868-47A8-9393-D3FCA9083C6C}"/>
              </a:ext>
            </a:extLst>
          </p:cNvPr>
          <p:cNvCxnSpPr>
            <a:cxnSpLocks/>
          </p:cNvCxnSpPr>
          <p:nvPr/>
        </p:nvCxnSpPr>
        <p:spPr>
          <a:xfrm>
            <a:off x="3041366" y="4269800"/>
            <a:ext cx="114235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8" name="그림 137">
            <a:extLst>
              <a:ext uri="{FF2B5EF4-FFF2-40B4-BE49-F238E27FC236}">
                <a16:creationId xmlns:a16="http://schemas.microsoft.com/office/drawing/2014/main" id="{6112139A-6F06-4E07-9C8B-8D624B621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923" y="4123196"/>
            <a:ext cx="490443" cy="255883"/>
          </a:xfrm>
          <a:prstGeom prst="rect">
            <a:avLst/>
          </a:prstGeom>
        </p:spPr>
      </p:pic>
      <p:pic>
        <p:nvPicPr>
          <p:cNvPr id="139" name="그림 138">
            <a:extLst>
              <a:ext uri="{FF2B5EF4-FFF2-40B4-BE49-F238E27FC236}">
                <a16:creationId xmlns:a16="http://schemas.microsoft.com/office/drawing/2014/main" id="{B407543C-7944-4A30-BA42-7644F0982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725" y="4123196"/>
            <a:ext cx="490443" cy="255883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EC3D0A16-C27F-42D7-A99C-38871BC0C7E5}"/>
              </a:ext>
            </a:extLst>
          </p:cNvPr>
          <p:cNvSpPr txBox="1"/>
          <p:nvPr/>
        </p:nvSpPr>
        <p:spPr>
          <a:xfrm>
            <a:off x="3792220" y="3183252"/>
            <a:ext cx="1273452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  <a:ea typeface="+mn-ea"/>
              </a:rPr>
              <a:t>Local Package Repository</a:t>
            </a:r>
          </a:p>
        </p:txBody>
      </p:sp>
      <p:pic>
        <p:nvPicPr>
          <p:cNvPr id="143" name="그림 142">
            <a:extLst>
              <a:ext uri="{FF2B5EF4-FFF2-40B4-BE49-F238E27FC236}">
                <a16:creationId xmlns:a16="http://schemas.microsoft.com/office/drawing/2014/main" id="{DB011D5E-A3FF-4C1C-B46F-700CDA813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725" y="3468256"/>
            <a:ext cx="490443" cy="255883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35808674-AFE0-4401-912C-F0D920ABC79F}"/>
              </a:ext>
            </a:extLst>
          </p:cNvPr>
          <p:cNvSpPr txBox="1"/>
          <p:nvPr/>
        </p:nvSpPr>
        <p:spPr>
          <a:xfrm>
            <a:off x="4479679" y="2399773"/>
            <a:ext cx="497668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Infra #3</a:t>
            </a:r>
            <a:endParaRPr lang="en-US" altLang="ko-KR" sz="800" b="1" dirty="0">
              <a:latin typeface="+mn-ea"/>
              <a:ea typeface="+mn-ea"/>
            </a:endParaRPr>
          </a:p>
        </p:txBody>
      </p:sp>
      <p:pic>
        <p:nvPicPr>
          <p:cNvPr id="145" name="그림 144">
            <a:extLst>
              <a:ext uri="{FF2B5EF4-FFF2-40B4-BE49-F238E27FC236}">
                <a16:creationId xmlns:a16="http://schemas.microsoft.com/office/drawing/2014/main" id="{0F7CD860-B9C1-4E4E-A196-607752E77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292" y="2765459"/>
            <a:ext cx="490443" cy="255883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F74FAA16-4BEE-4B00-AD7F-0F84B989F169}"/>
              </a:ext>
            </a:extLst>
          </p:cNvPr>
          <p:cNvSpPr txBox="1"/>
          <p:nvPr/>
        </p:nvSpPr>
        <p:spPr>
          <a:xfrm>
            <a:off x="2159418" y="3020831"/>
            <a:ext cx="1273452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  <a:ea typeface="+mn-ea"/>
              </a:rPr>
              <a:t>Mirror Image Registry</a:t>
            </a:r>
          </a:p>
        </p:txBody>
      </p:sp>
      <p:pic>
        <p:nvPicPr>
          <p:cNvPr id="147" name="그림 146">
            <a:extLst>
              <a:ext uri="{FF2B5EF4-FFF2-40B4-BE49-F238E27FC236}">
                <a16:creationId xmlns:a16="http://schemas.microsoft.com/office/drawing/2014/main" id="{4FC5E21D-538E-4FB0-9341-F2D54C9A2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923" y="3136787"/>
            <a:ext cx="490443" cy="255883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B69767EE-BAA5-4748-A75F-7D4C4D0E16E2}"/>
              </a:ext>
            </a:extLst>
          </p:cNvPr>
          <p:cNvSpPr txBox="1"/>
          <p:nvPr/>
        </p:nvSpPr>
        <p:spPr>
          <a:xfrm>
            <a:off x="3924387" y="2399773"/>
            <a:ext cx="497668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Infra #2</a:t>
            </a:r>
            <a:endParaRPr lang="en-US" altLang="ko-KR" sz="800" b="1" dirty="0">
              <a:latin typeface="+mn-ea"/>
              <a:ea typeface="+mn-ea"/>
            </a:endParaRPr>
          </a:p>
        </p:txBody>
      </p:sp>
      <p:pic>
        <p:nvPicPr>
          <p:cNvPr id="149" name="그림 148">
            <a:extLst>
              <a:ext uri="{FF2B5EF4-FFF2-40B4-BE49-F238E27FC236}">
                <a16:creationId xmlns:a16="http://schemas.microsoft.com/office/drawing/2014/main" id="{0F341FFD-2A29-4495-9698-1C6AC381C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8000" y="2765459"/>
            <a:ext cx="490443" cy="255883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317247A1-999D-43FD-8BFE-239FE68841B8}"/>
              </a:ext>
            </a:extLst>
          </p:cNvPr>
          <p:cNvSpPr txBox="1"/>
          <p:nvPr/>
        </p:nvSpPr>
        <p:spPr>
          <a:xfrm>
            <a:off x="2547310" y="2399773"/>
            <a:ext cx="497668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Infra #1</a:t>
            </a:r>
            <a:endParaRPr lang="en-US" altLang="ko-KR" sz="800" b="1" dirty="0">
              <a:latin typeface="+mn-ea"/>
              <a:ea typeface="+mn-ea"/>
            </a:endParaRPr>
          </a:p>
        </p:txBody>
      </p:sp>
      <p:pic>
        <p:nvPicPr>
          <p:cNvPr id="151" name="그림 150">
            <a:extLst>
              <a:ext uri="{FF2B5EF4-FFF2-40B4-BE49-F238E27FC236}">
                <a16:creationId xmlns:a16="http://schemas.microsoft.com/office/drawing/2014/main" id="{10D40EB1-74E4-4F33-B4C2-3A1DF4218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923" y="2765459"/>
            <a:ext cx="490443" cy="255883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E161C24D-C938-4086-8E7E-2B72AF252604}"/>
              </a:ext>
            </a:extLst>
          </p:cNvPr>
          <p:cNvSpPr txBox="1"/>
          <p:nvPr/>
        </p:nvSpPr>
        <p:spPr>
          <a:xfrm>
            <a:off x="2832123" y="1647523"/>
            <a:ext cx="497668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Master #3</a:t>
            </a:r>
            <a:endParaRPr lang="en-US" altLang="ko-KR" sz="800" b="1" dirty="0">
              <a:latin typeface="+mn-ea"/>
              <a:ea typeface="+mn-ea"/>
            </a:endParaRPr>
          </a:p>
        </p:txBody>
      </p:sp>
      <p:pic>
        <p:nvPicPr>
          <p:cNvPr id="153" name="그림 152">
            <a:extLst>
              <a:ext uri="{FF2B5EF4-FFF2-40B4-BE49-F238E27FC236}">
                <a16:creationId xmlns:a16="http://schemas.microsoft.com/office/drawing/2014/main" id="{1134275C-EA43-44C1-B5E3-7C894055D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736" y="2124627"/>
            <a:ext cx="490443" cy="255883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F65CAF04-A133-4A2D-B9E2-0CF1246D5422}"/>
              </a:ext>
            </a:extLst>
          </p:cNvPr>
          <p:cNvSpPr txBox="1"/>
          <p:nvPr/>
        </p:nvSpPr>
        <p:spPr>
          <a:xfrm>
            <a:off x="2276831" y="1647523"/>
            <a:ext cx="497668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Master #1</a:t>
            </a:r>
            <a:endParaRPr lang="en-US" altLang="ko-KR" sz="800" b="1" dirty="0">
              <a:latin typeface="+mn-ea"/>
              <a:ea typeface="+mn-ea"/>
            </a:endParaRPr>
          </a:p>
        </p:txBody>
      </p:sp>
      <p:pic>
        <p:nvPicPr>
          <p:cNvPr id="155" name="그림 154">
            <a:extLst>
              <a:ext uri="{FF2B5EF4-FFF2-40B4-BE49-F238E27FC236}">
                <a16:creationId xmlns:a16="http://schemas.microsoft.com/office/drawing/2014/main" id="{376DBF72-4582-48EC-AA66-470BD8735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444" y="2124627"/>
            <a:ext cx="490443" cy="255883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0E6B3679-0B9F-4049-A781-28C4B876F313}"/>
              </a:ext>
            </a:extLst>
          </p:cNvPr>
          <p:cNvSpPr txBox="1"/>
          <p:nvPr/>
        </p:nvSpPr>
        <p:spPr>
          <a:xfrm>
            <a:off x="4180112" y="1632394"/>
            <a:ext cx="497668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Master #2</a:t>
            </a:r>
            <a:endParaRPr lang="en-US" altLang="ko-KR" sz="800" b="1" dirty="0">
              <a:latin typeface="+mn-ea"/>
              <a:ea typeface="+mn-ea"/>
            </a:endParaRPr>
          </a:p>
        </p:txBody>
      </p:sp>
      <p:pic>
        <p:nvPicPr>
          <p:cNvPr id="157" name="그림 156">
            <a:extLst>
              <a:ext uri="{FF2B5EF4-FFF2-40B4-BE49-F238E27FC236}">
                <a16:creationId xmlns:a16="http://schemas.microsoft.com/office/drawing/2014/main" id="{E2017824-7C03-4048-BF4B-6A8243281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725" y="2109498"/>
            <a:ext cx="490443" cy="255883"/>
          </a:xfrm>
          <a:prstGeom prst="rect">
            <a:avLst/>
          </a:prstGeom>
        </p:spPr>
      </p:pic>
      <p:pic>
        <p:nvPicPr>
          <p:cNvPr id="112" name="Picture 2" descr="Kubernetes] 쿠버네티스 시리즈(2) - Pod 집중 탐구">
            <a:extLst>
              <a:ext uri="{FF2B5EF4-FFF2-40B4-BE49-F238E27FC236}">
                <a16:creationId xmlns:a16="http://schemas.microsoft.com/office/drawing/2014/main" id="{60CF952D-28DB-411F-84C8-FED9B2158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832" y="3109711"/>
            <a:ext cx="352292" cy="34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356AB8FC-C98F-4073-A8DD-D84EBBD305FA}"/>
              </a:ext>
            </a:extLst>
          </p:cNvPr>
          <p:cNvSpPr txBox="1"/>
          <p:nvPr/>
        </p:nvSpPr>
        <p:spPr>
          <a:xfrm>
            <a:off x="6350536" y="3004228"/>
            <a:ext cx="497668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Entropy</a:t>
            </a:r>
          </a:p>
        </p:txBody>
      </p:sp>
      <p:sp>
        <p:nvSpPr>
          <p:cNvPr id="114" name="Google Shape;308;p22">
            <a:extLst>
              <a:ext uri="{FF2B5EF4-FFF2-40B4-BE49-F238E27FC236}">
                <a16:creationId xmlns:a16="http://schemas.microsoft.com/office/drawing/2014/main" id="{BDA71090-8547-41D1-AE3E-38878D0F3DDC}"/>
              </a:ext>
            </a:extLst>
          </p:cNvPr>
          <p:cNvSpPr/>
          <p:nvPr/>
        </p:nvSpPr>
        <p:spPr>
          <a:xfrm>
            <a:off x="3864424" y="5043572"/>
            <a:ext cx="1184526" cy="143035"/>
          </a:xfrm>
          <a:prstGeom prst="rect">
            <a:avLst/>
          </a:prstGeom>
          <a:solidFill>
            <a:srgbClr val="E7B7FF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algn="ctr"/>
            <a:r>
              <a:rPr lang="en-US" altLang="ko-KR" sz="800" b="1" dirty="0">
                <a:solidFill>
                  <a:srgbClr val="3F3F3F"/>
                </a:solidFill>
                <a:latin typeface="+mn-ea"/>
                <a:ea typeface="+mn-ea"/>
              </a:rPr>
              <a:t>GitLab / </a:t>
            </a:r>
            <a:r>
              <a:rPr lang="en-US" altLang="ko-KR" sz="800" b="1" dirty="0" err="1">
                <a:solidFill>
                  <a:srgbClr val="3F3F3F"/>
                </a:solidFill>
                <a:latin typeface="+mn-ea"/>
                <a:ea typeface="+mn-ea"/>
              </a:rPr>
              <a:t>GitLab</a:t>
            </a:r>
            <a:r>
              <a:rPr lang="en-US" altLang="ko-KR" sz="800" b="1" dirty="0">
                <a:solidFill>
                  <a:srgbClr val="3F3F3F"/>
                </a:solidFill>
                <a:latin typeface="+mn-ea"/>
                <a:ea typeface="+mn-ea"/>
              </a:rPr>
              <a:t> Runner</a:t>
            </a:r>
            <a:endParaRPr lang="en-US" altLang="ko-KR" sz="800" b="1" dirty="0">
              <a:solidFill>
                <a:srgbClr val="3F3F3F"/>
              </a:solidFill>
              <a:latin typeface="+mn-ea"/>
              <a:ea typeface="+mn-ea"/>
              <a:sym typeface="Arial"/>
            </a:endParaRPr>
          </a:p>
        </p:txBody>
      </p:sp>
      <p:sp>
        <p:nvSpPr>
          <p:cNvPr id="116" name="Google Shape;308;p22">
            <a:extLst>
              <a:ext uri="{FF2B5EF4-FFF2-40B4-BE49-F238E27FC236}">
                <a16:creationId xmlns:a16="http://schemas.microsoft.com/office/drawing/2014/main" id="{9649FD60-6DC1-4595-ACE6-2B2273D85050}"/>
              </a:ext>
            </a:extLst>
          </p:cNvPr>
          <p:cNvSpPr/>
          <p:nvPr/>
        </p:nvSpPr>
        <p:spPr>
          <a:xfrm>
            <a:off x="3864424" y="3318507"/>
            <a:ext cx="1184526" cy="143035"/>
          </a:xfrm>
          <a:prstGeom prst="rect">
            <a:avLst/>
          </a:prstGeom>
          <a:solidFill>
            <a:srgbClr val="E7B7FF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000" tIns="45700" rIns="36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dirty="0">
                <a:solidFill>
                  <a:srgbClr val="3F3F3F"/>
                </a:solidFill>
                <a:latin typeface="+mn-ea"/>
                <a:ea typeface="+mn-ea"/>
              </a:rPr>
              <a:t>YUM repository App</a:t>
            </a:r>
            <a:endParaRPr lang="en-US" altLang="ko-KR" sz="800" b="1" dirty="0">
              <a:solidFill>
                <a:srgbClr val="3F3F3F"/>
              </a:solidFill>
              <a:latin typeface="+mn-ea"/>
              <a:ea typeface="+mn-ea"/>
              <a:sym typeface="Arial"/>
            </a:endParaRPr>
          </a:p>
        </p:txBody>
      </p:sp>
      <p:sp>
        <p:nvSpPr>
          <p:cNvPr id="117" name="Google Shape;308;p22">
            <a:extLst>
              <a:ext uri="{FF2B5EF4-FFF2-40B4-BE49-F238E27FC236}">
                <a16:creationId xmlns:a16="http://schemas.microsoft.com/office/drawing/2014/main" id="{71A89C76-9548-4C83-A8AB-F8442B7268C2}"/>
              </a:ext>
            </a:extLst>
          </p:cNvPr>
          <p:cNvSpPr/>
          <p:nvPr/>
        </p:nvSpPr>
        <p:spPr>
          <a:xfrm>
            <a:off x="2239860" y="2522884"/>
            <a:ext cx="1251554" cy="225316"/>
          </a:xfrm>
          <a:prstGeom prst="rect">
            <a:avLst/>
          </a:prstGeom>
          <a:solidFill>
            <a:srgbClr val="E7B7FF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000" tIns="45700" rIns="36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dirty="0">
                <a:solidFill>
                  <a:srgbClr val="3F3F3F"/>
                </a:solidFill>
                <a:latin typeface="+mn-ea"/>
                <a:ea typeface="+mn-ea"/>
              </a:rPr>
              <a:t>Router / Logging / Monitoring</a:t>
            </a:r>
            <a:endParaRPr lang="en-US" altLang="ko-KR" sz="800" b="1" dirty="0">
              <a:solidFill>
                <a:srgbClr val="3F3F3F"/>
              </a:solidFill>
              <a:latin typeface="+mn-ea"/>
              <a:ea typeface="+mn-ea"/>
              <a:sym typeface="Arial"/>
            </a:endParaRPr>
          </a:p>
        </p:txBody>
      </p:sp>
      <p:sp>
        <p:nvSpPr>
          <p:cNvPr id="118" name="Google Shape;308;p22">
            <a:extLst>
              <a:ext uri="{FF2B5EF4-FFF2-40B4-BE49-F238E27FC236}">
                <a16:creationId xmlns:a16="http://schemas.microsoft.com/office/drawing/2014/main" id="{63BEB70E-6623-41FB-8EA9-281482A8A993}"/>
              </a:ext>
            </a:extLst>
          </p:cNvPr>
          <p:cNvSpPr/>
          <p:nvPr/>
        </p:nvSpPr>
        <p:spPr>
          <a:xfrm>
            <a:off x="3847259" y="2528254"/>
            <a:ext cx="1184526" cy="219946"/>
          </a:xfrm>
          <a:prstGeom prst="rect">
            <a:avLst/>
          </a:prstGeom>
          <a:solidFill>
            <a:srgbClr val="E7B7FF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000" tIns="45700" rIns="36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dirty="0">
                <a:solidFill>
                  <a:srgbClr val="3F3F3F"/>
                </a:solidFill>
                <a:latin typeface="+mn-ea"/>
                <a:ea typeface="+mn-ea"/>
              </a:rPr>
              <a:t>Router / Logging / Monitoring</a:t>
            </a:r>
            <a:endParaRPr lang="en-US" altLang="ko-KR" sz="800" b="1" dirty="0">
              <a:solidFill>
                <a:srgbClr val="3F3F3F"/>
              </a:solidFill>
              <a:latin typeface="+mn-ea"/>
              <a:ea typeface="+mn-ea"/>
              <a:sym typeface="Arial"/>
            </a:endParaRPr>
          </a:p>
        </p:txBody>
      </p:sp>
      <p:sp>
        <p:nvSpPr>
          <p:cNvPr id="119" name="Google Shape;308;p22">
            <a:extLst>
              <a:ext uri="{FF2B5EF4-FFF2-40B4-BE49-F238E27FC236}">
                <a16:creationId xmlns:a16="http://schemas.microsoft.com/office/drawing/2014/main" id="{014A74D7-F2A7-421C-88F1-AE013256FE9B}"/>
              </a:ext>
            </a:extLst>
          </p:cNvPr>
          <p:cNvSpPr/>
          <p:nvPr/>
        </p:nvSpPr>
        <p:spPr>
          <a:xfrm>
            <a:off x="2239859" y="1764614"/>
            <a:ext cx="1251555" cy="340326"/>
          </a:xfrm>
          <a:prstGeom prst="rect">
            <a:avLst/>
          </a:prstGeom>
          <a:solidFill>
            <a:srgbClr val="E7B7FF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dirty="0">
                <a:solidFill>
                  <a:srgbClr val="3F3F3F"/>
                </a:solidFill>
                <a:latin typeface="+mn-ea"/>
                <a:ea typeface="+mn-ea"/>
              </a:rPr>
              <a:t>API/Authentication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dirty="0">
                <a:solidFill>
                  <a:srgbClr val="3F3F3F"/>
                </a:solidFill>
                <a:latin typeface="+mn-ea"/>
                <a:ea typeface="+mn-ea"/>
              </a:rPr>
              <a:t>Data Store / Scheduler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Management/Replication</a:t>
            </a:r>
          </a:p>
        </p:txBody>
      </p:sp>
      <p:sp>
        <p:nvSpPr>
          <p:cNvPr id="126" name="Google Shape;308;p22">
            <a:extLst>
              <a:ext uri="{FF2B5EF4-FFF2-40B4-BE49-F238E27FC236}">
                <a16:creationId xmlns:a16="http://schemas.microsoft.com/office/drawing/2014/main" id="{124AF06D-7B9B-40B3-865D-6406F21B0B58}"/>
              </a:ext>
            </a:extLst>
          </p:cNvPr>
          <p:cNvSpPr/>
          <p:nvPr/>
        </p:nvSpPr>
        <p:spPr>
          <a:xfrm>
            <a:off x="3824564" y="1764614"/>
            <a:ext cx="1251555" cy="340326"/>
          </a:xfrm>
          <a:prstGeom prst="rect">
            <a:avLst/>
          </a:prstGeom>
          <a:solidFill>
            <a:srgbClr val="E7B7FF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dirty="0">
                <a:solidFill>
                  <a:srgbClr val="3F3F3F"/>
                </a:solidFill>
                <a:latin typeface="+mn-ea"/>
                <a:ea typeface="+mn-ea"/>
              </a:rPr>
              <a:t>API/Authentication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dirty="0">
                <a:solidFill>
                  <a:srgbClr val="3F3F3F"/>
                </a:solidFill>
                <a:latin typeface="+mn-ea"/>
                <a:ea typeface="+mn-ea"/>
              </a:rPr>
              <a:t>Data Store / Scheduler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Management/Replication</a:t>
            </a:r>
          </a:p>
        </p:txBody>
      </p:sp>
      <p:pic>
        <p:nvPicPr>
          <p:cNvPr id="121" name="Picture 2" descr="Kubernetes] 쿠버네티스 시리즈(2) - Pod 집중 탐구">
            <a:extLst>
              <a:ext uri="{FF2B5EF4-FFF2-40B4-BE49-F238E27FC236}">
                <a16:creationId xmlns:a16="http://schemas.microsoft.com/office/drawing/2014/main" id="{B7650473-9959-4868-9F2C-12BE8BCB7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051" y="3117022"/>
            <a:ext cx="352292" cy="34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E3E7C9EA-5048-4211-B77A-40C4E47D3838}"/>
              </a:ext>
            </a:extLst>
          </p:cNvPr>
          <p:cNvSpPr txBox="1"/>
          <p:nvPr/>
        </p:nvSpPr>
        <p:spPr>
          <a:xfrm>
            <a:off x="7285755" y="3011539"/>
            <a:ext cx="497668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3F3F3F"/>
                </a:solidFill>
                <a:latin typeface="+mn-ea"/>
                <a:ea typeface="+mn-ea"/>
              </a:rPr>
              <a:t>Redmine</a:t>
            </a:r>
            <a:endParaRPr lang="en-US" altLang="ko-KR" sz="800" b="1" dirty="0">
              <a:solidFill>
                <a:srgbClr val="3F3F3F"/>
              </a:solidFill>
              <a:latin typeface="+mn-ea"/>
              <a:ea typeface="+mn-ea"/>
              <a:sym typeface="Arial"/>
            </a:endParaRPr>
          </a:p>
        </p:txBody>
      </p:sp>
      <p:pic>
        <p:nvPicPr>
          <p:cNvPr id="123" name="Picture 2" descr="Kubernetes] 쿠버네티스 시리즈(2) - Pod 집중 탐구">
            <a:extLst>
              <a:ext uri="{FF2B5EF4-FFF2-40B4-BE49-F238E27FC236}">
                <a16:creationId xmlns:a16="http://schemas.microsoft.com/office/drawing/2014/main" id="{60CF952D-28DB-411F-84C8-FED9B2158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936" y="1881123"/>
            <a:ext cx="352292" cy="34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356AB8FC-C98F-4073-A8DD-D84EBBD305FA}"/>
              </a:ext>
            </a:extLst>
          </p:cNvPr>
          <p:cNvSpPr txBox="1"/>
          <p:nvPr/>
        </p:nvSpPr>
        <p:spPr>
          <a:xfrm>
            <a:off x="6353640" y="1775640"/>
            <a:ext cx="497668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Entropy</a:t>
            </a:r>
          </a:p>
        </p:txBody>
      </p:sp>
      <p:pic>
        <p:nvPicPr>
          <p:cNvPr id="125" name="Picture 2" descr="Kubernetes] 쿠버네티스 시리즈(2) - Pod 집중 탐구">
            <a:extLst>
              <a:ext uri="{FF2B5EF4-FFF2-40B4-BE49-F238E27FC236}">
                <a16:creationId xmlns:a16="http://schemas.microsoft.com/office/drawing/2014/main" id="{B7650473-9959-4868-9F2C-12BE8BCB7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155" y="1888434"/>
            <a:ext cx="352292" cy="34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E3E7C9EA-5048-4211-B77A-40C4E47D3838}"/>
              </a:ext>
            </a:extLst>
          </p:cNvPr>
          <p:cNvSpPr txBox="1"/>
          <p:nvPr/>
        </p:nvSpPr>
        <p:spPr>
          <a:xfrm>
            <a:off x="7288859" y="1782951"/>
            <a:ext cx="497668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3F3F3F"/>
                </a:solidFill>
                <a:latin typeface="+mn-ea"/>
                <a:ea typeface="+mn-ea"/>
              </a:rPr>
              <a:t>Redmine</a:t>
            </a:r>
            <a:endParaRPr lang="en-US" altLang="ko-KR" sz="800" b="1" dirty="0">
              <a:solidFill>
                <a:srgbClr val="3F3F3F"/>
              </a:solidFill>
              <a:latin typeface="+mn-ea"/>
              <a:ea typeface="+mn-ea"/>
              <a:sym typeface="Arial"/>
            </a:endParaRPr>
          </a:p>
        </p:txBody>
      </p:sp>
      <p:pic>
        <p:nvPicPr>
          <p:cNvPr id="128" name="Picture 2" descr="Kubernetes] 쿠버네티스 시리즈(2) - Pod 집중 탐구">
            <a:extLst>
              <a:ext uri="{FF2B5EF4-FFF2-40B4-BE49-F238E27FC236}">
                <a16:creationId xmlns:a16="http://schemas.microsoft.com/office/drawing/2014/main" id="{60CF952D-28DB-411F-84C8-FED9B2158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936" y="2496969"/>
            <a:ext cx="352292" cy="34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356AB8FC-C98F-4073-A8DD-D84EBBD305FA}"/>
              </a:ext>
            </a:extLst>
          </p:cNvPr>
          <p:cNvSpPr txBox="1"/>
          <p:nvPr/>
        </p:nvSpPr>
        <p:spPr>
          <a:xfrm>
            <a:off x="6353640" y="2391486"/>
            <a:ext cx="497668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Entropy</a:t>
            </a:r>
          </a:p>
        </p:txBody>
      </p:sp>
      <p:pic>
        <p:nvPicPr>
          <p:cNvPr id="131" name="Picture 2" descr="Kubernetes] 쿠버네티스 시리즈(2) - Pod 집중 탐구">
            <a:extLst>
              <a:ext uri="{FF2B5EF4-FFF2-40B4-BE49-F238E27FC236}">
                <a16:creationId xmlns:a16="http://schemas.microsoft.com/office/drawing/2014/main" id="{B7650473-9959-4868-9F2C-12BE8BCB7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155" y="2504280"/>
            <a:ext cx="352292" cy="34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E3E7C9EA-5048-4211-B77A-40C4E47D3838}"/>
              </a:ext>
            </a:extLst>
          </p:cNvPr>
          <p:cNvSpPr txBox="1"/>
          <p:nvPr/>
        </p:nvSpPr>
        <p:spPr>
          <a:xfrm>
            <a:off x="7288859" y="2398797"/>
            <a:ext cx="497668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3F3F3F"/>
                </a:solidFill>
                <a:latin typeface="+mn-ea"/>
                <a:ea typeface="+mn-ea"/>
              </a:rPr>
              <a:t>Redmine</a:t>
            </a:r>
            <a:endParaRPr lang="en-US" altLang="ko-KR" sz="800" b="1" dirty="0">
              <a:solidFill>
                <a:srgbClr val="3F3F3F"/>
              </a:solidFill>
              <a:latin typeface="+mn-ea"/>
              <a:ea typeface="+mn-ea"/>
              <a:sym typeface="Arial"/>
            </a:endParaRPr>
          </a:p>
        </p:txBody>
      </p:sp>
      <p:sp>
        <p:nvSpPr>
          <p:cNvPr id="140" name="Google Shape;308;p22">
            <a:extLst>
              <a:ext uri="{FF2B5EF4-FFF2-40B4-BE49-F238E27FC236}">
                <a16:creationId xmlns:a16="http://schemas.microsoft.com/office/drawing/2014/main" id="{71A89C76-9548-4C83-A8AB-F8442B7268C2}"/>
              </a:ext>
            </a:extLst>
          </p:cNvPr>
          <p:cNvSpPr/>
          <p:nvPr/>
        </p:nvSpPr>
        <p:spPr>
          <a:xfrm>
            <a:off x="2209959" y="3916008"/>
            <a:ext cx="1251554" cy="225316"/>
          </a:xfrm>
          <a:prstGeom prst="rect">
            <a:avLst/>
          </a:prstGeom>
          <a:solidFill>
            <a:srgbClr val="E7B7FF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000" tIns="45700" rIns="36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dirty="0">
                <a:solidFill>
                  <a:srgbClr val="3F3F3F"/>
                </a:solidFill>
                <a:latin typeface="+mn-ea"/>
                <a:ea typeface="+mn-ea"/>
              </a:rPr>
              <a:t>Cluster </a:t>
            </a:r>
            <a:r>
              <a:rPr lang="en-US" altLang="ko-KR" sz="800" b="1" dirty="0" err="1">
                <a:solidFill>
                  <a:srgbClr val="3F3F3F"/>
                </a:solidFill>
                <a:latin typeface="+mn-ea"/>
                <a:ea typeface="+mn-ea"/>
              </a:rPr>
              <a:t>Mgmt</a:t>
            </a:r>
            <a:r>
              <a:rPr lang="en-US" altLang="ko-KR" sz="800" b="1" dirty="0">
                <a:solidFill>
                  <a:srgbClr val="3F3F3F"/>
                </a:solidFill>
                <a:latin typeface="+mn-ea"/>
                <a:ea typeface="+mn-ea"/>
              </a:rPr>
              <a:t> / DNS/ NTP</a:t>
            </a:r>
            <a:endParaRPr lang="en-US" altLang="ko-KR" sz="800" b="1" dirty="0">
              <a:solidFill>
                <a:srgbClr val="3F3F3F"/>
              </a:solidFill>
              <a:latin typeface="+mn-ea"/>
              <a:ea typeface="+mn-ea"/>
              <a:sym typeface="Arial"/>
            </a:endParaRPr>
          </a:p>
        </p:txBody>
      </p:sp>
      <p:sp>
        <p:nvSpPr>
          <p:cNvPr id="96" name="Google Shape;538;p28"/>
          <p:cNvSpPr txBox="1">
            <a:spLocks noGrp="1"/>
          </p:cNvSpPr>
          <p:nvPr>
            <p:ph type="sldNum" sz="quarter" idx="4"/>
          </p:nvPr>
        </p:nvSpPr>
        <p:spPr>
          <a:xfrm>
            <a:off x="4527932" y="6568116"/>
            <a:ext cx="850136" cy="214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bg1"/>
                </a:solidFill>
                <a:latin typeface="+mj-ea"/>
                <a:ea typeface="+mj-ea"/>
                <a:cs typeface="Malgun Gothic"/>
                <a:sym typeface="Malgun Gothic"/>
              </a:rPr>
              <a:t>6</a:t>
            </a:fld>
            <a:endParaRPr>
              <a:solidFill>
                <a:schemeClr val="bg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06454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2"/>
          <p:cNvSpPr txBox="1"/>
          <p:nvPr/>
        </p:nvSpPr>
        <p:spPr>
          <a:xfrm>
            <a:off x="779319" y="1126406"/>
            <a:ext cx="89474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</a:pPr>
            <a:r>
              <a:rPr lang="en-US" sz="1400" b="1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Openshift</a:t>
            </a:r>
            <a:r>
              <a:rPr lang="en-US" sz="14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Container Platform </a:t>
            </a:r>
            <a:r>
              <a:rPr lang="en-US" sz="1400" b="1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시스템의</a:t>
            </a:r>
            <a:r>
              <a:rPr lang="en-US" sz="14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VM </a:t>
            </a:r>
            <a:r>
              <a:rPr lang="en-US" sz="1400" b="1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구성도는</a:t>
            </a:r>
            <a:r>
              <a:rPr lang="en-US" sz="14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b="1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아래와</a:t>
            </a:r>
            <a:r>
              <a:rPr lang="en-US" sz="14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 b="1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같습니다</a:t>
            </a:r>
            <a:r>
              <a:rPr lang="en-US" sz="14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400" b="1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2" name="Google Shape;332;p22"/>
          <p:cNvGraphicFramePr/>
          <p:nvPr>
            <p:extLst>
              <p:ext uri="{D42A27DB-BD31-4B8C-83A1-F6EECF244321}">
                <p14:modId xmlns:p14="http://schemas.microsoft.com/office/powerpoint/2010/main" val="1637766335"/>
              </p:ext>
            </p:extLst>
          </p:nvPr>
        </p:nvGraphicFramePr>
        <p:xfrm>
          <a:off x="735013" y="1484121"/>
          <a:ext cx="8455643" cy="4685184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445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2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1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9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44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98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82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64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No.</a:t>
                      </a:r>
                      <a:endParaRPr lang="ko-KR" altLang="en-US" sz="1200" b="1" u="none" strike="noStrike" cap="none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구분</a:t>
                      </a:r>
                    </a:p>
                  </a:txBody>
                  <a:tcPr marL="62875" marR="62875" marT="0" marB="0" anchor="ctr" anchorCtr="1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분류</a:t>
                      </a:r>
                      <a:endParaRPr lang="ko-KR" altLang="en-US" sz="1200" b="1" u="none" strike="noStrike" cap="none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 anchorCtr="1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OS</a:t>
                      </a:r>
                    </a:p>
                  </a:txBody>
                  <a:tcPr marL="62875" marR="62875" marT="0" marB="0" anchor="ctr" anchorCtr="1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CPU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(Core)</a:t>
                      </a:r>
                    </a:p>
                  </a:txBody>
                  <a:tcPr marL="62875" marR="62875" marT="0" marB="0" anchor="ctr" anchorCtr="1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Mem</a:t>
                      </a:r>
                      <a:endParaRPr lang="en-US" sz="1200" b="1" u="none" strike="noStrike" cap="none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(GB)</a:t>
                      </a:r>
                    </a:p>
                  </a:txBody>
                  <a:tcPr marL="62875" marR="62875" marT="0" marB="0" anchor="ctr" anchorCtr="1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Disk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(GB)</a:t>
                      </a:r>
                    </a:p>
                  </a:txBody>
                  <a:tcPr marL="62875" marR="62875" marT="0" marB="0" anchor="ctr" anchorCtr="1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용도</a:t>
                      </a:r>
                      <a:endParaRPr lang="ko-KR" altLang="en-US" sz="1200" b="1" u="none" strike="noStrike" cap="none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 anchorCtr="1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u="none" strike="noStrike" cap="none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고가용성</a:t>
                      </a:r>
                      <a:r>
                        <a:rPr lang="ko-KR" altLang="en-US" sz="1200" b="1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endParaRPr lang="en-US" altLang="ko-KR" sz="1200" b="1" u="none" strike="noStrike" cap="none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구성 이유</a:t>
                      </a:r>
                    </a:p>
                  </a:txBody>
                  <a:tcPr marL="62875" marR="62875" marT="0" marB="0" anchor="ctr" anchorCtr="1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8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62875" marR="6287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VM</a:t>
                      </a: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RHV-M</a:t>
                      </a: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RHEL 8.3</a:t>
                      </a: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100</a:t>
                      </a: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RHV Manager </a:t>
                      </a:r>
                      <a:r>
                        <a:rPr lang="ko-KR" alt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역할</a:t>
                      </a: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서비스 가용성</a:t>
                      </a:r>
                      <a:endParaRPr lang="en-US" altLang="ko-KR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059266"/>
                  </a:ext>
                </a:extLst>
              </a:tr>
              <a:tr h="7950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62875" marR="6287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VM</a:t>
                      </a: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Bastion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(Router, LB, DNS, NTP)</a:t>
                      </a:r>
                      <a:endParaRPr lang="en-US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RHEL 8.3</a:t>
                      </a:r>
                      <a:endParaRPr lang="en-US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4</a:t>
                      </a:r>
                      <a:endParaRPr lang="en-US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16</a:t>
                      </a:r>
                      <a:endParaRPr lang="en-US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</a:t>
                      </a: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OCP </a:t>
                      </a:r>
                      <a:r>
                        <a:rPr lang="ko-KR" alt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클러스터에 접근</a:t>
                      </a:r>
                      <a:r>
                        <a:rPr lang="ko-KR" altLang="en-US" sz="1000" b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역할</a:t>
                      </a:r>
                      <a:endParaRPr lang="ko-KR" altLang="en-US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서비스 가용성</a:t>
                      </a:r>
                      <a:endParaRPr lang="en-US" altLang="ko-KR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586661"/>
                  </a:ext>
                </a:extLst>
              </a:tr>
              <a:tr h="2388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62875" marR="6287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VM</a:t>
                      </a: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BOOTSTRAP</a:t>
                      </a:r>
                      <a:endParaRPr lang="en-US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Core OS</a:t>
                      </a: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4</a:t>
                      </a:r>
                      <a:endParaRPr lang="en-US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16</a:t>
                      </a:r>
                      <a:endParaRPr lang="en-US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120</a:t>
                      </a: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OCP Installer </a:t>
                      </a:r>
                      <a:r>
                        <a:rPr lang="ko-KR" alt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구성</a:t>
                      </a:r>
                      <a:endParaRPr lang="ko-KR" altLang="en-US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8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62875" marR="6287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VM</a:t>
                      </a: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MASTER</a:t>
                      </a:r>
                      <a:endParaRPr lang="en-US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Core OS</a:t>
                      </a: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4</a:t>
                      </a:r>
                      <a:endParaRPr lang="en-US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16</a:t>
                      </a:r>
                      <a:endParaRPr lang="en-US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120</a:t>
                      </a: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OCP Master Node</a:t>
                      </a:r>
                      <a:endParaRPr lang="en-US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가용성</a:t>
                      </a:r>
                      <a:r>
                        <a:rPr lang="ko-KR" altLang="en-US" sz="1000" b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및</a:t>
                      </a:r>
                      <a:r>
                        <a:rPr lang="en-US" altLang="ko-KR" sz="1000" b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Quorum</a:t>
                      </a:r>
                      <a:r>
                        <a:rPr lang="en-US" altLang="ko-KR" sz="1000" b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 </a:t>
                      </a:r>
                      <a:endParaRPr lang="en-US" altLang="ko-KR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8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62875" marR="6287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VM</a:t>
                      </a:r>
                      <a:endParaRPr lang="en-US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MASTER</a:t>
                      </a:r>
                      <a:endParaRPr lang="en-US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Core OS</a:t>
                      </a: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4</a:t>
                      </a:r>
                      <a:endParaRPr lang="en-US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16</a:t>
                      </a:r>
                      <a:endParaRPr lang="en-US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120</a:t>
                      </a:r>
                      <a:endParaRPr lang="en-US" altLang="ko-KR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OCP Master Node</a:t>
                      </a:r>
                      <a:endParaRPr lang="en-US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가용성</a:t>
                      </a:r>
                      <a:r>
                        <a:rPr lang="ko-KR" altLang="en-US" sz="1000" b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및</a:t>
                      </a:r>
                      <a:r>
                        <a:rPr lang="en-US" altLang="ko-KR" sz="1000" b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Quorum</a:t>
                      </a:r>
                      <a:r>
                        <a:rPr lang="en-US" altLang="ko-KR" sz="1000" b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 </a:t>
                      </a:r>
                      <a:endParaRPr lang="en-US" altLang="ko-KR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98033"/>
                  </a:ext>
                </a:extLst>
              </a:tr>
              <a:tr h="2388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62875" marR="6287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VM</a:t>
                      </a: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MASTER</a:t>
                      </a:r>
                      <a:endParaRPr lang="en-US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Core OS</a:t>
                      </a: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4</a:t>
                      </a:r>
                      <a:endParaRPr lang="en-US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16</a:t>
                      </a:r>
                      <a:endParaRPr lang="en-US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120</a:t>
                      </a:r>
                      <a:endParaRPr lang="en-US" altLang="ko-KR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OCP Master Node</a:t>
                      </a:r>
                      <a:endParaRPr lang="en-US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가용성</a:t>
                      </a:r>
                      <a:r>
                        <a:rPr lang="ko-KR" altLang="en-US" sz="1000" b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및</a:t>
                      </a:r>
                      <a:r>
                        <a:rPr lang="en-US" altLang="ko-KR" sz="1000" b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Quorum</a:t>
                      </a:r>
                      <a:r>
                        <a:rPr lang="en-US" altLang="ko-KR" sz="1000" b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 </a:t>
                      </a:r>
                      <a:endParaRPr lang="en-US" altLang="ko-KR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0852724"/>
                  </a:ext>
                </a:extLst>
              </a:tr>
              <a:tr h="2388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62875" marR="6287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VM</a:t>
                      </a:r>
                      <a:endParaRPr lang="en-US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INFRA</a:t>
                      </a:r>
                      <a:endParaRPr lang="en-US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Core OS</a:t>
                      </a: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</a:t>
                      </a:r>
                      <a:endParaRPr lang="en-US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80</a:t>
                      </a:r>
                      <a:endParaRPr lang="en-US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120</a:t>
                      </a:r>
                      <a:endParaRPr lang="en-US" altLang="ko-KR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OCP Infra Node, Infra SW </a:t>
                      </a:r>
                      <a:r>
                        <a:rPr lang="ko-KR" alt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배포</a:t>
                      </a:r>
                      <a:endParaRPr lang="ko-KR" altLang="en-US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가용성</a:t>
                      </a:r>
                      <a:r>
                        <a:rPr lang="ko-KR" altLang="en-US" sz="1000" b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및</a:t>
                      </a:r>
                      <a:r>
                        <a:rPr lang="en-US" altLang="ko-KR" sz="1000" b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Quorum</a:t>
                      </a:r>
                      <a:r>
                        <a:rPr lang="en-US" altLang="ko-KR" sz="1000" b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 </a:t>
                      </a:r>
                      <a:endParaRPr lang="en-US" altLang="ko-KR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8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62875" marR="6287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VM</a:t>
                      </a: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INFRA</a:t>
                      </a:r>
                      <a:endParaRPr lang="en-US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Core OS</a:t>
                      </a: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</a:t>
                      </a:r>
                      <a:endParaRPr lang="en-US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80</a:t>
                      </a:r>
                      <a:endParaRPr lang="en-US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120</a:t>
                      </a:r>
                      <a:endParaRPr lang="en-US" altLang="ko-KR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OCP Infra Node, Infra SW </a:t>
                      </a:r>
                      <a:r>
                        <a:rPr lang="ko-KR" alt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배포</a:t>
                      </a:r>
                      <a:endParaRPr lang="ko-KR" altLang="en-US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가용성</a:t>
                      </a:r>
                      <a:r>
                        <a:rPr lang="ko-KR" altLang="en-US" sz="1000" b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및</a:t>
                      </a:r>
                      <a:r>
                        <a:rPr lang="en-US" altLang="ko-KR" sz="1000" b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Quorum</a:t>
                      </a:r>
                      <a:r>
                        <a:rPr lang="en-US" altLang="ko-KR" sz="1000" b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 </a:t>
                      </a:r>
                      <a:endParaRPr lang="en-US" altLang="ko-KR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399923"/>
                  </a:ext>
                </a:extLst>
              </a:tr>
              <a:tr h="2388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 marL="62875" marR="6287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VM</a:t>
                      </a: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INFRA</a:t>
                      </a:r>
                      <a:endParaRPr lang="en-US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Core OS</a:t>
                      </a: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</a:t>
                      </a:r>
                      <a:endParaRPr lang="en-US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80</a:t>
                      </a:r>
                      <a:endParaRPr lang="en-US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120</a:t>
                      </a: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OCP Infra Node, Infra SW </a:t>
                      </a:r>
                      <a:r>
                        <a:rPr lang="ko-KR" alt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배포</a:t>
                      </a:r>
                      <a:endParaRPr lang="ko-KR" altLang="en-US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가용성</a:t>
                      </a:r>
                      <a:r>
                        <a:rPr lang="ko-KR" altLang="en-US" sz="1000" b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및</a:t>
                      </a:r>
                      <a:r>
                        <a:rPr lang="en-US" altLang="ko-KR" sz="1000" b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Quorum</a:t>
                      </a:r>
                      <a:r>
                        <a:rPr lang="en-US" altLang="ko-KR" sz="1000" b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 </a:t>
                      </a:r>
                      <a:endParaRPr lang="en-US" altLang="ko-KR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3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62875" marR="6287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VM</a:t>
                      </a: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Package Repository</a:t>
                      </a:r>
                      <a:endParaRPr lang="en-US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RHEL 8.3</a:t>
                      </a: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</a:t>
                      </a:r>
                      <a:endParaRPr lang="en-US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4</a:t>
                      </a:r>
                      <a:endParaRPr lang="en-US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100</a:t>
                      </a: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YUM package Repo </a:t>
                      </a:r>
                      <a:r>
                        <a:rPr lang="ko-KR" alt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제공</a:t>
                      </a:r>
                      <a:endParaRPr lang="ko-KR" altLang="en-US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3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11</a:t>
                      </a:r>
                    </a:p>
                  </a:txBody>
                  <a:tcPr marL="62875" marR="6287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VM</a:t>
                      </a: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Mirror Image Registry</a:t>
                      </a:r>
                      <a:endParaRPr lang="en-US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RHEL 8.3</a:t>
                      </a: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4</a:t>
                      </a:r>
                      <a:endParaRPr lang="en-US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8</a:t>
                      </a:r>
                      <a:endParaRPr lang="en-US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10</a:t>
                      </a:r>
                      <a:endParaRPr lang="en-US" altLang="ko-KR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200</a:t>
                      </a: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Container Image </a:t>
                      </a:r>
                      <a:r>
                        <a:rPr lang="ko-KR" alt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보관</a:t>
                      </a:r>
                      <a:r>
                        <a:rPr lang="en-US" altLang="ko-KR" sz="1000" b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제공</a:t>
                      </a:r>
                      <a:endParaRPr lang="ko-KR" altLang="en-US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53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12</a:t>
                      </a:r>
                    </a:p>
                  </a:txBody>
                  <a:tcPr marL="62875" marR="6287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VM</a:t>
                      </a: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CI/CD</a:t>
                      </a: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RHEL 8.3</a:t>
                      </a: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50</a:t>
                      </a:r>
                      <a:r>
                        <a:rPr lang="en-US" sz="1000" b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100</a:t>
                      </a:r>
                      <a:endParaRPr lang="en-US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Gitlab</a:t>
                      </a:r>
                      <a:r>
                        <a:rPr lang="en-US" altLang="ko-KR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000" b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0" u="none" strike="noStrike" cap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Gitlab</a:t>
                      </a:r>
                      <a:r>
                        <a:rPr lang="en-US" altLang="ko-KR" sz="1000" b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Runner </a:t>
                      </a:r>
                      <a:r>
                        <a:rPr lang="ko-KR" altLang="en-US" sz="1000" b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설치</a:t>
                      </a:r>
                      <a:endParaRPr lang="ko-KR" altLang="en-US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서비스 가용성</a:t>
                      </a:r>
                      <a:endParaRPr lang="en-US" sz="10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2875" marR="62875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1" name="Google Shape;536;p28"/>
          <p:cNvSpPr txBox="1">
            <a:spLocks noGrp="1"/>
          </p:cNvSpPr>
          <p:nvPr>
            <p:ph type="body" sz="quarter" idx="16"/>
          </p:nvPr>
        </p:nvSpPr>
        <p:spPr>
          <a:xfrm>
            <a:off x="578096" y="286474"/>
            <a:ext cx="7322517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n-US" altLang="ko-KR" sz="2400" dirty="0"/>
              <a:t>4. SW </a:t>
            </a:r>
            <a:r>
              <a:rPr lang="ko-KR" altLang="en-US" sz="2400" dirty="0"/>
              <a:t>구성</a:t>
            </a:r>
          </a:p>
        </p:txBody>
      </p:sp>
      <p:sp>
        <p:nvSpPr>
          <p:cNvPr id="42" name="Google Shape;580;p29"/>
          <p:cNvSpPr txBox="1"/>
          <p:nvPr/>
        </p:nvSpPr>
        <p:spPr>
          <a:xfrm>
            <a:off x="759318" y="869873"/>
            <a:ext cx="5075844" cy="249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-US" altLang="ko-KR" sz="1800" b="1" dirty="0">
                <a:solidFill>
                  <a:srgbClr val="262626"/>
                </a:solidFill>
                <a:latin typeface="+mn-ea"/>
                <a:ea typeface="+mn-ea"/>
                <a:cs typeface="Malgun Gothic"/>
                <a:sym typeface="Malgun Gothic"/>
              </a:rPr>
              <a:t>4.2  RHEV</a:t>
            </a:r>
            <a:r>
              <a:rPr lang="en-US" altLang="ko-KR" sz="1800" b="1" dirty="0">
                <a:latin typeface="+mn-ea"/>
                <a:ea typeface="+mn-ea"/>
              </a:rPr>
              <a:t> &amp; RHOCP </a:t>
            </a:r>
            <a:r>
              <a:rPr lang="ko-KR" altLang="en-US" sz="1800" b="1" dirty="0">
                <a:latin typeface="+mn-ea"/>
                <a:ea typeface="+mn-ea"/>
              </a:rPr>
              <a:t>구성 정보 </a:t>
            </a:r>
          </a:p>
        </p:txBody>
      </p:sp>
      <p:sp>
        <p:nvSpPr>
          <p:cNvPr id="7" name="Google Shape;538;p28"/>
          <p:cNvSpPr txBox="1">
            <a:spLocks noGrp="1"/>
          </p:cNvSpPr>
          <p:nvPr>
            <p:ph type="sldNum" sz="quarter" idx="4"/>
          </p:nvPr>
        </p:nvSpPr>
        <p:spPr>
          <a:xfrm>
            <a:off x="4527932" y="6568116"/>
            <a:ext cx="850136" cy="214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bg1"/>
                </a:solidFill>
                <a:latin typeface="+mj-ea"/>
                <a:ea typeface="+mj-ea"/>
                <a:cs typeface="Malgun Gothic"/>
                <a:sym typeface="Malgun Gothic"/>
              </a:rPr>
              <a:t>7</a:t>
            </a:fld>
            <a:endParaRPr>
              <a:solidFill>
                <a:schemeClr val="bg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85537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9"/>
          <p:cNvSpPr txBox="1">
            <a:spLocks noGrp="1"/>
          </p:cNvSpPr>
          <p:nvPr>
            <p:ph type="body" sz="quarter" idx="16"/>
          </p:nvPr>
        </p:nvSpPr>
        <p:spPr>
          <a:xfrm>
            <a:off x="578096" y="286474"/>
            <a:ext cx="7322517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n-US" altLang="ko-KR" sz="2400" dirty="0"/>
              <a:t>4. SW </a:t>
            </a:r>
            <a:r>
              <a:rPr lang="ko-KR" altLang="en-US" sz="2400" dirty="0"/>
              <a:t>구성</a:t>
            </a:r>
          </a:p>
        </p:txBody>
      </p:sp>
      <p:sp>
        <p:nvSpPr>
          <p:cNvPr id="577" name="Google Shape;577;p29"/>
          <p:cNvSpPr txBox="1">
            <a:spLocks noGrp="1"/>
          </p:cNvSpPr>
          <p:nvPr>
            <p:ph type="body" sz="quarter" idx="17"/>
          </p:nvPr>
        </p:nvSpPr>
        <p:spPr>
          <a:xfrm>
            <a:off x="760976" y="1108167"/>
            <a:ext cx="8500897" cy="364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</a:pPr>
            <a:r>
              <a:rPr lang="en-US" dirty="0"/>
              <a:t>Openshift Container Platform 시스템의 Monitoring SW </a:t>
            </a:r>
            <a:r>
              <a:rPr lang="en-US" dirty="0" err="1"/>
              <a:t>구성</a:t>
            </a:r>
            <a:r>
              <a:rPr lang="ko-KR" altLang="en-US" dirty="0"/>
              <a:t>은</a:t>
            </a:r>
            <a:r>
              <a:rPr lang="en-US" dirty="0"/>
              <a:t> </a:t>
            </a:r>
            <a:r>
              <a:rPr lang="en-US" dirty="0" err="1"/>
              <a:t>아래와</a:t>
            </a:r>
            <a:r>
              <a:rPr lang="en-US" dirty="0"/>
              <a:t> </a:t>
            </a:r>
            <a:r>
              <a:rPr lang="en-US" dirty="0" err="1"/>
              <a:t>같습니다</a:t>
            </a:r>
            <a:r>
              <a:rPr lang="en-US" dirty="0"/>
              <a:t>.</a:t>
            </a:r>
          </a:p>
        </p:txBody>
      </p:sp>
      <p:sp>
        <p:nvSpPr>
          <p:cNvPr id="580" name="Google Shape;580;p29"/>
          <p:cNvSpPr txBox="1"/>
          <p:nvPr/>
        </p:nvSpPr>
        <p:spPr>
          <a:xfrm>
            <a:off x="751698" y="869873"/>
            <a:ext cx="5075844" cy="249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en-US" altLang="ko-KR" sz="1800" b="1" dirty="0">
                <a:solidFill>
                  <a:srgbClr val="262626"/>
                </a:solidFill>
                <a:latin typeface="+mn-ea"/>
                <a:ea typeface="+mn-ea"/>
                <a:cs typeface="Malgun Gothic"/>
                <a:sym typeface="Malgun Gothic"/>
              </a:rPr>
              <a:t>4.3</a:t>
            </a:r>
            <a:r>
              <a:rPr lang="ko-KR" altLang="en-US" sz="1800" b="1" dirty="0">
                <a:solidFill>
                  <a:srgbClr val="262626"/>
                </a:solidFill>
                <a:latin typeface="+mn-ea"/>
                <a:ea typeface="+mn-ea"/>
                <a:cs typeface="Malgun Gothic"/>
                <a:sym typeface="Malgun Gothic"/>
              </a:rPr>
              <a:t> </a:t>
            </a:r>
            <a:r>
              <a:rPr lang="en-US" altLang="ko-KR" sz="1800" b="1" dirty="0">
                <a:solidFill>
                  <a:srgbClr val="262626"/>
                </a:solidFill>
                <a:latin typeface="+mn-ea"/>
                <a:ea typeface="+mn-ea"/>
                <a:cs typeface="Malgun Gothic"/>
                <a:sym typeface="Malgun Gothic"/>
              </a:rPr>
              <a:t>Monitoring</a:t>
            </a:r>
            <a:r>
              <a:rPr lang="en-US" altLang="ko-KR" sz="1800" b="1" dirty="0">
                <a:latin typeface="+mn-ea"/>
                <a:ea typeface="+mn-ea"/>
              </a:rPr>
              <a:t> SW </a:t>
            </a:r>
            <a:r>
              <a:rPr lang="ko-KR" altLang="en-US" sz="1800" b="1" dirty="0">
                <a:latin typeface="+mn-ea"/>
                <a:ea typeface="+mn-ea"/>
              </a:rPr>
              <a:t>구성도 </a:t>
            </a:r>
          </a:p>
        </p:txBody>
      </p:sp>
      <p:sp>
        <p:nvSpPr>
          <p:cNvPr id="582" name="Google Shape;582;p29"/>
          <p:cNvSpPr/>
          <p:nvPr/>
        </p:nvSpPr>
        <p:spPr>
          <a:xfrm>
            <a:off x="2890247" y="3305617"/>
            <a:ext cx="1755305" cy="2772308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5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9"/>
          <p:cNvSpPr/>
          <p:nvPr/>
        </p:nvSpPr>
        <p:spPr>
          <a:xfrm>
            <a:off x="2737847" y="3153217"/>
            <a:ext cx="1755305" cy="2772308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5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9"/>
          <p:cNvSpPr/>
          <p:nvPr/>
        </p:nvSpPr>
        <p:spPr>
          <a:xfrm>
            <a:off x="696659" y="4655482"/>
            <a:ext cx="1755305" cy="1426637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5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9"/>
          <p:cNvSpPr/>
          <p:nvPr/>
        </p:nvSpPr>
        <p:spPr>
          <a:xfrm>
            <a:off x="2585447" y="3000817"/>
            <a:ext cx="1755305" cy="2772308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5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9"/>
          <p:cNvSpPr/>
          <p:nvPr/>
        </p:nvSpPr>
        <p:spPr>
          <a:xfrm>
            <a:off x="578096" y="4516196"/>
            <a:ext cx="1755305" cy="1426637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5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9"/>
          <p:cNvSpPr txBox="1"/>
          <p:nvPr/>
        </p:nvSpPr>
        <p:spPr>
          <a:xfrm>
            <a:off x="659095" y="5635271"/>
            <a:ext cx="1656127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Bastion (VM) X 2</a:t>
            </a:r>
            <a:endParaRPr sz="105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9"/>
          <p:cNvSpPr/>
          <p:nvPr/>
        </p:nvSpPr>
        <p:spPr>
          <a:xfrm>
            <a:off x="717666" y="4676822"/>
            <a:ext cx="1476164" cy="27748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Load Balancer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9"/>
          <p:cNvSpPr/>
          <p:nvPr/>
        </p:nvSpPr>
        <p:spPr>
          <a:xfrm>
            <a:off x="723205" y="5008625"/>
            <a:ext cx="1476164" cy="27748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DNS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9"/>
          <p:cNvSpPr/>
          <p:nvPr/>
        </p:nvSpPr>
        <p:spPr>
          <a:xfrm>
            <a:off x="721350" y="5338309"/>
            <a:ext cx="1476164" cy="27748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Router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9"/>
          <p:cNvSpPr txBox="1"/>
          <p:nvPr/>
        </p:nvSpPr>
        <p:spPr>
          <a:xfrm>
            <a:off x="2584115" y="5521853"/>
            <a:ext cx="175530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Master Node (VM) X 3</a:t>
            </a:r>
            <a:endParaRPr sz="105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9"/>
          <p:cNvSpPr/>
          <p:nvPr/>
        </p:nvSpPr>
        <p:spPr>
          <a:xfrm>
            <a:off x="5207050" y="3305617"/>
            <a:ext cx="1755305" cy="2772308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5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9"/>
          <p:cNvSpPr/>
          <p:nvPr/>
        </p:nvSpPr>
        <p:spPr>
          <a:xfrm>
            <a:off x="5054650" y="3153217"/>
            <a:ext cx="1755305" cy="2772308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5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9"/>
          <p:cNvSpPr/>
          <p:nvPr/>
        </p:nvSpPr>
        <p:spPr>
          <a:xfrm>
            <a:off x="4902250" y="3000817"/>
            <a:ext cx="1755305" cy="2772308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5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9"/>
          <p:cNvSpPr txBox="1"/>
          <p:nvPr/>
        </p:nvSpPr>
        <p:spPr>
          <a:xfrm>
            <a:off x="4900919" y="5521853"/>
            <a:ext cx="175530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Infra Node (VM) X 3</a:t>
            </a:r>
            <a:endParaRPr sz="105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9"/>
          <p:cNvSpPr/>
          <p:nvPr/>
        </p:nvSpPr>
        <p:spPr>
          <a:xfrm>
            <a:off x="7427490" y="3305617"/>
            <a:ext cx="1755305" cy="2772308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5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9"/>
          <p:cNvSpPr/>
          <p:nvPr/>
        </p:nvSpPr>
        <p:spPr>
          <a:xfrm>
            <a:off x="7166546" y="2989921"/>
            <a:ext cx="1755305" cy="2772308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5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9"/>
          <p:cNvSpPr txBox="1"/>
          <p:nvPr/>
        </p:nvSpPr>
        <p:spPr>
          <a:xfrm>
            <a:off x="7166546" y="5480710"/>
            <a:ext cx="175530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Worker Node (Host) X 2</a:t>
            </a:r>
            <a:endParaRPr sz="105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9"/>
          <p:cNvSpPr/>
          <p:nvPr/>
        </p:nvSpPr>
        <p:spPr>
          <a:xfrm>
            <a:off x="2756013" y="5244477"/>
            <a:ext cx="612068" cy="2499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CRI-O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9"/>
          <p:cNvSpPr/>
          <p:nvPr/>
        </p:nvSpPr>
        <p:spPr>
          <a:xfrm>
            <a:off x="3592332" y="5244477"/>
            <a:ext cx="612068" cy="2499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Kubelet</a:t>
            </a:r>
            <a:endParaRPr sz="6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9"/>
          <p:cNvSpPr/>
          <p:nvPr/>
        </p:nvSpPr>
        <p:spPr>
          <a:xfrm>
            <a:off x="5079073" y="5237353"/>
            <a:ext cx="612068" cy="2499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CRI-O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9"/>
          <p:cNvSpPr/>
          <p:nvPr/>
        </p:nvSpPr>
        <p:spPr>
          <a:xfrm>
            <a:off x="5915392" y="5237353"/>
            <a:ext cx="612068" cy="2499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Kubelet</a:t>
            </a:r>
            <a:endParaRPr sz="6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9"/>
          <p:cNvSpPr/>
          <p:nvPr/>
        </p:nvSpPr>
        <p:spPr>
          <a:xfrm>
            <a:off x="7363335" y="5203334"/>
            <a:ext cx="612068" cy="2499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CRI-O</a:t>
            </a:r>
            <a:endParaRPr sz="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9"/>
          <p:cNvSpPr/>
          <p:nvPr/>
        </p:nvSpPr>
        <p:spPr>
          <a:xfrm>
            <a:off x="8199654" y="5203334"/>
            <a:ext cx="612068" cy="2499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Kubelet</a:t>
            </a:r>
            <a:endParaRPr sz="6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9"/>
          <p:cNvSpPr/>
          <p:nvPr/>
        </p:nvSpPr>
        <p:spPr>
          <a:xfrm>
            <a:off x="2733178" y="3132144"/>
            <a:ext cx="1476164" cy="27748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API Server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9"/>
          <p:cNvSpPr/>
          <p:nvPr/>
        </p:nvSpPr>
        <p:spPr>
          <a:xfrm>
            <a:off x="2733178" y="3473586"/>
            <a:ext cx="1476164" cy="2774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DataStore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9"/>
          <p:cNvSpPr/>
          <p:nvPr/>
        </p:nvSpPr>
        <p:spPr>
          <a:xfrm>
            <a:off x="2740428" y="3817321"/>
            <a:ext cx="1476164" cy="2774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Scheduler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9"/>
          <p:cNvSpPr/>
          <p:nvPr/>
        </p:nvSpPr>
        <p:spPr>
          <a:xfrm>
            <a:off x="2740968" y="4159189"/>
            <a:ext cx="1476164" cy="2774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Management/Replication</a:t>
            </a:r>
            <a:endParaRPr sz="9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9"/>
          <p:cNvSpPr/>
          <p:nvPr/>
        </p:nvSpPr>
        <p:spPr>
          <a:xfrm>
            <a:off x="5028573" y="3126413"/>
            <a:ext cx="1476164" cy="2774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Router (HA Proxy)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9"/>
          <p:cNvSpPr/>
          <p:nvPr/>
        </p:nvSpPr>
        <p:spPr>
          <a:xfrm>
            <a:off x="5028573" y="3467855"/>
            <a:ext cx="1476164" cy="2774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grafana</a:t>
            </a:r>
            <a:endParaRPr sz="9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9"/>
          <p:cNvSpPr/>
          <p:nvPr/>
        </p:nvSpPr>
        <p:spPr>
          <a:xfrm>
            <a:off x="5029727" y="3811590"/>
            <a:ext cx="1476164" cy="2774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prometheus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9"/>
          <p:cNvSpPr/>
          <p:nvPr/>
        </p:nvSpPr>
        <p:spPr>
          <a:xfrm>
            <a:off x="7349077" y="4853112"/>
            <a:ext cx="1476164" cy="2774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Node exporter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4" name="Google Shape;614;p29"/>
          <p:cNvCxnSpPr>
            <a:stCxn id="612" idx="1"/>
            <a:endCxn id="611" idx="3"/>
          </p:cNvCxnSpPr>
          <p:nvPr/>
        </p:nvCxnSpPr>
        <p:spPr>
          <a:xfrm flipH="1" flipV="1">
            <a:off x="6505891" y="3950330"/>
            <a:ext cx="843186" cy="1041522"/>
          </a:xfrm>
          <a:prstGeom prst="straightConnector1">
            <a:avLst/>
          </a:prstGeom>
          <a:noFill/>
          <a:ln w="15875" cap="flat" cmpd="sng">
            <a:solidFill>
              <a:schemeClr val="accent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15" name="Google Shape;615;p29"/>
          <p:cNvCxnSpPr>
            <a:stCxn id="604" idx="3"/>
            <a:endCxn id="611" idx="3"/>
          </p:cNvCxnSpPr>
          <p:nvPr/>
        </p:nvCxnSpPr>
        <p:spPr>
          <a:xfrm flipH="1" flipV="1">
            <a:off x="6505891" y="3950330"/>
            <a:ext cx="2305831" cy="1377980"/>
          </a:xfrm>
          <a:prstGeom prst="curvedConnector3">
            <a:avLst>
              <a:gd name="adj1" fmla="val -9914"/>
            </a:avLst>
          </a:prstGeom>
          <a:noFill/>
          <a:ln w="15875" cap="flat" cmpd="sng">
            <a:solidFill>
              <a:schemeClr val="accent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16" name="Google Shape;616;p29"/>
          <p:cNvCxnSpPr>
            <a:stCxn id="611" idx="1"/>
            <a:endCxn id="610" idx="1"/>
          </p:cNvCxnSpPr>
          <p:nvPr/>
        </p:nvCxnSpPr>
        <p:spPr>
          <a:xfrm rot="10800000">
            <a:off x="5028527" y="3606530"/>
            <a:ext cx="1200" cy="343800"/>
          </a:xfrm>
          <a:prstGeom prst="curvedConnector3">
            <a:avLst>
              <a:gd name="adj1" fmla="val 19146167"/>
            </a:avLst>
          </a:prstGeom>
          <a:noFill/>
          <a:ln w="1587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17" name="Google Shape;617;p29"/>
          <p:cNvSpPr/>
          <p:nvPr/>
        </p:nvSpPr>
        <p:spPr>
          <a:xfrm>
            <a:off x="5051296" y="4883219"/>
            <a:ext cx="1476164" cy="2774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Node exporter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8" name="Google Shape;618;p29"/>
          <p:cNvCxnSpPr>
            <a:stCxn id="617" idx="3"/>
            <a:endCxn id="611" idx="3"/>
          </p:cNvCxnSpPr>
          <p:nvPr/>
        </p:nvCxnSpPr>
        <p:spPr>
          <a:xfrm rot="10800000">
            <a:off x="6505860" y="3950359"/>
            <a:ext cx="21600" cy="1071600"/>
          </a:xfrm>
          <a:prstGeom prst="curvedConnector3">
            <a:avLst>
              <a:gd name="adj1" fmla="val -1058333"/>
            </a:avLst>
          </a:prstGeom>
          <a:noFill/>
          <a:ln w="15875" cap="flat" cmpd="sng">
            <a:solidFill>
              <a:schemeClr val="accent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19" name="Google Shape;619;p29"/>
          <p:cNvCxnSpPr>
            <a:stCxn id="602" idx="3"/>
            <a:endCxn id="611" idx="3"/>
          </p:cNvCxnSpPr>
          <p:nvPr/>
        </p:nvCxnSpPr>
        <p:spPr>
          <a:xfrm rot="10800000">
            <a:off x="6505860" y="3950229"/>
            <a:ext cx="21600" cy="1412100"/>
          </a:xfrm>
          <a:prstGeom prst="curvedConnector3">
            <a:avLst>
              <a:gd name="adj1" fmla="val -1630408"/>
            </a:avLst>
          </a:prstGeom>
          <a:noFill/>
          <a:ln w="15875" cap="flat" cmpd="sng">
            <a:solidFill>
              <a:schemeClr val="accent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20" name="Google Shape;620;p29"/>
          <p:cNvCxnSpPr>
            <a:stCxn id="600" idx="3"/>
            <a:endCxn id="611" idx="1"/>
          </p:cNvCxnSpPr>
          <p:nvPr/>
        </p:nvCxnSpPr>
        <p:spPr>
          <a:xfrm flipV="1">
            <a:off x="4204400" y="3950330"/>
            <a:ext cx="825327" cy="1419123"/>
          </a:xfrm>
          <a:prstGeom prst="curvedConnector3">
            <a:avLst>
              <a:gd name="adj1" fmla="val 50000"/>
            </a:avLst>
          </a:prstGeom>
          <a:noFill/>
          <a:ln w="15875" cap="flat" cmpd="sng">
            <a:solidFill>
              <a:schemeClr val="accent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B3F2848-CE10-4F9C-AC0B-98C04251C5E3}"/>
              </a:ext>
            </a:extLst>
          </p:cNvPr>
          <p:cNvSpPr txBox="1"/>
          <p:nvPr/>
        </p:nvSpPr>
        <p:spPr>
          <a:xfrm>
            <a:off x="6888713" y="3688190"/>
            <a:ext cx="343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172B4D"/>
                </a:solidFill>
                <a:latin typeface="Abadi" panose="020B0604020202020204" pitchFamily="34" charset="0"/>
                <a:ea typeface="+mj-ea"/>
                <a:sym typeface="Arial"/>
              </a:rPr>
              <a:t>①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A41501-E862-4FEA-A5BF-ED54B9C24032}"/>
              </a:ext>
            </a:extLst>
          </p:cNvPr>
          <p:cNvSpPr txBox="1"/>
          <p:nvPr/>
        </p:nvSpPr>
        <p:spPr>
          <a:xfrm>
            <a:off x="4592469" y="4207160"/>
            <a:ext cx="343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172B4D"/>
                </a:solidFill>
                <a:latin typeface="Abadi" panose="020B0604020202020204" pitchFamily="34" charset="0"/>
                <a:ea typeface="+mj-ea"/>
                <a:sym typeface="Arial"/>
              </a:rPr>
              <a:t>①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DBABA2-5474-45E9-BAF1-0D8D7BDCD9F9}"/>
              </a:ext>
            </a:extLst>
          </p:cNvPr>
          <p:cNvSpPr txBox="1"/>
          <p:nvPr/>
        </p:nvSpPr>
        <p:spPr>
          <a:xfrm>
            <a:off x="6910860" y="4332270"/>
            <a:ext cx="343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172B4D"/>
                </a:solidFill>
                <a:latin typeface="Abadi" panose="020B0604020202020204" pitchFamily="34" charset="0"/>
                <a:ea typeface="+mj-ea"/>
                <a:sym typeface="Arial"/>
              </a:rPr>
              <a:t>①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6CDE3F-AEFA-43BA-85B9-04B9CE6DFBBE}"/>
              </a:ext>
            </a:extLst>
          </p:cNvPr>
          <p:cNvSpPr txBox="1"/>
          <p:nvPr/>
        </p:nvSpPr>
        <p:spPr>
          <a:xfrm>
            <a:off x="4614539" y="3414813"/>
            <a:ext cx="343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172B4D"/>
                </a:solidFill>
                <a:latin typeface="+mj-ea"/>
                <a:ea typeface="+mj-ea"/>
              </a:rPr>
              <a:t>②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50DB35-3D06-4E27-89BC-FFC96E7C425C}"/>
              </a:ext>
            </a:extLst>
          </p:cNvPr>
          <p:cNvSpPr txBox="1"/>
          <p:nvPr/>
        </p:nvSpPr>
        <p:spPr>
          <a:xfrm>
            <a:off x="1115831" y="1408187"/>
            <a:ext cx="67847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1" indent="-171450">
              <a:lnSpc>
                <a:spcPct val="150000"/>
              </a:lnSpc>
              <a:spcBef>
                <a:spcPts val="0"/>
              </a:spcBef>
              <a:buClr>
                <a:srgbClr val="172B4D"/>
              </a:buClr>
              <a:buSzPts val="900"/>
              <a:buFont typeface="Arial" pitchFamily="34" charset="0"/>
              <a:buChar char="•"/>
            </a:pPr>
            <a:r>
              <a:rPr lang="ko-KR" altLang="en-US" sz="1200" b="0" i="0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모니터링 구성종류</a:t>
            </a:r>
            <a:r>
              <a:rPr lang="en-US" altLang="ko-KR" sz="1200" b="0" i="0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: </a:t>
            </a:r>
            <a:r>
              <a:rPr lang="en-US" altLang="ko-KR" sz="1200" b="0" i="0" dirty="0" err="1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kubelet</a:t>
            </a:r>
            <a:r>
              <a:rPr lang="en-US" altLang="ko-KR" sz="1200" b="0" i="0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, node exporter, Prometheus, Grafana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lvl="1" indent="-171450">
              <a:lnSpc>
                <a:spcPct val="150000"/>
              </a:lnSpc>
              <a:spcBef>
                <a:spcPts val="0"/>
              </a:spcBef>
              <a:buClr>
                <a:srgbClr val="172B4D"/>
              </a:buClr>
              <a:buSzPts val="900"/>
              <a:buFont typeface="Arial" pitchFamily="34" charset="0"/>
              <a:buChar char="•"/>
            </a:pPr>
            <a:r>
              <a:rPr lang="ko-KR" altLang="en-US" sz="1200" b="0" i="0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모니터링 대상</a:t>
            </a:r>
            <a:r>
              <a:rPr lang="en-US" altLang="ko-KR" sz="1200" b="0" i="0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: Node, Pod, Cluster, Namespace, CPU, Memory, Network, Disk</a:t>
            </a:r>
          </a:p>
          <a:p>
            <a:pPr marL="171450" lvl="1" indent="-171450">
              <a:lnSpc>
                <a:spcPct val="150000"/>
              </a:lnSpc>
              <a:spcBef>
                <a:spcPts val="0"/>
              </a:spcBef>
              <a:buClr>
                <a:srgbClr val="172B4D"/>
              </a:buClr>
              <a:buSzPts val="900"/>
              <a:buFont typeface="Arial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동작방식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172B4D"/>
              </a:buClr>
              <a:buSzPts val="900"/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 b="0" i="0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ko-KR" altLang="en-US" sz="1200" b="0" i="0" dirty="0">
                <a:solidFill>
                  <a:schemeClr val="tx1"/>
                </a:solidFill>
                <a:latin typeface="+mn-ea"/>
                <a:ea typeface="+mn-ea"/>
                <a:sym typeface="Arial"/>
              </a:rPr>
              <a:t>① </a:t>
            </a:r>
            <a:r>
              <a:rPr lang="ko-KR" altLang="en-US" sz="1200" b="0" i="0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각 </a:t>
            </a:r>
            <a:r>
              <a:rPr lang="en-US" altLang="ko-KR" sz="1200" b="0" i="0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Node</a:t>
            </a:r>
            <a:r>
              <a:rPr lang="ko-KR" altLang="en-US" sz="1200" b="0" i="0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의 </a:t>
            </a:r>
            <a:r>
              <a:rPr lang="en-US" altLang="ko-KR" sz="1200" b="0" i="0" dirty="0" err="1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kubelet</a:t>
            </a:r>
            <a:r>
              <a:rPr lang="ko-KR" altLang="en-US" sz="1200" b="0" i="0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과 </a:t>
            </a:r>
            <a:r>
              <a:rPr lang="en-US" altLang="ko-KR" sz="1200" b="0" i="0" dirty="0" err="1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node_exporter</a:t>
            </a:r>
            <a:r>
              <a:rPr lang="ko-KR" altLang="en-US" sz="1200" b="0" i="0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가 </a:t>
            </a:r>
            <a:r>
              <a:rPr lang="en-US" altLang="ko-KR" sz="1200" b="0" i="0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metric</a:t>
            </a:r>
            <a:r>
              <a:rPr lang="ko-KR" altLang="en-US" sz="1200" b="0" i="0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을 </a:t>
            </a:r>
            <a:r>
              <a:rPr lang="en-US" altLang="ko-KR" sz="1200" b="0" i="0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Prometheus</a:t>
            </a:r>
            <a:r>
              <a:rPr lang="ko-KR" altLang="en-US" sz="1200" b="0" i="0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로 전달</a:t>
            </a:r>
            <a:endParaRPr lang="en-US" altLang="ko-KR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172B4D"/>
              </a:buClr>
              <a:buSzPts val="900"/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 ②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Grafana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를 통한 가시화 제공</a:t>
            </a:r>
            <a:endParaRPr lang="ko-KR" altLang="en-US" sz="1200" dirty="0">
              <a:solidFill>
                <a:schemeClr val="tx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51" name="Google Shape;538;p28"/>
          <p:cNvSpPr txBox="1">
            <a:spLocks noGrp="1"/>
          </p:cNvSpPr>
          <p:nvPr>
            <p:ph type="sldNum" sz="quarter" idx="4"/>
          </p:nvPr>
        </p:nvSpPr>
        <p:spPr>
          <a:xfrm>
            <a:off x="4527932" y="6568116"/>
            <a:ext cx="850136" cy="214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bg1"/>
                </a:solidFill>
                <a:latin typeface="+mj-ea"/>
                <a:ea typeface="+mj-ea"/>
                <a:cs typeface="Malgun Gothic"/>
                <a:sym typeface="Malgun Gothic"/>
              </a:rPr>
              <a:t>8</a:t>
            </a:fld>
            <a:endParaRPr>
              <a:solidFill>
                <a:schemeClr val="bg1"/>
              </a:solidFill>
              <a:latin typeface="+mj-ea"/>
              <a:ea typeface="+mj-ea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7821030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4909</TotalTime>
  <Words>2423</Words>
  <Application>Microsoft Macintosh PowerPoint</Application>
  <PresentationFormat>A4 용지(210x297mm)</PresentationFormat>
  <Paragraphs>813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나눔스퀘어_ac</vt:lpstr>
      <vt:lpstr>나눔스퀘어_ac Bold</vt:lpstr>
      <vt:lpstr>맑은 고딕</vt:lpstr>
      <vt:lpstr>맑은 고딕</vt:lpstr>
      <vt:lpstr>Noto Sans Symbols</vt:lpstr>
      <vt:lpstr>Abadi</vt:lpstr>
      <vt:lpstr>Arial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IL CHUL</dc:creator>
  <cp:lastModifiedBy>Microsoft Office User</cp:lastModifiedBy>
  <cp:revision>90</cp:revision>
  <cp:lastPrinted>2021-09-07T01:05:21Z</cp:lastPrinted>
  <dcterms:modified xsi:type="dcterms:W3CDTF">2022-02-13T03:07:19Z</dcterms:modified>
</cp:coreProperties>
</file>