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65" r:id="rId3"/>
    <p:sldId id="360" r:id="rId4"/>
    <p:sldId id="362" r:id="rId5"/>
    <p:sldId id="264" r:id="rId6"/>
    <p:sldId id="265" r:id="rId7"/>
    <p:sldId id="364" r:id="rId8"/>
    <p:sldId id="509" r:id="rId9"/>
    <p:sldId id="510" r:id="rId10"/>
    <p:sldId id="507" r:id="rId11"/>
    <p:sldId id="508" r:id="rId12"/>
    <p:sldId id="414" r:id="rId13"/>
    <p:sldId id="3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793F80-11B8-4DE0-AC13-CCEADDA4E7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63" r="6054"/>
          <a:stretch/>
        </p:blipFill>
        <p:spPr>
          <a:xfrm>
            <a:off x="0" y="0"/>
            <a:ext cx="12192000" cy="686342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8795316-747D-452F-8640-3B8C0C797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872490"/>
            <a:ext cx="1800000" cy="3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79239"/>
            <a:ext cx="900000" cy="162700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5B987FC-135B-428D-ABE4-DD608148F05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521815"/>
            <a:ext cx="900000" cy="1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vm-import/latest/userguide/vmie_prereqs.html" TargetMode="External"/><Relationship Id="rId2" Type="http://schemas.openxmlformats.org/officeDocument/2006/relationships/hyperlink" Target="https://helpcenter.veeam.com/docs/backup/vsphere/restore_amazon.html?ver=100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5.emf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emf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emf"/><Relationship Id="rId12" Type="http://schemas.openxmlformats.org/officeDocument/2006/relationships/image" Target="../media/image30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emf"/><Relationship Id="rId10" Type="http://schemas.openxmlformats.org/officeDocument/2006/relationships/image" Target="../media/image41.png"/><Relationship Id="rId4" Type="http://schemas.openxmlformats.org/officeDocument/2006/relationships/image" Target="../media/image5.emf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AWS</a:t>
            </a:r>
          </a:p>
          <a:p>
            <a:r>
              <a:rPr lang="en-US" altLang="ko-KR" sz="3000" dirty="0">
                <a:latin typeface="+mj-lt"/>
              </a:rPr>
              <a:t>Migration,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Backup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and</a:t>
            </a:r>
            <a:r>
              <a:rPr lang="ko-KR" altLang="en-US" sz="3000" dirty="0">
                <a:latin typeface="+mj-lt"/>
              </a:rPr>
              <a:t> </a:t>
            </a:r>
            <a:r>
              <a:rPr lang="en-US" altLang="ko-KR" sz="3000" dirty="0">
                <a:latin typeface="+mj-lt"/>
              </a:rPr>
              <a:t>DR</a:t>
            </a:r>
            <a:endParaRPr lang="ko-KR" altLang="en-US" sz="3000" dirty="0">
              <a:latin typeface="+mj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lick to zoom in">
            <a:extLst>
              <a:ext uri="{FF2B5EF4-FFF2-40B4-BE49-F238E27FC236}">
                <a16:creationId xmlns:a16="http://schemas.microsoft.com/office/drawing/2014/main" id="{EAF1F180-57A1-495E-8422-688D54D55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7"/>
          <a:stretch/>
        </p:blipFill>
        <p:spPr bwMode="auto">
          <a:xfrm>
            <a:off x="215899" y="1620000"/>
            <a:ext cx="7560000" cy="37004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794CCF-77E8-4CE4-BEED-2403FF41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리포팅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357C7-767D-4C15-9B53-7959665DF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73486-487E-4A64-A862-72B45910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작업에 대한 다양한 통계 정보를 </a:t>
            </a:r>
            <a:r>
              <a:rPr lang="ko-KR" altLang="en-US" dirty="0" err="1"/>
              <a:t>취합할수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55E9F-57F1-45AB-A1A5-22944DCC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이메일 리포팅 지원</a:t>
            </a:r>
            <a:endParaRPr lang="en-US" altLang="ko-KR" dirty="0"/>
          </a:p>
          <a:p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작업결과에 대한 상세한 리포팅</a:t>
            </a:r>
          </a:p>
        </p:txBody>
      </p:sp>
      <p:pic>
        <p:nvPicPr>
          <p:cNvPr id="2050" name="Picture 2" descr="Viewing Veeam Agent Backup Job Report">
            <a:extLst>
              <a:ext uri="{FF2B5EF4-FFF2-40B4-BE49-F238E27FC236}">
                <a16:creationId xmlns:a16="http://schemas.microsoft.com/office/drawing/2014/main" id="{848E65A0-B1A5-4A2D-BA60-B715309C5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5"/>
          <a:stretch/>
        </p:blipFill>
        <p:spPr bwMode="auto">
          <a:xfrm>
            <a:off x="4175848" y="3897670"/>
            <a:ext cx="7200101" cy="2486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5F686-2EE5-4FCA-9570-E1A3F32B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리포팅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38E3C5B-B1BD-4DC9-BEF1-D84DB1AD6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D546728-5629-4FBC-AD9A-7EFEF1A09E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작업에 대한 다양한 통계 정보를 </a:t>
            </a:r>
            <a:r>
              <a:rPr lang="ko-KR" altLang="en-US" dirty="0" err="1"/>
              <a:t>취합할수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Reporting">
            <a:extLst>
              <a:ext uri="{FF2B5EF4-FFF2-40B4-BE49-F238E27FC236}">
                <a16:creationId xmlns:a16="http://schemas.microsoft.com/office/drawing/2014/main" id="{FCD648FB-96A0-42B4-ADDA-D65A6616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2199847"/>
            <a:ext cx="7200000" cy="42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orting">
            <a:extLst>
              <a:ext uri="{FF2B5EF4-FFF2-40B4-BE49-F238E27FC236}">
                <a16:creationId xmlns:a16="http://schemas.microsoft.com/office/drawing/2014/main" id="{B774CFF9-0050-410D-810D-52D23527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01" y="1727200"/>
            <a:ext cx="7200000" cy="409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4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B7E5EF4-4AEF-429E-A972-9FC9DC07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정책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920B30-6228-4B69-B1B2-EB46E76835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1242E-74E1-41AF-9582-6140CC9BB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단일 라이선스로 물리</a:t>
            </a:r>
            <a:r>
              <a:rPr lang="en-US" altLang="ko-KR" dirty="0"/>
              <a:t>, </a:t>
            </a:r>
            <a:r>
              <a:rPr lang="ko-KR" altLang="en-US" dirty="0"/>
              <a:t>가상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PC, DB</a:t>
            </a:r>
            <a:r>
              <a:rPr lang="ko-KR" altLang="en-US" dirty="0"/>
              <a:t>의 전 플랫폼 교차사용이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F83FA-0A0A-43F4-8C4E-66C28DF1ACBB}"/>
              </a:ext>
            </a:extLst>
          </p:cNvPr>
          <p:cNvSpPr/>
          <p:nvPr/>
        </p:nvSpPr>
        <p:spPr>
          <a:xfrm>
            <a:off x="3076787" y="1816101"/>
            <a:ext cx="1532466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물리환경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윈도우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리눅스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B63744-BD97-4162-95A9-9FF1D2DF95A4}"/>
              </a:ext>
            </a:extLst>
          </p:cNvPr>
          <p:cNvSpPr/>
          <p:nvPr/>
        </p:nvSpPr>
        <p:spPr>
          <a:xfrm>
            <a:off x="4812455" y="1799168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OS </a:t>
            </a:r>
            <a:r>
              <a:rPr lang="ko-KR" altLang="en-US" sz="1200" dirty="0">
                <a:solidFill>
                  <a:schemeClr val="tx1"/>
                </a:solidFill>
              </a:rPr>
              <a:t>백업과 </a:t>
            </a:r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백업을 하나의 솔루션으로 해결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경쟁사는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개의 솔루션 도입 필요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서버 </a:t>
            </a:r>
            <a:r>
              <a:rPr lang="ko-KR" altLang="en-US" sz="1200" dirty="0" err="1">
                <a:solidFill>
                  <a:schemeClr val="tx1"/>
                </a:solidFill>
              </a:rPr>
              <a:t>장애시</a:t>
            </a:r>
            <a:r>
              <a:rPr lang="ko-KR" altLang="en-US" sz="1200" dirty="0">
                <a:solidFill>
                  <a:schemeClr val="tx1"/>
                </a:solidFill>
              </a:rPr>
              <a:t> 백업본을 </a:t>
            </a:r>
            <a:r>
              <a:rPr lang="ko-KR" altLang="en-US" sz="1200" dirty="0" err="1">
                <a:solidFill>
                  <a:schemeClr val="tx1"/>
                </a:solidFill>
              </a:rPr>
              <a:t>가상화하여</a:t>
            </a:r>
            <a:r>
              <a:rPr lang="ko-KR" altLang="en-US" sz="1200" dirty="0">
                <a:solidFill>
                  <a:schemeClr val="tx1"/>
                </a:solidFill>
              </a:rPr>
              <a:t> 즉시 서비스 재개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경쟁사 </a:t>
            </a:r>
            <a:r>
              <a:rPr lang="ko-KR" altLang="en-US" sz="1200" dirty="0" err="1">
                <a:solidFill>
                  <a:schemeClr val="tx1"/>
                </a:solidFill>
              </a:rPr>
              <a:t>미보유</a:t>
            </a:r>
            <a:r>
              <a:rPr lang="ko-KR" altLang="en-US" sz="1200" dirty="0">
                <a:solidFill>
                  <a:schemeClr val="tx1"/>
                </a:solidFill>
              </a:rPr>
              <a:t> 기술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P2V, P2C </a:t>
            </a:r>
            <a:r>
              <a:rPr lang="ko-KR" altLang="en-US" sz="1200" dirty="0">
                <a:solidFill>
                  <a:schemeClr val="tx1"/>
                </a:solidFill>
              </a:rPr>
              <a:t>등 가상환경 또는 </a:t>
            </a:r>
            <a:r>
              <a:rPr lang="ko-KR" altLang="en-US" sz="1200" dirty="0" err="1">
                <a:solidFill>
                  <a:schemeClr val="tx1"/>
                </a:solidFill>
              </a:rPr>
              <a:t>퍼블릭</a:t>
            </a:r>
            <a:r>
              <a:rPr lang="ko-KR" altLang="en-US" sz="1200" dirty="0">
                <a:solidFill>
                  <a:schemeClr val="tx1"/>
                </a:solidFill>
              </a:rPr>
              <a:t> 클라우드로 수작업 필요 없는 마이그레이션 기술 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D7102-099D-4272-98A9-941227B67155}"/>
              </a:ext>
            </a:extLst>
          </p:cNvPr>
          <p:cNvSpPr/>
          <p:nvPr/>
        </p:nvSpPr>
        <p:spPr>
          <a:xfrm>
            <a:off x="3076787" y="3445933"/>
            <a:ext cx="1532466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가상환경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(VMware, Nutanix AHV, Hyper-V)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0964CD-98EE-4230-B003-EA1D4F2F07CB}"/>
              </a:ext>
            </a:extLst>
          </p:cNvPr>
          <p:cNvSpPr/>
          <p:nvPr/>
        </p:nvSpPr>
        <p:spPr>
          <a:xfrm>
            <a:off x="4812455" y="3429000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에이전트리스 기술은 관리포인트와 장애 리스크를 대폭 감소시키는 필수 기술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VM, File, DB </a:t>
            </a:r>
            <a:r>
              <a:rPr lang="ko-KR" altLang="en-US" sz="1200" dirty="0">
                <a:solidFill>
                  <a:schemeClr val="tx1"/>
                </a:solidFill>
              </a:rPr>
              <a:t>단위 복구를 에이전트리스 방식 지원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경쟁사 </a:t>
            </a:r>
            <a:r>
              <a:rPr lang="ko-KR" altLang="en-US" sz="1200" dirty="0" err="1">
                <a:solidFill>
                  <a:schemeClr val="tx1"/>
                </a:solidFill>
              </a:rPr>
              <a:t>미보유</a:t>
            </a:r>
            <a:r>
              <a:rPr lang="ko-KR" altLang="en-US" sz="1200" dirty="0">
                <a:solidFill>
                  <a:schemeClr val="tx1"/>
                </a:solidFill>
              </a:rPr>
              <a:t> 기술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VM </a:t>
            </a:r>
            <a:r>
              <a:rPr lang="ko-KR" altLang="en-US" sz="1200" dirty="0" err="1">
                <a:solidFill>
                  <a:schemeClr val="tx1"/>
                </a:solidFill>
              </a:rPr>
              <a:t>장애시</a:t>
            </a:r>
            <a:r>
              <a:rPr lang="ko-KR" altLang="en-US" sz="1200" dirty="0">
                <a:solidFill>
                  <a:schemeClr val="tx1"/>
                </a:solidFill>
              </a:rPr>
              <a:t> 백업본으로 </a:t>
            </a:r>
            <a:r>
              <a:rPr lang="ko-KR" altLang="en-US" sz="1200" dirty="0" err="1">
                <a:solidFill>
                  <a:schemeClr val="tx1"/>
                </a:solidFill>
              </a:rPr>
              <a:t>가상화하여</a:t>
            </a:r>
            <a:r>
              <a:rPr lang="ko-KR" altLang="en-US" sz="1200" dirty="0">
                <a:solidFill>
                  <a:schemeClr val="tx1"/>
                </a:solidFill>
              </a:rPr>
              <a:t> 즉시 서비스 재개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V2P, V2C</a:t>
            </a:r>
            <a:r>
              <a:rPr lang="ko-KR" altLang="en-US" sz="1200" dirty="0">
                <a:solidFill>
                  <a:schemeClr val="tx1"/>
                </a:solidFill>
              </a:rPr>
              <a:t>등 수작업 필요 없는 마이그레이션 기술 제공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FAB5BC-0FC5-43CB-A3F3-218F93DE5D3F}"/>
              </a:ext>
            </a:extLst>
          </p:cNvPr>
          <p:cNvSpPr/>
          <p:nvPr/>
        </p:nvSpPr>
        <p:spPr>
          <a:xfrm>
            <a:off x="3076787" y="5075767"/>
            <a:ext cx="1532466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</a:rPr>
              <a:t>퍼블릭</a:t>
            </a:r>
            <a:r>
              <a:rPr lang="ko-KR" altLang="en-US" sz="1400" b="1" dirty="0">
                <a:solidFill>
                  <a:schemeClr val="tx1"/>
                </a:solidFill>
              </a:rPr>
              <a:t> 클라우드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하이브리드 클라우드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2FC5FC-0F10-4D6D-84FC-127B15E2D2C4}"/>
              </a:ext>
            </a:extLst>
          </p:cNvPr>
          <p:cNvSpPr/>
          <p:nvPr/>
        </p:nvSpPr>
        <p:spPr>
          <a:xfrm>
            <a:off x="4812455" y="5058834"/>
            <a:ext cx="6612465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에이전트리스 </a:t>
            </a:r>
            <a:r>
              <a:rPr lang="en-US" altLang="ko-KR" sz="1200" dirty="0">
                <a:solidFill>
                  <a:schemeClr val="tx1"/>
                </a:solidFill>
              </a:rPr>
              <a:t>VM, DB </a:t>
            </a:r>
            <a:r>
              <a:rPr lang="ko-KR" altLang="en-US" sz="1200" dirty="0">
                <a:solidFill>
                  <a:schemeClr val="tx1"/>
                </a:solidFill>
              </a:rPr>
              <a:t>단위 복구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P2V, P2C, V2P, V2C </a:t>
            </a:r>
            <a:r>
              <a:rPr lang="ko-KR" altLang="en-US" sz="1200" dirty="0">
                <a:solidFill>
                  <a:schemeClr val="tx1"/>
                </a:solidFill>
              </a:rPr>
              <a:t>마이그레이션 기술 제공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S3 </a:t>
            </a:r>
            <a:r>
              <a:rPr lang="ko-KR" altLang="en-US" sz="1200" dirty="0">
                <a:solidFill>
                  <a:schemeClr val="tx1"/>
                </a:solidFill>
              </a:rPr>
              <a:t>호환 오브젝트 스토리지와의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84775B44-7A50-4A0D-A210-F73996299C05}"/>
              </a:ext>
            </a:extLst>
          </p:cNvPr>
          <p:cNvCxnSpPr>
            <a:cxnSpLocks/>
            <a:stCxn id="7" idx="1"/>
            <a:endCxn id="15" idx="1"/>
          </p:cNvCxnSpPr>
          <p:nvPr/>
        </p:nvCxnSpPr>
        <p:spPr>
          <a:xfrm rot="10800000" flipV="1">
            <a:off x="3076787" y="2374901"/>
            <a:ext cx="12700" cy="162983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224627E-AD64-41AC-9D2A-00C42CA8AC8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3076787" y="4004733"/>
            <a:ext cx="12700" cy="162983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2F87331-69A3-437A-86B1-4C4BB2BC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17" y="2846771"/>
            <a:ext cx="743776" cy="8230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6D7F35-B120-4AF0-8F3D-916F3DEC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17" y="4476604"/>
            <a:ext cx="743776" cy="8230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B92C63-C380-46A2-AAFE-01B9453DC8B2}"/>
              </a:ext>
            </a:extLst>
          </p:cNvPr>
          <p:cNvSpPr txBox="1"/>
          <p:nvPr/>
        </p:nvSpPr>
        <p:spPr>
          <a:xfrm>
            <a:off x="326588" y="3565372"/>
            <a:ext cx="1888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000" b="1" u="sng" dirty="0"/>
              <a:t>교차사용</a:t>
            </a:r>
            <a:r>
              <a:rPr lang="ko-KR" altLang="en-US" sz="3000" dirty="0"/>
              <a:t> 라이선스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7171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0F4D1-4B73-421E-AC35-9A07C819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Veeam + AWS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3BA02-B894-49D1-B4DD-D64E323C5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21EA9-A73D-4942-B896-39461F0A0A90}"/>
              </a:ext>
            </a:extLst>
          </p:cNvPr>
          <p:cNvSpPr txBox="1"/>
          <p:nvPr/>
        </p:nvSpPr>
        <p:spPr>
          <a:xfrm>
            <a:off x="1483360" y="1564640"/>
            <a:ext cx="904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spcAft>
                <a:spcPts val="2400"/>
              </a:spcAft>
              <a:buFont typeface="+mj-lt"/>
              <a:buAutoNum type="arabicPeriod"/>
            </a:pPr>
            <a:r>
              <a:rPr lang="en-US" altLang="ko-KR" sz="2400" dirty="0"/>
              <a:t>EC2 VM </a:t>
            </a:r>
            <a:r>
              <a:rPr lang="ko-KR" altLang="en-US" sz="2400" dirty="0"/>
              <a:t>에이전트리스 백업을 통한 데이터 보호</a:t>
            </a:r>
            <a:endParaRPr lang="en-US" altLang="ko-KR" sz="2400" dirty="0"/>
          </a:p>
          <a:p>
            <a:pPr marL="342900" indent="-342900" latinLnBrk="0">
              <a:spcAft>
                <a:spcPts val="2400"/>
              </a:spcAft>
              <a:buFont typeface="+mj-lt"/>
              <a:buAutoNum type="arabicPeriod"/>
            </a:pPr>
            <a:r>
              <a:rPr lang="en-US" altLang="ko-KR" sz="2400" dirty="0"/>
              <a:t>DB </a:t>
            </a:r>
            <a:r>
              <a:rPr lang="ko-KR" altLang="en-US" sz="2400" dirty="0"/>
              <a:t>정합성 백업 </a:t>
            </a:r>
            <a:r>
              <a:rPr lang="en-US" altLang="ko-KR" sz="2400" dirty="0"/>
              <a:t>(</a:t>
            </a:r>
            <a:r>
              <a:rPr lang="ko-KR" altLang="en-US" sz="2400" dirty="0"/>
              <a:t>에이전트</a:t>
            </a:r>
            <a:r>
              <a:rPr lang="en-US" altLang="ko-KR" sz="2400" dirty="0"/>
              <a:t>)</a:t>
            </a:r>
          </a:p>
          <a:p>
            <a:pPr marL="342900" indent="-342900" latinLnBrk="0">
              <a:spcAft>
                <a:spcPts val="2400"/>
              </a:spcAft>
              <a:buFont typeface="+mj-lt"/>
              <a:buAutoNum type="arabicPeriod"/>
            </a:pPr>
            <a:r>
              <a:rPr lang="en-US" altLang="ko-KR" sz="2400" dirty="0"/>
              <a:t>SAP/Oracle </a:t>
            </a:r>
            <a:r>
              <a:rPr lang="ko-KR" altLang="en-US" sz="2400" dirty="0"/>
              <a:t>호환</a:t>
            </a:r>
            <a:endParaRPr lang="en-US" altLang="ko-KR" sz="2400" dirty="0"/>
          </a:p>
          <a:p>
            <a:pPr marL="342900" indent="-342900" latinLnBrk="0">
              <a:spcAft>
                <a:spcPts val="2400"/>
              </a:spcAft>
              <a:buFont typeface="+mj-lt"/>
              <a:buAutoNum type="arabicPeriod"/>
            </a:pPr>
            <a:r>
              <a:rPr lang="en-US" altLang="ko-KR" sz="2400" dirty="0"/>
              <a:t>Physical/Virtual to Cloud </a:t>
            </a:r>
            <a:r>
              <a:rPr lang="ko-KR" altLang="en-US" sz="2400" dirty="0"/>
              <a:t>마이그레이션 지원</a:t>
            </a:r>
            <a:endParaRPr lang="en-US" altLang="ko-KR" sz="2400" dirty="0"/>
          </a:p>
          <a:p>
            <a:pPr marL="342900" indent="-342900" latinLnBrk="0">
              <a:spcAft>
                <a:spcPts val="2400"/>
              </a:spcAft>
              <a:buFont typeface="+mj-lt"/>
              <a:buAutoNum type="arabicPeriod"/>
            </a:pPr>
            <a:r>
              <a:rPr lang="en-US" altLang="ko-KR" sz="2400" dirty="0"/>
              <a:t>AWS </a:t>
            </a:r>
            <a:r>
              <a:rPr lang="ko-KR" altLang="en-US" sz="2400" dirty="0"/>
              <a:t>클라우드 </a:t>
            </a:r>
            <a:r>
              <a:rPr lang="en-US" altLang="ko-KR" sz="2400" dirty="0"/>
              <a:t>DR </a:t>
            </a:r>
            <a:r>
              <a:rPr lang="ko-KR" altLang="en-US" sz="2400" dirty="0"/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31071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403BBE32-79C3-4C1F-8273-56D9DD3AD402}"/>
              </a:ext>
            </a:extLst>
          </p:cNvPr>
          <p:cNvSpPr/>
          <p:nvPr/>
        </p:nvSpPr>
        <p:spPr>
          <a:xfrm rot="16200000">
            <a:off x="5889000" y="-2661024"/>
            <a:ext cx="414000" cy="828000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최적 데이터 보호 솔루션</a:t>
            </a:r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18D7298F-6D87-4985-9368-77AE1B1AC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8E73C26-B945-4E4A-BC1E-57B20A5A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VMware,</a:t>
            </a:r>
            <a:r>
              <a:rPr lang="ko-KR" altLang="en-US" dirty="0"/>
              <a:t> </a:t>
            </a:r>
            <a:r>
              <a:rPr lang="en-US" altLang="ko-KR" dirty="0"/>
              <a:t>Hyper-V</a:t>
            </a:r>
            <a:r>
              <a:rPr lang="ko-KR" altLang="en-US" dirty="0"/>
              <a:t> 에서만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AWS, Azure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CB9D4-2E3B-409D-A3D0-29F2CBA756AA}"/>
              </a:ext>
            </a:extLst>
          </p:cNvPr>
          <p:cNvGrpSpPr/>
          <p:nvPr/>
        </p:nvGrpSpPr>
        <p:grpSpPr>
          <a:xfrm>
            <a:off x="882480" y="3286632"/>
            <a:ext cx="374291" cy="816695"/>
            <a:chOff x="1407414" y="3500999"/>
            <a:chExt cx="374291" cy="816695"/>
          </a:xfrm>
        </p:grpSpPr>
        <p:pic>
          <p:nvPicPr>
            <p:cNvPr id="1026" name="Picture 2" descr="Image result for windows">
              <a:extLst>
                <a:ext uri="{FF2B5EF4-FFF2-40B4-BE49-F238E27FC236}">
                  <a16:creationId xmlns:a16="http://schemas.microsoft.com/office/drawing/2014/main" id="{38ADF197-E0B8-4513-B12B-C093CF63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9" y="350099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B57CBA-7B37-48E0-BC6C-155F4435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14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49397A-F5D5-4C92-AA57-BD3C45C4A8A9}"/>
              </a:ext>
            </a:extLst>
          </p:cNvPr>
          <p:cNvGrpSpPr/>
          <p:nvPr/>
        </p:nvGrpSpPr>
        <p:grpSpPr>
          <a:xfrm>
            <a:off x="1371965" y="3286632"/>
            <a:ext cx="374291" cy="816695"/>
            <a:chOff x="1896899" y="3500999"/>
            <a:chExt cx="374291" cy="816695"/>
          </a:xfrm>
        </p:grpSpPr>
        <p:pic>
          <p:nvPicPr>
            <p:cNvPr id="1030" name="Picture 6" descr="Image result for linux penguin">
              <a:extLst>
                <a:ext uri="{FF2B5EF4-FFF2-40B4-BE49-F238E27FC236}">
                  <a16:creationId xmlns:a16="http://schemas.microsoft.com/office/drawing/2014/main" id="{4DAB7CC5-97E0-419A-8F04-E1A48F2E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07" y="3500999"/>
              <a:ext cx="21267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8EF9AC-CDFF-43C3-86B7-9F87535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899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4A6676-4805-421C-B138-920A93ADFE30}"/>
              </a:ext>
            </a:extLst>
          </p:cNvPr>
          <p:cNvGrpSpPr/>
          <p:nvPr/>
        </p:nvGrpSpPr>
        <p:grpSpPr>
          <a:xfrm>
            <a:off x="1373151" y="1711540"/>
            <a:ext cx="9445699" cy="276999"/>
            <a:chOff x="1011767" y="1711540"/>
            <a:chExt cx="9445699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488E4B-49BD-401F-B80A-F144C3F4CD08}"/>
                </a:ext>
              </a:extLst>
            </p:cNvPr>
            <p:cNvSpPr txBox="1"/>
            <p:nvPr/>
          </p:nvSpPr>
          <p:spPr>
            <a:xfrm>
              <a:off x="1011767" y="1711540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온프레미스 </a:t>
              </a:r>
              <a:r>
                <a:rPr lang="en-US" altLang="ko-KR" sz="1200" b="1" dirty="0"/>
                <a:t>x86</a:t>
              </a:r>
              <a:endParaRPr lang="ko-KR" altLang="en-US" sz="12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9E5D29-BEEA-4EAA-87C7-F0DB4A630766}"/>
                </a:ext>
              </a:extLst>
            </p:cNvPr>
            <p:cNvSpPr txBox="1"/>
            <p:nvPr/>
          </p:nvSpPr>
          <p:spPr>
            <a:xfrm>
              <a:off x="4654617" y="1711540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/>
                <a:t>프라이빗</a:t>
              </a:r>
              <a:r>
                <a:rPr lang="ko-KR" altLang="en-US" sz="1200" b="1" dirty="0"/>
                <a:t> 클라우드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5BC487-7E0D-4145-95FC-300882D112C8}"/>
                </a:ext>
              </a:extLst>
            </p:cNvPr>
            <p:cNvSpPr txBox="1"/>
            <p:nvPr/>
          </p:nvSpPr>
          <p:spPr>
            <a:xfrm>
              <a:off x="8297466" y="1711540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퍼블릭 클라우드</a:t>
              </a:r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E245B3-3742-4506-89A0-8BEAC30FFC1C}"/>
              </a:ext>
            </a:extLst>
          </p:cNvPr>
          <p:cNvCxnSpPr>
            <a:cxnSpLocks/>
          </p:cNvCxnSpPr>
          <p:nvPr/>
        </p:nvCxnSpPr>
        <p:spPr>
          <a:xfrm>
            <a:off x="4102100" y="1656996"/>
            <a:ext cx="0" cy="43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051E48-915F-42A1-A016-E5CA12169030}"/>
              </a:ext>
            </a:extLst>
          </p:cNvPr>
          <p:cNvCxnSpPr>
            <a:cxnSpLocks/>
          </p:cNvCxnSpPr>
          <p:nvPr/>
        </p:nvCxnSpPr>
        <p:spPr>
          <a:xfrm>
            <a:off x="8089900" y="1656996"/>
            <a:ext cx="0" cy="432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8D4C83-48C4-42D5-810B-D96937A1D558}"/>
              </a:ext>
            </a:extLst>
          </p:cNvPr>
          <p:cNvSpPr txBox="1"/>
          <p:nvPr/>
        </p:nvSpPr>
        <p:spPr>
          <a:xfrm>
            <a:off x="4657066" y="1102266"/>
            <a:ext cx="2877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클라우드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4CF25199-CED1-4891-9666-AC789973805A}"/>
              </a:ext>
            </a:extLst>
          </p:cNvPr>
          <p:cNvGraphicFramePr>
            <a:graphicFrameLocks noGrp="1"/>
          </p:cNvGraphicFramePr>
          <p:nvPr/>
        </p:nvGraphicFramePr>
        <p:xfrm>
          <a:off x="336000" y="4209394"/>
          <a:ext cx="357642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DB (Oracle RMAN, SAP Hana, MS SQL, MySQL, DB2, Exchange, AD)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87DAE28-F4A9-452F-AA08-BD1CE4D8E6B3}"/>
              </a:ext>
            </a:extLst>
          </p:cNvPr>
          <p:cNvSpPr txBox="1"/>
          <p:nvPr/>
        </p:nvSpPr>
        <p:spPr>
          <a:xfrm>
            <a:off x="1746256" y="3641662"/>
            <a:ext cx="19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/</a:t>
            </a:r>
            <a:r>
              <a:rPr lang="ko-KR" altLang="en-US" sz="1200" dirty="0"/>
              <a:t>리눅스 서버</a:t>
            </a:r>
            <a:r>
              <a:rPr lang="en-US" altLang="ko-KR" sz="1200" dirty="0"/>
              <a:t>,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데스크톱</a:t>
            </a:r>
            <a:r>
              <a:rPr lang="en-US" altLang="ko-KR" sz="1200" dirty="0"/>
              <a:t>, PC, </a:t>
            </a:r>
            <a:r>
              <a:rPr lang="ko-KR" altLang="en-US" sz="1200" dirty="0"/>
              <a:t>노트북</a:t>
            </a:r>
            <a:endParaRPr lang="en-US" altLang="ko-KR" sz="12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2EF1952-7F41-4B41-B3FB-222DC00F34A1}"/>
              </a:ext>
            </a:extLst>
          </p:cNvPr>
          <p:cNvGraphicFramePr>
            <a:graphicFrameLocks noGrp="1"/>
          </p:cNvGraphicFramePr>
          <p:nvPr/>
        </p:nvGraphicFramePr>
        <p:xfrm>
          <a:off x="4321110" y="4209394"/>
          <a:ext cx="3576429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파일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가상환경 최적화 및 장애 예방 모니터링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25880830-ACE8-45CC-96E7-A081ABA5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98" y="3146075"/>
            <a:ext cx="90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AE1A45-B764-4EA7-A4F3-323FE7958E54}"/>
              </a:ext>
            </a:extLst>
          </p:cNvPr>
          <p:cNvSpPr txBox="1"/>
          <p:nvPr/>
        </p:nvSpPr>
        <p:spPr>
          <a:xfrm>
            <a:off x="4568799" y="3826328"/>
            <a:ext cx="8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가상환경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6348B8-6779-4D21-B411-8DA60FF7A284}"/>
              </a:ext>
            </a:extLst>
          </p:cNvPr>
          <p:cNvSpPr txBox="1"/>
          <p:nvPr/>
        </p:nvSpPr>
        <p:spPr>
          <a:xfrm>
            <a:off x="5501518" y="3456996"/>
            <a:ext cx="19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VMware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Nutanix AHV</a:t>
            </a:r>
            <a:endParaRPr lang="en-US" altLang="ko-KR" sz="1200" baseline="30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Hyper-V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4515D1B-F554-439A-854D-D9C91C269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466" y="3219330"/>
            <a:ext cx="1396105" cy="883997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DD977122-31F8-45A3-8039-46C3C077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2190"/>
              </p:ext>
            </p:extLst>
          </p:nvPr>
        </p:nvGraphicFramePr>
        <p:xfrm>
          <a:off x="8252599" y="4209394"/>
          <a:ext cx="357642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SAP, Oracle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AWS, Azure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클라우드 마이그레이션 자동화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AE8581B-17B3-437E-9DCB-D9156382921C}"/>
              </a:ext>
            </a:extLst>
          </p:cNvPr>
          <p:cNvSpPr txBox="1"/>
          <p:nvPr/>
        </p:nvSpPr>
        <p:spPr>
          <a:xfrm>
            <a:off x="9737421" y="3272330"/>
            <a:ext cx="207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MS Azure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KT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네이버 클라우드 플랫폼</a:t>
            </a:r>
            <a:endParaRPr lang="en-US" altLang="ko-KR" sz="1200" dirty="0"/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7A073FD-13D2-4DDE-A1EB-1D816EA873CB}"/>
              </a:ext>
            </a:extLst>
          </p:cNvPr>
          <p:cNvCxnSpPr>
            <a:cxnSpLocks/>
            <a:stCxn id="1030" idx="0"/>
            <a:endCxn id="102" idx="0"/>
          </p:cNvCxnSpPr>
          <p:nvPr/>
        </p:nvCxnSpPr>
        <p:spPr>
          <a:xfrm rot="16200000" flipH="1">
            <a:off x="3931923" y="913820"/>
            <a:ext cx="170364" cy="4915989"/>
          </a:xfrm>
          <a:prstGeom prst="curvedConnector3">
            <a:avLst>
              <a:gd name="adj1" fmla="val -2286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A3F9DCD3-DBF1-43DD-BCBC-C71F43B56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9" y="1970084"/>
            <a:ext cx="1080000" cy="100819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DB69775-7C65-4F2D-8833-F07E238DDF59}"/>
              </a:ext>
            </a:extLst>
          </p:cNvPr>
          <p:cNvSpPr txBox="1"/>
          <p:nvPr/>
        </p:nvSpPr>
        <p:spPr>
          <a:xfrm>
            <a:off x="2904072" y="2817793"/>
            <a:ext cx="21251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P2V, V2P </a:t>
            </a:r>
            <a:r>
              <a:rPr lang="ko-KR" altLang="en-US" sz="1000" dirty="0"/>
              <a:t>마이그레이션 자동화</a:t>
            </a:r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2BBF4E8-F2CD-4AA9-9576-91CEF7ABA62F}"/>
              </a:ext>
            </a:extLst>
          </p:cNvPr>
          <p:cNvCxnSpPr>
            <a:cxnSpLocks/>
            <a:stCxn id="102" idx="0"/>
            <a:endCxn id="110" idx="0"/>
          </p:cNvCxnSpPr>
          <p:nvPr/>
        </p:nvCxnSpPr>
        <p:spPr>
          <a:xfrm rot="5400000" flipH="1" flipV="1">
            <a:off x="8531505" y="1215925"/>
            <a:ext cx="184666" cy="4297477"/>
          </a:xfrm>
          <a:prstGeom prst="curvedConnector3">
            <a:avLst>
              <a:gd name="adj1" fmla="val 2833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>
            <a:extLst>
              <a:ext uri="{FF2B5EF4-FFF2-40B4-BE49-F238E27FC236}">
                <a16:creationId xmlns:a16="http://schemas.microsoft.com/office/drawing/2014/main" id="{FF33238E-D647-4AC7-92AD-7B5438020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39" y="1970084"/>
            <a:ext cx="1080000" cy="1008192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DBE0FBD-5538-4C23-A6EF-D52EE8201E38}"/>
              </a:ext>
            </a:extLst>
          </p:cNvPr>
          <p:cNvSpPr txBox="1"/>
          <p:nvPr/>
        </p:nvSpPr>
        <p:spPr>
          <a:xfrm>
            <a:off x="7730072" y="2817793"/>
            <a:ext cx="21251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V2C, C2V </a:t>
            </a:r>
            <a:r>
              <a:rPr lang="ko-KR" altLang="en-US" sz="1000" dirty="0"/>
              <a:t>마이그레이션 자동화</a:t>
            </a:r>
          </a:p>
        </p:txBody>
      </p:sp>
    </p:spTree>
    <p:extLst>
      <p:ext uri="{BB962C8B-B14F-4D97-AF65-F5344CB8AC3E}">
        <p14:creationId xmlns:p14="http://schemas.microsoft.com/office/powerpoint/2010/main" val="291110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62">
            <a:extLst>
              <a:ext uri="{FF2B5EF4-FFF2-40B4-BE49-F238E27FC236}">
                <a16:creationId xmlns:a16="http://schemas.microsoft.com/office/drawing/2014/main" id="{F0C035EF-C525-4F99-9639-15DD9893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Veeam + AWS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89648D71-9F9C-4275-B38A-CFDE582E8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Isosceles Triangle 2">
            <a:extLst>
              <a:ext uri="{FF2B5EF4-FFF2-40B4-BE49-F238E27FC236}">
                <a16:creationId xmlns:a16="http://schemas.microsoft.com/office/drawing/2014/main" id="{4DE26C08-E6A6-4A1B-BA89-B3754A558FD7}"/>
              </a:ext>
            </a:extLst>
          </p:cNvPr>
          <p:cNvSpPr/>
          <p:nvPr/>
        </p:nvSpPr>
        <p:spPr bwMode="auto">
          <a:xfrm>
            <a:off x="1670555" y="4441139"/>
            <a:ext cx="3347939" cy="261056"/>
          </a:xfrm>
          <a:prstGeom prst="triangle">
            <a:avLst>
              <a:gd name="adj" fmla="val 13742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35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3429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3584C581-0AFC-4F25-9427-DC8D8CBA77FF}"/>
              </a:ext>
            </a:extLst>
          </p:cNvPr>
          <p:cNvSpPr txBox="1"/>
          <p:nvPr/>
        </p:nvSpPr>
        <p:spPr>
          <a:xfrm>
            <a:off x="2065419" y="4463565"/>
            <a:ext cx="92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694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Private cloud</a:t>
            </a:r>
          </a:p>
        </p:txBody>
      </p:sp>
      <p:grpSp>
        <p:nvGrpSpPr>
          <p:cNvPr id="8" name="Group 54">
            <a:extLst>
              <a:ext uri="{FF2B5EF4-FFF2-40B4-BE49-F238E27FC236}">
                <a16:creationId xmlns:a16="http://schemas.microsoft.com/office/drawing/2014/main" id="{A6B52946-E599-4E2E-9795-B2D86D47C43D}"/>
              </a:ext>
            </a:extLst>
          </p:cNvPr>
          <p:cNvGrpSpPr/>
          <p:nvPr/>
        </p:nvGrpSpPr>
        <p:grpSpPr>
          <a:xfrm>
            <a:off x="1670556" y="4709464"/>
            <a:ext cx="3347939" cy="321196"/>
            <a:chOff x="595550" y="2571750"/>
            <a:chExt cx="3347939" cy="321196"/>
          </a:xfrm>
        </p:grpSpPr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255F90FB-FB52-4001-A4DD-9083D7BD82AD}"/>
                </a:ext>
              </a:extLst>
            </p:cNvPr>
            <p:cNvSpPr/>
            <p:nvPr/>
          </p:nvSpPr>
          <p:spPr bwMode="auto">
            <a:xfrm>
              <a:off x="644121" y="262728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Virtual Servers</a:t>
              </a:r>
            </a:p>
          </p:txBody>
        </p: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23F6C86B-36C8-47A0-971C-017BF46E4231}"/>
                </a:ext>
              </a:extLst>
            </p:cNvPr>
            <p:cNvSpPr/>
            <p:nvPr/>
          </p:nvSpPr>
          <p:spPr bwMode="auto">
            <a:xfrm>
              <a:off x="1743739" y="262917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Physical Servers</a:t>
              </a:r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B249C8D3-B5C0-4FCA-879F-E7411DAD97C2}"/>
                </a:ext>
              </a:extLst>
            </p:cNvPr>
            <p:cNvSpPr/>
            <p:nvPr/>
          </p:nvSpPr>
          <p:spPr bwMode="auto">
            <a:xfrm>
              <a:off x="2843357" y="262917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Workstations</a:t>
              </a: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B9C04763-5949-46F6-8330-309A7FD0E059}"/>
                </a:ext>
              </a:extLst>
            </p:cNvPr>
            <p:cNvSpPr/>
            <p:nvPr/>
          </p:nvSpPr>
          <p:spPr bwMode="auto">
            <a:xfrm>
              <a:off x="595550" y="2571750"/>
              <a:ext cx="3347939" cy="32119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alpha val="4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Graphic 1">
            <a:extLst>
              <a:ext uri="{FF2B5EF4-FFF2-40B4-BE49-F238E27FC236}">
                <a16:creationId xmlns:a16="http://schemas.microsoft.com/office/drawing/2014/main" id="{F36FA18A-0571-4951-9683-CE6F97E960A7}"/>
              </a:ext>
            </a:extLst>
          </p:cNvPr>
          <p:cNvGrpSpPr/>
          <p:nvPr/>
        </p:nvGrpSpPr>
        <p:grpSpPr>
          <a:xfrm>
            <a:off x="2065419" y="4116629"/>
            <a:ext cx="358976" cy="376711"/>
            <a:chOff x="816050" y="1775101"/>
            <a:chExt cx="355955" cy="431690"/>
          </a:xfrm>
        </p:grpSpPr>
        <p:sp>
          <p:nvSpPr>
            <p:cNvPr id="14" name="Freeform: Shape 23">
              <a:extLst>
                <a:ext uri="{FF2B5EF4-FFF2-40B4-BE49-F238E27FC236}">
                  <a16:creationId xmlns:a16="http://schemas.microsoft.com/office/drawing/2014/main" id="{F7ABE903-2CD7-40EE-A026-8BA2AA64CC5F}"/>
                </a:ext>
              </a:extLst>
            </p:cNvPr>
            <p:cNvSpPr/>
            <p:nvPr/>
          </p:nvSpPr>
          <p:spPr>
            <a:xfrm>
              <a:off x="992513" y="1978071"/>
              <a:ext cx="159044" cy="212058"/>
            </a:xfrm>
            <a:custGeom>
              <a:avLst/>
              <a:gdLst>
                <a:gd name="connsiteX0" fmla="*/ 0 w 159043"/>
                <a:gd name="connsiteY0" fmla="*/ 0 h 212058"/>
                <a:gd name="connsiteX1" fmla="*/ 165103 w 159043"/>
                <a:gd name="connsiteY1" fmla="*/ 0 h 212058"/>
                <a:gd name="connsiteX2" fmla="*/ 165103 w 159043"/>
                <a:gd name="connsiteY2" fmla="*/ 217360 h 212058"/>
                <a:gd name="connsiteX3" fmla="*/ 0 w 159043"/>
                <a:gd name="connsiteY3" fmla="*/ 217360 h 21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43" h="212058">
                  <a:moveTo>
                    <a:pt x="0" y="0"/>
                  </a:moveTo>
                  <a:lnTo>
                    <a:pt x="165103" y="0"/>
                  </a:lnTo>
                  <a:lnTo>
                    <a:pt x="165103" y="217360"/>
                  </a:lnTo>
                  <a:lnTo>
                    <a:pt x="0" y="217360"/>
                  </a:lnTo>
                  <a:close/>
                </a:path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Freeform: Shape 24">
              <a:extLst>
                <a:ext uri="{FF2B5EF4-FFF2-40B4-BE49-F238E27FC236}">
                  <a16:creationId xmlns:a16="http://schemas.microsoft.com/office/drawing/2014/main" id="{96FCD76E-2D9C-4F31-AB0E-30AB2B311E75}"/>
                </a:ext>
              </a:extLst>
            </p:cNvPr>
            <p:cNvSpPr/>
            <p:nvPr/>
          </p:nvSpPr>
          <p:spPr>
            <a:xfrm>
              <a:off x="816050" y="1775101"/>
              <a:ext cx="7574" cy="7574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" name="Freeform: Shape 25">
              <a:extLst>
                <a:ext uri="{FF2B5EF4-FFF2-40B4-BE49-F238E27FC236}">
                  <a16:creationId xmlns:a16="http://schemas.microsoft.com/office/drawing/2014/main" id="{53086EA8-08D2-4E93-84F7-81C96EF3C1D5}"/>
                </a:ext>
              </a:extLst>
            </p:cNvPr>
            <p:cNvSpPr/>
            <p:nvPr/>
          </p:nvSpPr>
          <p:spPr>
            <a:xfrm>
              <a:off x="816050" y="1775101"/>
              <a:ext cx="7574" cy="7574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" name="Freeform: Shape 26">
              <a:extLst>
                <a:ext uri="{FF2B5EF4-FFF2-40B4-BE49-F238E27FC236}">
                  <a16:creationId xmlns:a16="http://schemas.microsoft.com/office/drawing/2014/main" id="{8618CC2D-61F4-43FB-86A8-40DCFC85C4FF}"/>
                </a:ext>
              </a:extLst>
            </p:cNvPr>
            <p:cNvSpPr/>
            <p:nvPr/>
          </p:nvSpPr>
          <p:spPr>
            <a:xfrm>
              <a:off x="1056130" y="2034115"/>
              <a:ext cx="7574" cy="106029"/>
            </a:xfrm>
            <a:custGeom>
              <a:avLst/>
              <a:gdLst>
                <a:gd name="connsiteX0" fmla="*/ 0 w 0"/>
                <a:gd name="connsiteY0" fmla="*/ 0 h 106029"/>
                <a:gd name="connsiteX1" fmla="*/ 0 w 0"/>
                <a:gd name="connsiteY1" fmla="*/ 109059 h 10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029">
                  <a:moveTo>
                    <a:pt x="0" y="0"/>
                  </a:moveTo>
                  <a:lnTo>
                    <a:pt x="0" y="109059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" name="Freeform: Shape 27">
              <a:extLst>
                <a:ext uri="{FF2B5EF4-FFF2-40B4-BE49-F238E27FC236}">
                  <a16:creationId xmlns:a16="http://schemas.microsoft.com/office/drawing/2014/main" id="{F3C5CC61-76AB-4032-95A1-CCAA3280C96E}"/>
                </a:ext>
              </a:extLst>
            </p:cNvPr>
            <p:cNvSpPr/>
            <p:nvPr/>
          </p:nvSpPr>
          <p:spPr>
            <a:xfrm>
              <a:off x="1100814" y="2034872"/>
              <a:ext cx="7574" cy="106029"/>
            </a:xfrm>
            <a:custGeom>
              <a:avLst/>
              <a:gdLst>
                <a:gd name="connsiteX0" fmla="*/ 0 w 0"/>
                <a:gd name="connsiteY0" fmla="*/ 0 h 106029"/>
                <a:gd name="connsiteX1" fmla="*/ 0 w 0"/>
                <a:gd name="connsiteY1" fmla="*/ 109816 h 10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6029">
                  <a:moveTo>
                    <a:pt x="0" y="0"/>
                  </a:moveTo>
                  <a:lnTo>
                    <a:pt x="0" y="109816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Freeform: Shape 28">
              <a:extLst>
                <a:ext uri="{FF2B5EF4-FFF2-40B4-BE49-F238E27FC236}">
                  <a16:creationId xmlns:a16="http://schemas.microsoft.com/office/drawing/2014/main" id="{F18F8EFA-E05E-4978-A809-0F9559A2490E}"/>
                </a:ext>
              </a:extLst>
            </p:cNvPr>
            <p:cNvSpPr/>
            <p:nvPr/>
          </p:nvSpPr>
          <p:spPr>
            <a:xfrm>
              <a:off x="909962" y="1786461"/>
              <a:ext cx="159044" cy="189338"/>
            </a:xfrm>
            <a:custGeom>
              <a:avLst/>
              <a:gdLst>
                <a:gd name="connsiteX0" fmla="*/ 0 w 159043"/>
                <a:gd name="connsiteY0" fmla="*/ 81794 h 189337"/>
                <a:gd name="connsiteX1" fmla="*/ 0 w 159043"/>
                <a:gd name="connsiteY1" fmla="*/ 0 h 189337"/>
                <a:gd name="connsiteX2" fmla="*/ 165103 w 159043"/>
                <a:gd name="connsiteY2" fmla="*/ 0 h 189337"/>
                <a:gd name="connsiteX3" fmla="*/ 165103 w 159043"/>
                <a:gd name="connsiteY3" fmla="*/ 191610 h 189337"/>
                <a:gd name="connsiteX4" fmla="*/ 82551 w 159043"/>
                <a:gd name="connsiteY4" fmla="*/ 191610 h 18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43" h="189337">
                  <a:moveTo>
                    <a:pt x="0" y="81794"/>
                  </a:moveTo>
                  <a:lnTo>
                    <a:pt x="0" y="0"/>
                  </a:lnTo>
                  <a:lnTo>
                    <a:pt x="165103" y="0"/>
                  </a:lnTo>
                  <a:lnTo>
                    <a:pt x="165103" y="191610"/>
                  </a:lnTo>
                  <a:lnTo>
                    <a:pt x="82551" y="191610"/>
                  </a:lnTo>
                </a:path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A5599782-9AF4-47A6-BE6C-F0E60E4BD311}"/>
                </a:ext>
              </a:extLst>
            </p:cNvPr>
            <p:cNvSpPr/>
            <p:nvPr/>
          </p:nvSpPr>
          <p:spPr>
            <a:xfrm>
              <a:off x="957675" y="1835689"/>
              <a:ext cx="68162" cy="7574"/>
            </a:xfrm>
            <a:custGeom>
              <a:avLst/>
              <a:gdLst>
                <a:gd name="connsiteX0" fmla="*/ 0 w 68161"/>
                <a:gd name="connsiteY0" fmla="*/ 0 h 0"/>
                <a:gd name="connsiteX1" fmla="*/ 70434 w 6816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161">
                  <a:moveTo>
                    <a:pt x="0" y="0"/>
                  </a:moveTo>
                  <a:lnTo>
                    <a:pt x="70434" y="0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" name="Freeform: Shape 30">
              <a:extLst>
                <a:ext uri="{FF2B5EF4-FFF2-40B4-BE49-F238E27FC236}">
                  <a16:creationId xmlns:a16="http://schemas.microsoft.com/office/drawing/2014/main" id="{04DB8CF8-9F72-4323-9E92-448D4141544C}"/>
                </a:ext>
              </a:extLst>
            </p:cNvPr>
            <p:cNvSpPr/>
            <p:nvPr/>
          </p:nvSpPr>
          <p:spPr>
            <a:xfrm>
              <a:off x="994028" y="1883402"/>
              <a:ext cx="30294" cy="7574"/>
            </a:xfrm>
            <a:custGeom>
              <a:avLst/>
              <a:gdLst>
                <a:gd name="connsiteX0" fmla="*/ 0 w 30294"/>
                <a:gd name="connsiteY0" fmla="*/ 0 h 0"/>
                <a:gd name="connsiteX1" fmla="*/ 34081 w 3029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94">
                  <a:moveTo>
                    <a:pt x="0" y="0"/>
                  </a:moveTo>
                  <a:lnTo>
                    <a:pt x="34081" y="0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Freeform: Shape 31">
              <a:extLst>
                <a:ext uri="{FF2B5EF4-FFF2-40B4-BE49-F238E27FC236}">
                  <a16:creationId xmlns:a16="http://schemas.microsoft.com/office/drawing/2014/main" id="{FD1BE289-85D7-4D35-9A70-B7EAB29FF5CA}"/>
                </a:ext>
              </a:extLst>
            </p:cNvPr>
            <p:cNvSpPr/>
            <p:nvPr/>
          </p:nvSpPr>
          <p:spPr>
            <a:xfrm>
              <a:off x="994028" y="1931873"/>
              <a:ext cx="30294" cy="7574"/>
            </a:xfrm>
            <a:custGeom>
              <a:avLst/>
              <a:gdLst>
                <a:gd name="connsiteX0" fmla="*/ 0 w 30294"/>
                <a:gd name="connsiteY0" fmla="*/ 0 h 0"/>
                <a:gd name="connsiteX1" fmla="*/ 34081 w 3029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94">
                  <a:moveTo>
                    <a:pt x="0" y="0"/>
                  </a:moveTo>
                  <a:lnTo>
                    <a:pt x="34081" y="0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Freeform: Shape 32">
              <a:extLst>
                <a:ext uri="{FF2B5EF4-FFF2-40B4-BE49-F238E27FC236}">
                  <a16:creationId xmlns:a16="http://schemas.microsoft.com/office/drawing/2014/main" id="{18AC51B9-753A-4F2E-893B-C98A6D25DB7F}"/>
                </a:ext>
              </a:extLst>
            </p:cNvPr>
            <p:cNvSpPr/>
            <p:nvPr/>
          </p:nvSpPr>
          <p:spPr>
            <a:xfrm>
              <a:off x="945557" y="1786461"/>
              <a:ext cx="90882" cy="7574"/>
            </a:xfrm>
            <a:custGeom>
              <a:avLst/>
              <a:gdLst>
                <a:gd name="connsiteX0" fmla="*/ 94669 w 90882"/>
                <a:gd name="connsiteY0" fmla="*/ 0 h 0"/>
                <a:gd name="connsiteX1" fmla="*/ 0 w 9088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882">
                  <a:moveTo>
                    <a:pt x="94669" y="0"/>
                  </a:moveTo>
                  <a:lnTo>
                    <a:pt x="0" y="0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8389503B-D571-40EE-928F-1A751B944F81}"/>
                </a:ext>
              </a:extLst>
            </p:cNvPr>
            <p:cNvSpPr/>
            <p:nvPr/>
          </p:nvSpPr>
          <p:spPr>
            <a:xfrm>
              <a:off x="827410" y="1871285"/>
              <a:ext cx="159044" cy="318087"/>
            </a:xfrm>
            <a:custGeom>
              <a:avLst/>
              <a:gdLst>
                <a:gd name="connsiteX0" fmla="*/ 0 w 159043"/>
                <a:gd name="connsiteY0" fmla="*/ 0 h 318087"/>
                <a:gd name="connsiteX1" fmla="*/ 165103 w 159043"/>
                <a:gd name="connsiteY1" fmla="*/ 0 h 318087"/>
                <a:gd name="connsiteX2" fmla="*/ 165103 w 159043"/>
                <a:gd name="connsiteY2" fmla="*/ 324146 h 318087"/>
                <a:gd name="connsiteX3" fmla="*/ 0 w 159043"/>
                <a:gd name="connsiteY3" fmla="*/ 324146 h 31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43" h="318087">
                  <a:moveTo>
                    <a:pt x="0" y="0"/>
                  </a:moveTo>
                  <a:lnTo>
                    <a:pt x="165103" y="0"/>
                  </a:lnTo>
                  <a:lnTo>
                    <a:pt x="165103" y="324146"/>
                  </a:lnTo>
                  <a:lnTo>
                    <a:pt x="0" y="324146"/>
                  </a:lnTo>
                  <a:close/>
                </a:path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B888BAA6-5A73-4754-B9DF-1825CAAF1A22}"/>
                </a:ext>
              </a:extLst>
            </p:cNvPr>
            <p:cNvSpPr/>
            <p:nvPr/>
          </p:nvSpPr>
          <p:spPr>
            <a:xfrm>
              <a:off x="882697" y="1944748"/>
              <a:ext cx="7574" cy="22721"/>
            </a:xfrm>
            <a:custGeom>
              <a:avLst/>
              <a:gdLst>
                <a:gd name="connsiteX0" fmla="*/ 0 w 0"/>
                <a:gd name="connsiteY0" fmla="*/ 0 h 22720"/>
                <a:gd name="connsiteX1" fmla="*/ 0 w 0"/>
                <a:gd name="connsiteY1" fmla="*/ 27265 h 2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2720">
                  <a:moveTo>
                    <a:pt x="0" y="0"/>
                  </a:moveTo>
                  <a:lnTo>
                    <a:pt x="0" y="27265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5EFE85E5-BF10-4FAD-82D6-612ECE33EA74}"/>
                </a:ext>
              </a:extLst>
            </p:cNvPr>
            <p:cNvSpPr/>
            <p:nvPr/>
          </p:nvSpPr>
          <p:spPr>
            <a:xfrm>
              <a:off x="934197" y="1944748"/>
              <a:ext cx="7574" cy="22721"/>
            </a:xfrm>
            <a:custGeom>
              <a:avLst/>
              <a:gdLst>
                <a:gd name="connsiteX0" fmla="*/ 0 w 0"/>
                <a:gd name="connsiteY0" fmla="*/ 0 h 22720"/>
                <a:gd name="connsiteX1" fmla="*/ 0 w 0"/>
                <a:gd name="connsiteY1" fmla="*/ 27265 h 2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2720">
                  <a:moveTo>
                    <a:pt x="0" y="0"/>
                  </a:moveTo>
                  <a:lnTo>
                    <a:pt x="0" y="27265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" name="Freeform: Shape 36">
              <a:extLst>
                <a:ext uri="{FF2B5EF4-FFF2-40B4-BE49-F238E27FC236}">
                  <a16:creationId xmlns:a16="http://schemas.microsoft.com/office/drawing/2014/main" id="{6027CC7B-87A3-4C1B-ABC8-5F0E08DAE6BD}"/>
                </a:ext>
              </a:extLst>
            </p:cNvPr>
            <p:cNvSpPr/>
            <p:nvPr/>
          </p:nvSpPr>
          <p:spPr>
            <a:xfrm>
              <a:off x="882697" y="2028056"/>
              <a:ext cx="7574" cy="22721"/>
            </a:xfrm>
            <a:custGeom>
              <a:avLst/>
              <a:gdLst>
                <a:gd name="connsiteX0" fmla="*/ 0 w 0"/>
                <a:gd name="connsiteY0" fmla="*/ 0 h 22720"/>
                <a:gd name="connsiteX1" fmla="*/ 0 w 0"/>
                <a:gd name="connsiteY1" fmla="*/ 27265 h 2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2720">
                  <a:moveTo>
                    <a:pt x="0" y="0"/>
                  </a:moveTo>
                  <a:lnTo>
                    <a:pt x="0" y="27265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" name="Freeform: Shape 37">
              <a:extLst>
                <a:ext uri="{FF2B5EF4-FFF2-40B4-BE49-F238E27FC236}">
                  <a16:creationId xmlns:a16="http://schemas.microsoft.com/office/drawing/2014/main" id="{597F2BFA-BA99-42E6-8DF0-E1B1176651AC}"/>
                </a:ext>
              </a:extLst>
            </p:cNvPr>
            <p:cNvSpPr/>
            <p:nvPr/>
          </p:nvSpPr>
          <p:spPr>
            <a:xfrm>
              <a:off x="934197" y="2028056"/>
              <a:ext cx="7574" cy="22721"/>
            </a:xfrm>
            <a:custGeom>
              <a:avLst/>
              <a:gdLst>
                <a:gd name="connsiteX0" fmla="*/ 0 w 0"/>
                <a:gd name="connsiteY0" fmla="*/ 0 h 22720"/>
                <a:gd name="connsiteX1" fmla="*/ 0 w 0"/>
                <a:gd name="connsiteY1" fmla="*/ 27265 h 2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2720">
                  <a:moveTo>
                    <a:pt x="0" y="0"/>
                  </a:moveTo>
                  <a:lnTo>
                    <a:pt x="0" y="27265"/>
                  </a:lnTo>
                </a:path>
              </a:pathLst>
            </a:custGeom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" name="Freeform: Shape 38">
              <a:extLst>
                <a:ext uri="{FF2B5EF4-FFF2-40B4-BE49-F238E27FC236}">
                  <a16:creationId xmlns:a16="http://schemas.microsoft.com/office/drawing/2014/main" id="{E17BE23D-AE7D-4B3C-B61C-77E1D6602B75}"/>
                </a:ext>
              </a:extLst>
            </p:cNvPr>
            <p:cNvSpPr/>
            <p:nvPr/>
          </p:nvSpPr>
          <p:spPr>
            <a:xfrm>
              <a:off x="886484" y="2118938"/>
              <a:ext cx="45441" cy="75735"/>
            </a:xfrm>
            <a:custGeom>
              <a:avLst/>
              <a:gdLst>
                <a:gd name="connsiteX0" fmla="*/ 0 w 45441"/>
                <a:gd name="connsiteY0" fmla="*/ 0 h 75735"/>
                <a:gd name="connsiteX1" fmla="*/ 47713 w 45441"/>
                <a:gd name="connsiteY1" fmla="*/ 0 h 75735"/>
                <a:gd name="connsiteX2" fmla="*/ 47713 w 45441"/>
                <a:gd name="connsiteY2" fmla="*/ 76492 h 75735"/>
                <a:gd name="connsiteX3" fmla="*/ 0 w 45441"/>
                <a:gd name="connsiteY3" fmla="*/ 76492 h 7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41" h="75735">
                  <a:moveTo>
                    <a:pt x="0" y="0"/>
                  </a:moveTo>
                  <a:lnTo>
                    <a:pt x="47713" y="0"/>
                  </a:lnTo>
                  <a:lnTo>
                    <a:pt x="47713" y="76492"/>
                  </a:lnTo>
                  <a:lnTo>
                    <a:pt x="0" y="76492"/>
                  </a:lnTo>
                  <a:close/>
                </a:path>
              </a:pathLst>
            </a:custGeom>
            <a:solidFill>
              <a:srgbClr val="003738"/>
            </a:solidFill>
            <a:ln w="15875" cap="flat">
              <a:solidFill>
                <a:srgbClr val="00E296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3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30" name="Group 55">
            <a:extLst>
              <a:ext uri="{FF2B5EF4-FFF2-40B4-BE49-F238E27FC236}">
                <a16:creationId xmlns:a16="http://schemas.microsoft.com/office/drawing/2014/main" id="{E768B3F1-0EC1-4348-8D02-CD9E91C85B42}"/>
              </a:ext>
            </a:extLst>
          </p:cNvPr>
          <p:cNvGrpSpPr/>
          <p:nvPr/>
        </p:nvGrpSpPr>
        <p:grpSpPr>
          <a:xfrm>
            <a:off x="6536912" y="4709464"/>
            <a:ext cx="3347939" cy="321196"/>
            <a:chOff x="595550" y="2571750"/>
            <a:chExt cx="3347939" cy="321196"/>
          </a:xfrm>
        </p:grpSpPr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565FFA7F-EF84-4AE2-931F-C3A3BF78A71B}"/>
                </a:ext>
              </a:extLst>
            </p:cNvPr>
            <p:cNvSpPr/>
            <p:nvPr/>
          </p:nvSpPr>
          <p:spPr bwMode="auto">
            <a:xfrm>
              <a:off x="644121" y="262728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Amazon EC2</a:t>
              </a:r>
            </a:p>
          </p:txBody>
        </p:sp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id="{BA1CB05B-570E-439A-AB00-FA796644DD1F}"/>
                </a:ext>
              </a:extLst>
            </p:cNvPr>
            <p:cNvSpPr/>
            <p:nvPr/>
          </p:nvSpPr>
          <p:spPr bwMode="auto">
            <a:xfrm>
              <a:off x="1743739" y="262917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Amazon EBS</a:t>
              </a: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7CB9B1C5-32E9-4852-8EBB-E0FAA9DF7A4E}"/>
                </a:ext>
              </a:extLst>
            </p:cNvPr>
            <p:cNvSpPr/>
            <p:nvPr/>
          </p:nvSpPr>
          <p:spPr bwMode="auto">
            <a:xfrm>
              <a:off x="2843357" y="2629178"/>
              <a:ext cx="1051560" cy="210120"/>
            </a:xfrm>
            <a:prstGeom prst="rect">
              <a:avLst/>
            </a:prstGeom>
            <a:noFill/>
            <a:ln w="12700" cap="flat" cmpd="sng" algn="ctr">
              <a:solidFill>
                <a:srgbClr val="93EB2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anose="020B0604030504040204" pitchFamily="34" charset="0"/>
                  <a:ea typeface="Segoe UI" pitchFamily="34" charset="0"/>
                  <a:cs typeface="Segoe UI" pitchFamily="34" charset="0"/>
                </a:rPr>
                <a:t>Amazon S3</a:t>
              </a: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BBD80359-8949-44E8-AC29-FAF0A83299F8}"/>
                </a:ext>
              </a:extLst>
            </p:cNvPr>
            <p:cNvSpPr/>
            <p:nvPr/>
          </p:nvSpPr>
          <p:spPr bwMode="auto">
            <a:xfrm>
              <a:off x="595550" y="2571750"/>
              <a:ext cx="3347939" cy="32119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alpha val="4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80" tIns="34290" rIns="3429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5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5" name="Isosceles Triangle 2">
            <a:extLst>
              <a:ext uri="{FF2B5EF4-FFF2-40B4-BE49-F238E27FC236}">
                <a16:creationId xmlns:a16="http://schemas.microsoft.com/office/drawing/2014/main" id="{A5393986-88E1-4784-8CFF-C3F8D6D2B3F2}"/>
              </a:ext>
            </a:extLst>
          </p:cNvPr>
          <p:cNvSpPr/>
          <p:nvPr/>
        </p:nvSpPr>
        <p:spPr bwMode="auto">
          <a:xfrm flipH="1">
            <a:off x="6536911" y="4441139"/>
            <a:ext cx="3347939" cy="261056"/>
          </a:xfrm>
          <a:prstGeom prst="triangle">
            <a:avLst>
              <a:gd name="adj" fmla="val 13742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35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3429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Graphic 3">
            <a:extLst>
              <a:ext uri="{FF2B5EF4-FFF2-40B4-BE49-F238E27FC236}">
                <a16:creationId xmlns:a16="http://schemas.microsoft.com/office/drawing/2014/main" id="{338199F7-6D81-4328-A248-DB814E6D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7279" y="4121483"/>
            <a:ext cx="646439" cy="356656"/>
          </a:xfrm>
          <a:prstGeom prst="rect">
            <a:avLst/>
          </a:prstGeom>
        </p:spPr>
      </p:pic>
      <p:sp>
        <p:nvSpPr>
          <p:cNvPr id="37" name="TextBox 21">
            <a:extLst>
              <a:ext uri="{FF2B5EF4-FFF2-40B4-BE49-F238E27FC236}">
                <a16:creationId xmlns:a16="http://schemas.microsoft.com/office/drawing/2014/main" id="{38EC456F-7EA9-4FC2-94F3-B025A7DB5866}"/>
              </a:ext>
            </a:extLst>
          </p:cNvPr>
          <p:cNvSpPr txBox="1"/>
          <p:nvPr/>
        </p:nvSpPr>
        <p:spPr>
          <a:xfrm>
            <a:off x="8709867" y="4460775"/>
            <a:ext cx="92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94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38" name="Graphic 71">
            <a:extLst>
              <a:ext uri="{FF2B5EF4-FFF2-40B4-BE49-F238E27FC236}">
                <a16:creationId xmlns:a16="http://schemas.microsoft.com/office/drawing/2014/main" id="{CBADBEDE-BBA3-409E-AA62-2FDBF675C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100" y="5673267"/>
            <a:ext cx="1463778" cy="261056"/>
          </a:xfrm>
          <a:prstGeom prst="rect">
            <a:avLst/>
          </a:prstGeom>
        </p:spPr>
      </p:pic>
      <p:cxnSp>
        <p:nvCxnSpPr>
          <p:cNvPr id="39" name="Elbow Connector 73">
            <a:extLst>
              <a:ext uri="{FF2B5EF4-FFF2-40B4-BE49-F238E27FC236}">
                <a16:creationId xmlns:a16="http://schemas.microsoft.com/office/drawing/2014/main" id="{66418EAF-F161-44C8-850B-3EEBEF674BC6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819628" y="4555557"/>
            <a:ext cx="749567" cy="1699771"/>
          </a:xfrm>
          <a:prstGeom prst="bentConnector2">
            <a:avLst/>
          </a:prstGeom>
          <a:ln w="12700">
            <a:solidFill>
              <a:srgbClr val="93EB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74">
            <a:extLst>
              <a:ext uri="{FF2B5EF4-FFF2-40B4-BE49-F238E27FC236}">
                <a16:creationId xmlns:a16="http://schemas.microsoft.com/office/drawing/2014/main" id="{27AB6C3B-AFB4-4A82-9630-1FA64CCE422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559681" y="5030660"/>
            <a:ext cx="1651201" cy="749567"/>
          </a:xfrm>
          <a:prstGeom prst="bentConnector2">
            <a:avLst/>
          </a:prstGeom>
          <a:ln w="12700">
            <a:solidFill>
              <a:srgbClr val="93EB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77">
            <a:extLst>
              <a:ext uri="{FF2B5EF4-FFF2-40B4-BE49-F238E27FC236}">
                <a16:creationId xmlns:a16="http://schemas.microsoft.com/office/drawing/2014/main" id="{4F093E8B-0B95-42C6-B99A-D7C22692E249}"/>
              </a:ext>
            </a:extLst>
          </p:cNvPr>
          <p:cNvCxnSpPr>
            <a:cxnSpLocks/>
          </p:cNvCxnSpPr>
          <p:nvPr/>
        </p:nvCxnSpPr>
        <p:spPr>
          <a:xfrm rot="10800000">
            <a:off x="6559681" y="5875929"/>
            <a:ext cx="176695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93EB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5">
            <a:extLst>
              <a:ext uri="{FF2B5EF4-FFF2-40B4-BE49-F238E27FC236}">
                <a16:creationId xmlns:a16="http://schemas.microsoft.com/office/drawing/2014/main" id="{203AC4FE-C622-4FD5-AB97-F864FCFF15EA}"/>
              </a:ext>
            </a:extLst>
          </p:cNvPr>
          <p:cNvCxnSpPr>
            <a:cxnSpLocks/>
          </p:cNvCxnSpPr>
          <p:nvPr/>
        </p:nvCxnSpPr>
        <p:spPr>
          <a:xfrm>
            <a:off x="3239071" y="5875928"/>
            <a:ext cx="1805226" cy="0"/>
          </a:xfrm>
          <a:prstGeom prst="line">
            <a:avLst/>
          </a:prstGeom>
          <a:ln w="12700">
            <a:solidFill>
              <a:srgbClr val="93EB20"/>
            </a:solidFill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8">
            <a:extLst>
              <a:ext uri="{FF2B5EF4-FFF2-40B4-BE49-F238E27FC236}">
                <a16:creationId xmlns:a16="http://schemas.microsoft.com/office/drawing/2014/main" id="{DCFBD5A6-95F5-4B98-9446-E7A329C13C0C}"/>
              </a:ext>
            </a:extLst>
          </p:cNvPr>
          <p:cNvCxnSpPr>
            <a:cxnSpLocks/>
          </p:cNvCxnSpPr>
          <p:nvPr/>
        </p:nvCxnSpPr>
        <p:spPr>
          <a:xfrm>
            <a:off x="3239073" y="5030660"/>
            <a:ext cx="0" cy="845268"/>
          </a:xfrm>
          <a:prstGeom prst="line">
            <a:avLst/>
          </a:prstGeom>
          <a:ln w="12700">
            <a:solidFill>
              <a:srgbClr val="93EB20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92">
            <a:extLst>
              <a:ext uri="{FF2B5EF4-FFF2-40B4-BE49-F238E27FC236}">
                <a16:creationId xmlns:a16="http://schemas.microsoft.com/office/drawing/2014/main" id="{3CA3485E-2542-457E-806C-3E7260516A1A}"/>
              </a:ext>
            </a:extLst>
          </p:cNvPr>
          <p:cNvCxnSpPr>
            <a:cxnSpLocks/>
          </p:cNvCxnSpPr>
          <p:nvPr/>
        </p:nvCxnSpPr>
        <p:spPr>
          <a:xfrm>
            <a:off x="8326639" y="5030658"/>
            <a:ext cx="0" cy="845268"/>
          </a:xfrm>
          <a:prstGeom prst="line">
            <a:avLst/>
          </a:prstGeom>
          <a:ln w="12700">
            <a:solidFill>
              <a:srgbClr val="93EB2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1">
            <a:extLst>
              <a:ext uri="{FF2B5EF4-FFF2-40B4-BE49-F238E27FC236}">
                <a16:creationId xmlns:a16="http://schemas.microsoft.com/office/drawing/2014/main" id="{CD3E00B7-AE0A-40F0-AF06-864024595E24}"/>
              </a:ext>
            </a:extLst>
          </p:cNvPr>
          <p:cNvSpPr txBox="1"/>
          <p:nvPr/>
        </p:nvSpPr>
        <p:spPr>
          <a:xfrm>
            <a:off x="2770687" y="5929576"/>
            <a:ext cx="5756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94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Backup, recover and migrate to, from and within the cloud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2DBBBF5-14C3-424A-85DD-B31BFBEEC7F7}"/>
              </a:ext>
            </a:extLst>
          </p:cNvPr>
          <p:cNvGrpSpPr/>
          <p:nvPr/>
        </p:nvGrpSpPr>
        <p:grpSpPr>
          <a:xfrm>
            <a:off x="1571065" y="1210127"/>
            <a:ext cx="8827157" cy="2713901"/>
            <a:chOff x="1473960" y="60832"/>
            <a:chExt cx="8827157" cy="271390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719895-B5F0-46BF-BA20-D0918A5AAEEA}"/>
                </a:ext>
              </a:extLst>
            </p:cNvPr>
            <p:cNvSpPr txBox="1"/>
            <p:nvPr/>
          </p:nvSpPr>
          <p:spPr>
            <a:xfrm>
              <a:off x="2792961" y="251459"/>
              <a:ext cx="2845655" cy="95410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sz="1600" dirty="0"/>
                <a:t>Veeam Backup</a:t>
              </a:r>
            </a:p>
            <a:p>
              <a:pPr latinLnBrk="0"/>
              <a:r>
                <a:rPr lang="en-US" sz="1600" i="1" dirty="0"/>
                <a:t>for AWS</a:t>
              </a:r>
            </a:p>
            <a:p>
              <a:pPr latinLnBrk="0"/>
              <a:r>
                <a:rPr lang="ko-KR" altLang="en-US" sz="1200" dirty="0"/>
                <a:t>비용 효율적이며 </a:t>
              </a:r>
              <a:r>
                <a:rPr lang="en-US" altLang="ko-KR" sz="1200" dirty="0"/>
                <a:t>AWS-Native </a:t>
              </a:r>
              <a:r>
                <a:rPr lang="ko-KR" altLang="en-US" sz="1200" dirty="0"/>
                <a:t>기능과 연동하는 안전한 스냅샷 기반 백업</a:t>
              </a:r>
              <a:endParaRPr lang="en-US" sz="1200" dirty="0"/>
            </a:p>
          </p:txBody>
        </p:sp>
        <p:pic>
          <p:nvPicPr>
            <p:cNvPr id="55" name="Picture 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C88E7372-D811-4B38-B2E0-25A104BAB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3960" y="63301"/>
              <a:ext cx="1080000" cy="149132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021EA4-6BB1-4F9F-B96D-AF3D48B252EF}"/>
                </a:ext>
              </a:extLst>
            </p:cNvPr>
            <p:cNvSpPr txBox="1"/>
            <p:nvPr/>
          </p:nvSpPr>
          <p:spPr>
            <a:xfrm>
              <a:off x="2798216" y="1477117"/>
              <a:ext cx="2268013" cy="892552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sz="1400" dirty="0"/>
                <a:t>Veeam Backup</a:t>
              </a:r>
            </a:p>
            <a:p>
              <a:pPr latinLnBrk="0"/>
              <a:r>
                <a:rPr lang="en-US" sz="1400" i="1" dirty="0"/>
                <a:t>for Microsoft Office 365</a:t>
              </a:r>
            </a:p>
            <a:p>
              <a:pPr latinLnBrk="0"/>
              <a:r>
                <a:rPr lang="en-US" sz="1200" dirty="0"/>
                <a:t>AWS S3</a:t>
              </a:r>
              <a:r>
                <a:rPr lang="ko-KR" altLang="en-US" sz="1200" dirty="0"/>
                <a:t>의 무제한 확장 가능한 백업 저장공간과 연동</a:t>
              </a:r>
              <a:endParaRPr lang="en-US" sz="1200" dirty="0"/>
            </a:p>
          </p:txBody>
        </p:sp>
        <p:pic>
          <p:nvPicPr>
            <p:cNvPr id="57" name="Picture 1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0A53EBF-C2F9-4DFB-BBE9-1AFFABA0F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3960" y="1283405"/>
              <a:ext cx="1080000" cy="149132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841274-DE93-49F9-B686-A469CD796160}"/>
                </a:ext>
              </a:extLst>
            </p:cNvPr>
            <p:cNvSpPr txBox="1"/>
            <p:nvPr/>
          </p:nvSpPr>
          <p:spPr>
            <a:xfrm>
              <a:off x="7455462" y="226388"/>
              <a:ext cx="2845655" cy="95410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sz="1600" dirty="0"/>
                <a:t>Cloud</a:t>
              </a:r>
            </a:p>
            <a:p>
              <a:pPr latinLnBrk="0"/>
              <a:r>
                <a:rPr lang="en-US" sz="1600" dirty="0"/>
                <a:t>Tier</a:t>
              </a:r>
            </a:p>
            <a:p>
              <a:pPr latinLnBrk="0"/>
              <a:r>
                <a:rPr lang="en-US" sz="1200" dirty="0"/>
                <a:t>AWS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S3</a:t>
              </a:r>
              <a:r>
                <a:rPr lang="ko-KR" altLang="en-US" sz="1200" dirty="0"/>
                <a:t>와 연동하는 무기한 보관 가능한 백업 데이터</a:t>
              </a:r>
              <a:endParaRPr lang="en-US" sz="1200" dirty="0"/>
            </a:p>
          </p:txBody>
        </p:sp>
        <p:pic>
          <p:nvPicPr>
            <p:cNvPr id="59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ED514A4-859F-4FED-B922-5543E2DDF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36461" y="60832"/>
              <a:ext cx="1080000" cy="1491328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19F22A-E732-4797-945E-576395796664}"/>
                </a:ext>
              </a:extLst>
            </p:cNvPr>
            <p:cNvSpPr txBox="1"/>
            <p:nvPr/>
          </p:nvSpPr>
          <p:spPr>
            <a:xfrm>
              <a:off x="7455462" y="1448961"/>
              <a:ext cx="2845655" cy="954107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sz="1600" dirty="0"/>
                <a:t>Direct Restore</a:t>
              </a:r>
            </a:p>
            <a:p>
              <a:pPr latinLnBrk="0"/>
              <a:r>
                <a:rPr lang="en-US" sz="1600" i="1" dirty="0"/>
                <a:t>to AWS</a:t>
              </a:r>
            </a:p>
            <a:p>
              <a:pPr latinLnBrk="0"/>
              <a:r>
                <a:rPr lang="ko-KR" altLang="en-US" sz="1200" dirty="0" err="1"/>
                <a:t>백업받은</a:t>
              </a:r>
              <a:r>
                <a:rPr lang="ko-KR" altLang="en-US" sz="1200" dirty="0"/>
                <a:t> 온프레미스 서버 환경을 </a:t>
              </a:r>
              <a:r>
                <a:rPr lang="en-US" altLang="ko-KR" sz="1200" dirty="0"/>
                <a:t>AWS</a:t>
              </a:r>
              <a:r>
                <a:rPr lang="ko-KR" altLang="en-US" sz="1200" dirty="0"/>
                <a:t>로 손쉽게 복구</a:t>
              </a:r>
              <a:endParaRPr lang="en-US" sz="1200" dirty="0"/>
            </a:p>
          </p:txBody>
        </p:sp>
        <p:pic>
          <p:nvPicPr>
            <p:cNvPr id="61" name="Picture 2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4C5B1F5E-35AD-4D4C-A8D7-F2BF1A13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36461" y="1283253"/>
              <a:ext cx="1080000" cy="149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43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7A2AE-9F09-444F-93B5-CF18C9B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</a:t>
            </a:r>
            <a:r>
              <a:rPr lang="ko-KR" altLang="en-US" dirty="0"/>
              <a:t>클라우드 마이그레이션</a:t>
            </a:r>
            <a:r>
              <a:rPr lang="en-US" altLang="ko-KR" baseline="30000" dirty="0"/>
              <a:t>1</a:t>
            </a:r>
            <a:endParaRPr lang="ko-KR" altLang="en-US" baseline="30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A489F01-69B2-44AA-A035-5CC7C7E7EB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Direct Restore to AWS, </a:t>
            </a:r>
            <a:r>
              <a:rPr lang="en-US" altLang="ko-KR" dirty="0">
                <a:hlinkClick r:id="rId2"/>
              </a:rPr>
              <a:t>https://helpcenter.veeam.com/docs/backup/vsphere/restore_amazon.html?ver=100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 VM Import/Export Requirements, </a:t>
            </a:r>
            <a:r>
              <a:rPr lang="en-US" altLang="ko-KR" dirty="0">
                <a:hlinkClick r:id="rId3"/>
              </a:rPr>
              <a:t>https://docs.aws.amazon.com/vm-import/latest/userguide/vmie_prereqs.html</a:t>
            </a:r>
            <a:endParaRPr lang="ko-KR" altLang="en-US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PM, Physical Machine</a:t>
            </a:r>
          </a:p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FBB19D5-266D-424D-9CC5-BE88259AC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백업받은</a:t>
            </a:r>
            <a:r>
              <a:rPr lang="ko-KR" altLang="en-US" dirty="0"/>
              <a:t> 서버를 </a:t>
            </a:r>
            <a:r>
              <a:rPr lang="en-US" altLang="ko-KR" dirty="0"/>
              <a:t>GUI </a:t>
            </a:r>
            <a:r>
              <a:rPr lang="ko-KR" altLang="en-US" dirty="0"/>
              <a:t>마우스 클릭으로 </a:t>
            </a:r>
            <a:r>
              <a:rPr lang="en-US" altLang="ko-KR" dirty="0"/>
              <a:t>AWS EC2 VM</a:t>
            </a:r>
            <a:r>
              <a:rPr lang="ko-KR" altLang="en-US" dirty="0"/>
              <a:t>으로 손쉽게 </a:t>
            </a:r>
            <a:r>
              <a:rPr lang="ko-KR" altLang="en-US" dirty="0" err="1"/>
              <a:t>변환할수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5F6D05-378D-473D-B6D7-C6C219F1D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Step 1. Launch Restore to Azure Wizard">
            <a:extLst>
              <a:ext uri="{FF2B5EF4-FFF2-40B4-BE49-F238E27FC236}">
                <a16:creationId xmlns:a16="http://schemas.microsoft.com/office/drawing/2014/main" id="{862C2A75-3169-4BEB-B033-3CA55C25C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6" t="8735" r="37463" b="16851"/>
          <a:stretch/>
        </p:blipFill>
        <p:spPr bwMode="auto">
          <a:xfrm>
            <a:off x="374571" y="1983740"/>
            <a:ext cx="3305179" cy="3667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399CD60-FBAA-4375-A4FC-3CCF3484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45083"/>
              </p:ext>
            </p:extLst>
          </p:nvPr>
        </p:nvGraphicFramePr>
        <p:xfrm>
          <a:off x="9358458" y="1983740"/>
          <a:ext cx="2377440" cy="2682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7482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AWS EC2 Migration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 가능한 백업 소스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9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Windows PM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52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Linux PM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63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 VM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2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Nutanix VM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45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Microsoft Hyper-V VM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68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Microsoft Azure VM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27859"/>
                  </a:ext>
                </a:extLst>
              </a:tr>
            </a:tbl>
          </a:graphicData>
        </a:graphic>
      </p:graphicFrame>
      <p:pic>
        <p:nvPicPr>
          <p:cNvPr id="1028" name="Picture 4" descr="Step 3. Specify Credentials and Region Settings">
            <a:extLst>
              <a:ext uri="{FF2B5EF4-FFF2-40B4-BE49-F238E27FC236}">
                <a16:creationId xmlns:a16="http://schemas.microsoft.com/office/drawing/2014/main" id="{D0C9E6E1-B61E-4265-8528-3EA60C74C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3277" b="44216"/>
          <a:stretch/>
        </p:blipFill>
        <p:spPr bwMode="auto">
          <a:xfrm>
            <a:off x="3311920" y="1983740"/>
            <a:ext cx="4515155" cy="28905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1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FAEAF6E7-3AD0-4D70-A2E0-8980513F9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5" t="-27302" r="-11837" b="-31739"/>
          <a:stretch/>
        </p:blipFill>
        <p:spPr bwMode="auto">
          <a:xfrm>
            <a:off x="7163714" y="3602414"/>
            <a:ext cx="540748" cy="41223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D920FA-4EEE-4464-B9D5-24DD2F60DDA8}"/>
              </a:ext>
            </a:extLst>
          </p:cNvPr>
          <p:cNvSpPr/>
          <p:nvPr/>
        </p:nvSpPr>
        <p:spPr>
          <a:xfrm>
            <a:off x="7163714" y="3602414"/>
            <a:ext cx="4679542" cy="19092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81488A-D8D1-4EB7-8C9B-8A2305E2CD0C}"/>
              </a:ext>
            </a:extLst>
          </p:cNvPr>
          <p:cNvSpPr/>
          <p:nvPr/>
        </p:nvSpPr>
        <p:spPr>
          <a:xfrm>
            <a:off x="9588805" y="4014646"/>
            <a:ext cx="2254451" cy="14970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908752-444C-418C-8F26-44CB6709B9E3}"/>
              </a:ext>
            </a:extLst>
          </p:cNvPr>
          <p:cNvSpPr/>
          <p:nvPr/>
        </p:nvSpPr>
        <p:spPr>
          <a:xfrm>
            <a:off x="7163714" y="4014646"/>
            <a:ext cx="2254451" cy="14970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44772-DFE9-43A8-86C1-17892AA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기반의 </a:t>
            </a:r>
            <a:r>
              <a:rPr lang="en-US" altLang="ko-KR" dirty="0"/>
              <a:t>DR</a:t>
            </a:r>
            <a:endParaRPr lang="ko-KR" altLang="en-US" dirty="0"/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B24CFB5A-6820-46FC-B829-5078ADF73B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2" name="텍스트 개체 틀 91">
            <a:extLst>
              <a:ext uri="{FF2B5EF4-FFF2-40B4-BE49-F238E27FC236}">
                <a16:creationId xmlns:a16="http://schemas.microsoft.com/office/drawing/2014/main" id="{40E1F52F-BCFD-483C-841A-0677B9957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와 연동한 비용 효율적 </a:t>
            </a:r>
            <a:r>
              <a:rPr lang="en-US" altLang="ko-KR" dirty="0"/>
              <a:t>DR </a:t>
            </a:r>
            <a:r>
              <a:rPr lang="ko-KR" altLang="en-US" dirty="0"/>
              <a:t>구축이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F0988D-DC5F-43DB-A247-9E72341AB564}"/>
              </a:ext>
            </a:extLst>
          </p:cNvPr>
          <p:cNvSpPr txBox="1"/>
          <p:nvPr/>
        </p:nvSpPr>
        <p:spPr>
          <a:xfrm>
            <a:off x="6672445" y="5628433"/>
            <a:ext cx="5059680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백업서버용 </a:t>
            </a:r>
            <a:r>
              <a:rPr lang="en-US" altLang="ko-KR" sz="1200" dirty="0"/>
              <a:t>VM </a:t>
            </a:r>
            <a:r>
              <a:rPr lang="ko-KR" altLang="en-US" sz="1200" dirty="0"/>
              <a:t>생성 </a:t>
            </a:r>
            <a:r>
              <a:rPr lang="en-US" altLang="ko-KR" sz="1200" dirty="0"/>
              <a:t>(</a:t>
            </a:r>
            <a:r>
              <a:rPr lang="ko-KR" altLang="en-US" sz="1200" dirty="0"/>
              <a:t>또는 평상시 </a:t>
            </a:r>
            <a:r>
              <a:rPr lang="en-US" altLang="ko-KR" sz="1200" dirty="0"/>
              <a:t>OFF </a:t>
            </a:r>
            <a:r>
              <a:rPr lang="ko-KR" altLang="en-US" sz="1200" dirty="0"/>
              <a:t>상태에서 </a:t>
            </a:r>
            <a:r>
              <a:rPr lang="en-US" altLang="ko-KR" sz="1200" dirty="0"/>
              <a:t>ON</a:t>
            </a:r>
            <a:r>
              <a:rPr lang="ko-KR" altLang="en-US" sz="1200" dirty="0"/>
              <a:t>으로 전환</a:t>
            </a:r>
            <a:r>
              <a:rPr lang="en-US" altLang="ko-KR" sz="1200" dirty="0"/>
              <a:t>)</a:t>
            </a:r>
          </a:p>
          <a:p>
            <a:pPr marL="228600" indent="-228600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/>
              <a:t>GUI </a:t>
            </a:r>
            <a:r>
              <a:rPr lang="ko-KR" altLang="en-US" sz="1200" b="1" dirty="0"/>
              <a:t>마우스 클릭으로 </a:t>
            </a:r>
            <a:r>
              <a:rPr lang="en-US" altLang="ko-KR" sz="1200" b="1" dirty="0"/>
              <a:t>AWS S3</a:t>
            </a:r>
            <a:r>
              <a:rPr lang="ko-KR" altLang="en-US" sz="1200" b="1" dirty="0"/>
              <a:t>의 백업 데이터로 운영서버 즉시 복구 후 서비스 재개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86F78-F275-4683-ADAE-817017D1EC56}"/>
              </a:ext>
            </a:extLst>
          </p:cNvPr>
          <p:cNvSpPr txBox="1"/>
          <p:nvPr/>
        </p:nvSpPr>
        <p:spPr>
          <a:xfrm>
            <a:off x="9947037" y="5170247"/>
            <a:ext cx="153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AWS EC2 VM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E5122-2312-4F86-B89B-6574726A7420}"/>
              </a:ext>
            </a:extLst>
          </p:cNvPr>
          <p:cNvSpPr txBox="1"/>
          <p:nvPr/>
        </p:nvSpPr>
        <p:spPr>
          <a:xfrm>
            <a:off x="9745381" y="4812380"/>
            <a:ext cx="1030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운영서버</a:t>
            </a:r>
            <a:r>
              <a:rPr lang="en-US" altLang="ko-KR" sz="1200" dirty="0"/>
              <a:t>1,2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83F867-22EF-46FB-A461-C62B0821AA0E}"/>
              </a:ext>
            </a:extLst>
          </p:cNvPr>
          <p:cNvSpPr txBox="1"/>
          <p:nvPr/>
        </p:nvSpPr>
        <p:spPr>
          <a:xfrm>
            <a:off x="10794688" y="4562984"/>
            <a:ext cx="84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백업서버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B0CFDCDB-6C8F-4895-82B1-81564C7AF711}"/>
              </a:ext>
            </a:extLst>
          </p:cNvPr>
          <p:cNvCxnSpPr>
            <a:cxnSpLocks/>
            <a:stCxn id="76" idx="0"/>
            <a:endCxn id="66" idx="0"/>
          </p:cNvCxnSpPr>
          <p:nvPr/>
        </p:nvCxnSpPr>
        <p:spPr>
          <a:xfrm rot="16200000" flipH="1">
            <a:off x="8872451" y="3035378"/>
            <a:ext cx="273370" cy="2731994"/>
          </a:xfrm>
          <a:prstGeom prst="curvedConnector3">
            <a:avLst>
              <a:gd name="adj1" fmla="val -836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2E34E1E-5433-4DA4-B4CB-23C56A0AD352}"/>
              </a:ext>
            </a:extLst>
          </p:cNvPr>
          <p:cNvGrpSpPr/>
          <p:nvPr/>
        </p:nvGrpSpPr>
        <p:grpSpPr>
          <a:xfrm>
            <a:off x="10697638" y="4082953"/>
            <a:ext cx="406804" cy="427183"/>
            <a:chOff x="4850021" y="4478359"/>
            <a:chExt cx="406804" cy="427183"/>
          </a:xfrm>
        </p:grpSpPr>
        <p:pic>
          <p:nvPicPr>
            <p:cNvPr id="28" name="그래픽 27" descr="커서">
              <a:extLst>
                <a:ext uri="{FF2B5EF4-FFF2-40B4-BE49-F238E27FC236}">
                  <a16:creationId xmlns:a16="http://schemas.microsoft.com/office/drawing/2014/main" id="{C10A6BE7-86AC-4146-8B4B-1799B3C8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6825" y="4545542"/>
              <a:ext cx="360000" cy="360000"/>
            </a:xfrm>
            <a:prstGeom prst="rect">
              <a:avLst/>
            </a:prstGeom>
          </p:spPr>
        </p:pic>
        <p:pic>
          <p:nvPicPr>
            <p:cNvPr id="30" name="그래픽 29" descr="브라우저 창">
              <a:extLst>
                <a:ext uri="{FF2B5EF4-FFF2-40B4-BE49-F238E27FC236}">
                  <a16:creationId xmlns:a16="http://schemas.microsoft.com/office/drawing/2014/main" id="{71E81CDA-DE38-409C-A87E-9853CDB3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0021" y="4478359"/>
              <a:ext cx="360000" cy="36000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1FAE7-416B-47B1-9AA5-7FB88AF524D0}"/>
              </a:ext>
            </a:extLst>
          </p:cNvPr>
          <p:cNvSpPr/>
          <p:nvPr/>
        </p:nvSpPr>
        <p:spPr>
          <a:xfrm>
            <a:off x="8603485" y="3602414"/>
            <a:ext cx="18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AWS, DR </a:t>
            </a:r>
            <a:r>
              <a:rPr lang="ko-KR" altLang="en-US" sz="1200" b="1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56" name="말풍선: 타원형 55">
            <a:extLst>
              <a:ext uri="{FF2B5EF4-FFF2-40B4-BE49-F238E27FC236}">
                <a16:creationId xmlns:a16="http://schemas.microsoft.com/office/drawing/2014/main" id="{1FC4E1AC-F47C-4D97-A86B-4D74950B846E}"/>
              </a:ext>
            </a:extLst>
          </p:cNvPr>
          <p:cNvSpPr/>
          <p:nvPr/>
        </p:nvSpPr>
        <p:spPr>
          <a:xfrm>
            <a:off x="8812698" y="1152866"/>
            <a:ext cx="2268678" cy="1667245"/>
          </a:xfrm>
          <a:prstGeom prst="wedgeEllipseCallout">
            <a:avLst>
              <a:gd name="adj1" fmla="val -25127"/>
              <a:gd name="adj2" fmla="val 7124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dirty="0" err="1">
                <a:solidFill>
                  <a:schemeClr val="tx1"/>
                </a:solidFill>
              </a:rPr>
              <a:t>주센터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온프레미스 재해상황시 평소 </a:t>
            </a:r>
            <a:r>
              <a:rPr lang="en-US" altLang="ko-KR" sz="1200" b="1" dirty="0">
                <a:solidFill>
                  <a:schemeClr val="tx1"/>
                </a:solidFill>
              </a:rPr>
              <a:t>AWS</a:t>
            </a:r>
            <a:r>
              <a:rPr lang="ko-KR" altLang="en-US" sz="1200" b="1" dirty="0">
                <a:solidFill>
                  <a:schemeClr val="tx1"/>
                </a:solidFill>
              </a:rPr>
              <a:t>로 복사해 놓은 백업 데이터를 통해 즉시 서비스 복구</a:t>
            </a:r>
          </a:p>
        </p:txBody>
      </p:sp>
      <p:pic>
        <p:nvPicPr>
          <p:cNvPr id="65" name="Graphic 72">
            <a:extLst>
              <a:ext uri="{FF2B5EF4-FFF2-40B4-BE49-F238E27FC236}">
                <a16:creationId xmlns:a16="http://schemas.microsoft.com/office/drawing/2014/main" id="{024D97A8-08F4-4061-918D-4E0B50703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2621" y="4538060"/>
            <a:ext cx="274320" cy="274320"/>
          </a:xfrm>
          <a:prstGeom prst="rect">
            <a:avLst/>
          </a:prstGeom>
        </p:spPr>
      </p:pic>
      <p:pic>
        <p:nvPicPr>
          <p:cNvPr id="66" name="Graphic 75">
            <a:extLst>
              <a:ext uri="{FF2B5EF4-FFF2-40B4-BE49-F238E27FC236}">
                <a16:creationId xmlns:a16="http://schemas.microsoft.com/office/drawing/2014/main" id="{757AECA4-4D3D-4E60-8544-5CC4D7E80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7973" y="4538060"/>
            <a:ext cx="274320" cy="274320"/>
          </a:xfrm>
          <a:prstGeom prst="rect">
            <a:avLst/>
          </a:prstGeom>
        </p:spPr>
      </p:pic>
      <p:pic>
        <p:nvPicPr>
          <p:cNvPr id="67" name="Graphic 75">
            <a:extLst>
              <a:ext uri="{FF2B5EF4-FFF2-40B4-BE49-F238E27FC236}">
                <a16:creationId xmlns:a16="http://schemas.microsoft.com/office/drawing/2014/main" id="{1E59A6BE-E282-47F6-B421-D02DBF9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79417" y="4241808"/>
            <a:ext cx="274320" cy="274320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32DAF7C-D1F2-427E-A7FA-1E76388595F0}"/>
              </a:ext>
            </a:extLst>
          </p:cNvPr>
          <p:cNvGrpSpPr/>
          <p:nvPr/>
        </p:nvGrpSpPr>
        <p:grpSpPr>
          <a:xfrm>
            <a:off x="7183198" y="4264690"/>
            <a:ext cx="1607033" cy="905407"/>
            <a:chOff x="3380622" y="2048958"/>
            <a:chExt cx="1607033" cy="9054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4B29B3B-0546-403A-A79E-D26DCF17A08E}"/>
                </a:ext>
              </a:extLst>
            </p:cNvPr>
            <p:cNvSpPr txBox="1"/>
            <p:nvPr/>
          </p:nvSpPr>
          <p:spPr>
            <a:xfrm>
              <a:off x="3380622" y="2677366"/>
              <a:ext cx="1534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AWS S3 </a:t>
              </a:r>
              <a:r>
                <a:rPr lang="ko-KR" altLang="en-US" sz="1200" dirty="0"/>
                <a:t>스토리지</a:t>
              </a:r>
            </a:p>
          </p:txBody>
        </p:sp>
        <p:pic>
          <p:nvPicPr>
            <p:cNvPr id="76" name="Graphic 70">
              <a:extLst>
                <a:ext uri="{FF2B5EF4-FFF2-40B4-BE49-F238E27FC236}">
                  <a16:creationId xmlns:a16="http://schemas.microsoft.com/office/drawing/2014/main" id="{6524F240-3CD8-46F3-825E-59080D4F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16563" y="2048958"/>
              <a:ext cx="648000" cy="648000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2BE116C-E4CC-4699-BCA2-1A11076C29DC}"/>
                </a:ext>
              </a:extLst>
            </p:cNvPr>
            <p:cNvSpPr/>
            <p:nvPr/>
          </p:nvSpPr>
          <p:spPr>
            <a:xfrm>
              <a:off x="4082074" y="2172903"/>
              <a:ext cx="9055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백업 데이터 </a:t>
              </a:r>
              <a:r>
                <a:rPr lang="en-US" altLang="ko-KR" sz="1000" dirty="0"/>
                <a:t>1,2,3,4…</a:t>
              </a:r>
              <a:endParaRPr lang="ko-KR" altLang="en-US" sz="1000" dirty="0"/>
            </a:p>
          </p:txBody>
        </p:sp>
      </p:grpSp>
      <p:pic>
        <p:nvPicPr>
          <p:cNvPr id="58" name="그림 57" descr="그리기이(가) 표시된 사진&#10;&#10;자동 생성된 설명">
            <a:extLst>
              <a:ext uri="{FF2B5EF4-FFF2-40B4-BE49-F238E27FC236}">
                <a16:creationId xmlns:a16="http://schemas.microsoft.com/office/drawing/2014/main" id="{14EDF5EF-EC26-450E-9EA0-6B84F162C7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86" b="51594"/>
          <a:stretch/>
        </p:blipFill>
        <p:spPr>
          <a:xfrm>
            <a:off x="6436532" y="1560365"/>
            <a:ext cx="2107169" cy="1559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BA59F4-C9E5-4476-BA0F-F73635801E58}"/>
              </a:ext>
            </a:extLst>
          </p:cNvPr>
          <p:cNvSpPr txBox="1"/>
          <p:nvPr/>
        </p:nvSpPr>
        <p:spPr>
          <a:xfrm>
            <a:off x="426720" y="4099914"/>
            <a:ext cx="5059680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/>
              <a:t>주센터</a:t>
            </a:r>
            <a:r>
              <a:rPr lang="ko-KR" altLang="en-US" sz="1200" dirty="0"/>
              <a:t> 운영서버를 온프레미스 디스크 스토리지로 백업</a:t>
            </a:r>
            <a:endParaRPr lang="en-US" altLang="ko-KR" sz="1200" dirty="0"/>
          </a:p>
          <a:p>
            <a:pPr marL="228600" indent="-2286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평상시 백업을 </a:t>
            </a:r>
            <a:r>
              <a:rPr lang="en-US" altLang="ko-KR" sz="1200" b="1" dirty="0"/>
              <a:t>AWS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S3 </a:t>
            </a:r>
            <a:r>
              <a:rPr lang="ko-KR" altLang="en-US" sz="1200" b="1" dirty="0"/>
              <a:t>스토리지로 복사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백업 데이터만 </a:t>
            </a:r>
            <a:r>
              <a:rPr lang="en-US" altLang="ko-KR" sz="1200" b="1" dirty="0"/>
              <a:t>AWS S3</a:t>
            </a:r>
            <a:r>
              <a:rPr lang="ko-KR" altLang="en-US" sz="1200" b="1" dirty="0"/>
              <a:t>로 저장</a:t>
            </a:r>
            <a:r>
              <a:rPr lang="en-US" altLang="ko-KR" sz="1200" b="1" dirty="0"/>
              <a:t>)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232CDE5B-281E-4306-AAF2-78B373F71AC7}"/>
              </a:ext>
            </a:extLst>
          </p:cNvPr>
          <p:cNvSpPr/>
          <p:nvPr/>
        </p:nvSpPr>
        <p:spPr>
          <a:xfrm>
            <a:off x="1844386" y="2632955"/>
            <a:ext cx="745333" cy="561452"/>
          </a:xfrm>
          <a:prstGeom prst="can">
            <a:avLst>
              <a:gd name="adj" fmla="val 143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백업 데이터 </a:t>
            </a:r>
            <a:r>
              <a:rPr lang="en-US" altLang="ko-KR" sz="800" dirty="0">
                <a:solidFill>
                  <a:schemeClr val="tx1"/>
                </a:solidFill>
              </a:rPr>
              <a:t>1,2,3,4…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67F18F02-AEFE-4C38-BC5F-12BB12C8A266}"/>
              </a:ext>
            </a:extLst>
          </p:cNvPr>
          <p:cNvSpPr/>
          <p:nvPr/>
        </p:nvSpPr>
        <p:spPr>
          <a:xfrm rot="5400000">
            <a:off x="1252409" y="2031711"/>
            <a:ext cx="323850" cy="24809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8D06-5D3C-4D6C-984E-2A7AEF473A25}"/>
              </a:ext>
            </a:extLst>
          </p:cNvPr>
          <p:cNvSpPr txBox="1"/>
          <p:nvPr/>
        </p:nvSpPr>
        <p:spPr>
          <a:xfrm>
            <a:off x="995309" y="3480980"/>
            <a:ext cx="166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주센타</a:t>
            </a:r>
            <a:r>
              <a:rPr lang="en-US" altLang="ko-KR" sz="1200" dirty="0"/>
              <a:t>/</a:t>
            </a:r>
            <a:r>
              <a:rPr lang="ko-KR" altLang="en-US" sz="1200" dirty="0"/>
              <a:t>온프레미스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5BC41B-D8BB-4FBC-9C48-FE229C9105F5}"/>
              </a:ext>
            </a:extLst>
          </p:cNvPr>
          <p:cNvGrpSpPr/>
          <p:nvPr/>
        </p:nvGrpSpPr>
        <p:grpSpPr>
          <a:xfrm>
            <a:off x="335924" y="2619168"/>
            <a:ext cx="819065" cy="549667"/>
            <a:chOff x="589280" y="2483786"/>
            <a:chExt cx="819065" cy="5496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23F04C-87B2-4AB0-9F46-63D4125C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8345" y="2673065"/>
              <a:ext cx="360000" cy="36038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48C35BD-19CB-467C-8189-C0125D441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9280" y="2483786"/>
              <a:ext cx="360000" cy="51938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2A9EAAC-C335-4B88-A12F-5DB96AF61E44}"/>
              </a:ext>
            </a:extLst>
          </p:cNvPr>
          <p:cNvSpPr txBox="1"/>
          <p:nvPr/>
        </p:nvSpPr>
        <p:spPr>
          <a:xfrm>
            <a:off x="186111" y="3181005"/>
            <a:ext cx="111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운영서버</a:t>
            </a:r>
            <a:r>
              <a:rPr lang="en-US" altLang="ko-KR" sz="1200" dirty="0"/>
              <a:t> 1,2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508CE-5EDA-4656-926C-AA39DEAC6136}"/>
              </a:ext>
            </a:extLst>
          </p:cNvPr>
          <p:cNvSpPr txBox="1"/>
          <p:nvPr/>
        </p:nvSpPr>
        <p:spPr>
          <a:xfrm>
            <a:off x="1536120" y="3181005"/>
            <a:ext cx="111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백업인프라</a:t>
            </a:r>
            <a:endParaRPr lang="ko-KR" altLang="en-US" sz="12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96BF0668-4150-4DB2-B450-9F760D668E65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5400000" flipH="1" flipV="1">
            <a:off x="1279961" y="2374183"/>
            <a:ext cx="129292" cy="739237"/>
          </a:xfrm>
          <a:prstGeom prst="curvedConnector3">
            <a:avLst>
              <a:gd name="adj1" fmla="val 2768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1B4881CA-BEC7-4451-B1DD-E05B76E9B561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H="1">
            <a:off x="1085081" y="2050010"/>
            <a:ext cx="59987" cy="1198302"/>
          </a:xfrm>
          <a:prstGeom prst="curvedConnector3">
            <a:avLst>
              <a:gd name="adj1" fmla="val -3810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38D19C3-6D12-40A1-89C3-23A064F1EB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4226" y="2679155"/>
            <a:ext cx="360000" cy="51938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C72F20-7466-45B0-8A89-79D495D86F57}"/>
              </a:ext>
            </a:extLst>
          </p:cNvPr>
          <p:cNvCxnSpPr>
            <a:cxnSpLocks/>
            <a:stCxn id="8" idx="4"/>
            <a:endCxn id="82" idx="1"/>
          </p:cNvCxnSpPr>
          <p:nvPr/>
        </p:nvCxnSpPr>
        <p:spPr>
          <a:xfrm>
            <a:off x="2589719" y="2913681"/>
            <a:ext cx="10182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77C9D-B921-48CF-82A3-7881C6144DAC}"/>
              </a:ext>
            </a:extLst>
          </p:cNvPr>
          <p:cNvSpPr txBox="1"/>
          <p:nvPr/>
        </p:nvSpPr>
        <p:spPr>
          <a:xfrm>
            <a:off x="2697077" y="2960635"/>
            <a:ext cx="69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800" dirty="0"/>
              <a:t>클라우드로 복사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13C8801-2CA4-4019-948B-977B87EEC4B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6004"/>
          <a:stretch/>
        </p:blipFill>
        <p:spPr>
          <a:xfrm>
            <a:off x="6723569" y="2113286"/>
            <a:ext cx="1678804" cy="5750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995321-8292-41E3-B4F7-11B35F41DAFA}"/>
              </a:ext>
            </a:extLst>
          </p:cNvPr>
          <p:cNvSpPr txBox="1"/>
          <p:nvPr/>
        </p:nvSpPr>
        <p:spPr>
          <a:xfrm>
            <a:off x="6732900" y="2686909"/>
            <a:ext cx="166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주센타</a:t>
            </a:r>
            <a:r>
              <a:rPr lang="en-US" altLang="ko-KR" sz="1200" dirty="0"/>
              <a:t>/</a:t>
            </a:r>
            <a:r>
              <a:rPr lang="ko-KR" altLang="en-US" sz="1200" dirty="0"/>
              <a:t>온프레미스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A81D3AC3-5FE4-4C27-890C-A63076305C90}"/>
              </a:ext>
            </a:extLst>
          </p:cNvPr>
          <p:cNvGrpSpPr/>
          <p:nvPr/>
        </p:nvGrpSpPr>
        <p:grpSpPr>
          <a:xfrm>
            <a:off x="7174183" y="1777483"/>
            <a:ext cx="576000" cy="576287"/>
            <a:chOff x="6507944" y="1934262"/>
            <a:chExt cx="576000" cy="576287"/>
          </a:xfrm>
        </p:grpSpPr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B12E9FB6-672D-4DCF-9281-02A97C951C5A}"/>
                </a:ext>
              </a:extLst>
            </p:cNvPr>
            <p:cNvSpPr/>
            <p:nvPr/>
          </p:nvSpPr>
          <p:spPr>
            <a:xfrm>
              <a:off x="6507944" y="1934262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Dead icon - CoreUI Icons">
              <a:extLst>
                <a:ext uri="{FF2B5EF4-FFF2-40B4-BE49-F238E27FC236}">
                  <a16:creationId xmlns:a16="http://schemas.microsoft.com/office/drawing/2014/main" id="{B0914E87-364F-42ED-BD5B-5939BA015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944" y="1934549"/>
              <a:ext cx="576000" cy="576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ED9173B-D804-4384-B4F4-EE4C26608F3A}"/>
              </a:ext>
            </a:extLst>
          </p:cNvPr>
          <p:cNvCxnSpPr>
            <a:cxnSpLocks/>
            <a:stCxn id="76" idx="0"/>
            <a:endCxn id="65" idx="0"/>
          </p:cNvCxnSpPr>
          <p:nvPr/>
        </p:nvCxnSpPr>
        <p:spPr>
          <a:xfrm rot="16200000" flipH="1">
            <a:off x="8704775" y="3203054"/>
            <a:ext cx="273370" cy="2396642"/>
          </a:xfrm>
          <a:prstGeom prst="curvedConnector3">
            <a:avLst>
              <a:gd name="adj1" fmla="val -836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4A605E4B-EFBA-4B51-924C-D18897B72A75}"/>
              </a:ext>
            </a:extLst>
          </p:cNvPr>
          <p:cNvSpPr/>
          <p:nvPr/>
        </p:nvSpPr>
        <p:spPr>
          <a:xfrm>
            <a:off x="1849586" y="2079538"/>
            <a:ext cx="1772969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온프레미스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271133-49FA-4D14-AFDA-DFB13D6E8ECA}"/>
              </a:ext>
            </a:extLst>
          </p:cNvPr>
          <p:cNvSpPr txBox="1"/>
          <p:nvPr/>
        </p:nvSpPr>
        <p:spPr>
          <a:xfrm>
            <a:off x="3560458" y="3325415"/>
            <a:ext cx="153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AWS S3 </a:t>
            </a:r>
            <a:r>
              <a:rPr lang="ko-KR" altLang="en-US" sz="1200" dirty="0"/>
              <a:t>스토리지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FF85F8-BC06-49C3-AAA2-F33B6B6A3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5" t="-27302" r="-11837" b="-31739"/>
          <a:stretch/>
        </p:blipFill>
        <p:spPr bwMode="auto">
          <a:xfrm>
            <a:off x="3598933" y="2530738"/>
            <a:ext cx="540748" cy="41223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3C7C18-4386-484A-98BE-433623D63330}"/>
              </a:ext>
            </a:extLst>
          </p:cNvPr>
          <p:cNvSpPr/>
          <p:nvPr/>
        </p:nvSpPr>
        <p:spPr>
          <a:xfrm>
            <a:off x="3607949" y="2530738"/>
            <a:ext cx="1439863" cy="765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8" name="Graphic 70">
            <a:extLst>
              <a:ext uri="{FF2B5EF4-FFF2-40B4-BE49-F238E27FC236}">
                <a16:creationId xmlns:a16="http://schemas.microsoft.com/office/drawing/2014/main" id="{A4A73E7F-F3B2-4EC7-BA94-53890299B3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4426" y="2732110"/>
            <a:ext cx="540000" cy="540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FF719E6-1288-42F2-B916-D4F6653A35FA}"/>
              </a:ext>
            </a:extLst>
          </p:cNvPr>
          <p:cNvSpPr/>
          <p:nvPr/>
        </p:nvSpPr>
        <p:spPr>
          <a:xfrm>
            <a:off x="3686737" y="2878859"/>
            <a:ext cx="905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백업 데이터 </a:t>
            </a:r>
            <a:r>
              <a:rPr lang="en-US" altLang="ko-KR" sz="1000" dirty="0"/>
              <a:t>1,2,3,4…</a:t>
            </a:r>
            <a:endParaRPr lang="ko-KR" altLang="en-US" sz="1000" dirty="0"/>
          </a:p>
        </p:txBody>
      </p:sp>
      <p:pic>
        <p:nvPicPr>
          <p:cNvPr id="63" name="그림 62" descr="그리기이(가) 표시된 사진&#10;&#10;자동 생성된 설명">
            <a:extLst>
              <a:ext uri="{FF2B5EF4-FFF2-40B4-BE49-F238E27FC236}">
                <a16:creationId xmlns:a16="http://schemas.microsoft.com/office/drawing/2014/main" id="{C39A048F-DB75-4BB4-8E6D-DF12D06D72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73" y="3440414"/>
            <a:ext cx="486000" cy="486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B91695C-3CEF-4593-9F03-E0F283033054}"/>
              </a:ext>
            </a:extLst>
          </p:cNvPr>
          <p:cNvSpPr/>
          <p:nvPr/>
        </p:nvSpPr>
        <p:spPr>
          <a:xfrm>
            <a:off x="173858" y="1950937"/>
            <a:ext cx="432000" cy="43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FAE5FCE-3A6F-4FB9-BE04-DF62A32627BE}"/>
              </a:ext>
            </a:extLst>
          </p:cNvPr>
          <p:cNvSpPr/>
          <p:nvPr/>
        </p:nvSpPr>
        <p:spPr>
          <a:xfrm>
            <a:off x="6529458" y="1677055"/>
            <a:ext cx="432000" cy="43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F02181-3C8E-4F2D-A55B-B927345F6E5A}"/>
              </a:ext>
            </a:extLst>
          </p:cNvPr>
          <p:cNvCxnSpPr/>
          <p:nvPr/>
        </p:nvCxnSpPr>
        <p:spPr>
          <a:xfrm>
            <a:off x="5486400" y="3429000"/>
            <a:ext cx="1237169" cy="49741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6379D-EDAA-4FB8-AA1C-C7D4DD3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VM </a:t>
            </a:r>
            <a:r>
              <a:rPr lang="ko-KR" altLang="en-US" dirty="0"/>
              <a:t>백업과 저장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F5777-1E79-46D7-93D2-EE404EB83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48" name="텍스트 개체 틀 2047">
            <a:extLst>
              <a:ext uri="{FF2B5EF4-FFF2-40B4-BE49-F238E27FC236}">
                <a16:creationId xmlns:a16="http://schemas.microsoft.com/office/drawing/2014/main" id="{5EB8E386-7F38-4E1C-93E9-32939D087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내 </a:t>
            </a:r>
            <a:r>
              <a:rPr lang="en-US" altLang="ko-KR" dirty="0"/>
              <a:t>EC2 VM</a:t>
            </a:r>
            <a:r>
              <a:rPr lang="ko-KR" altLang="en-US" dirty="0"/>
              <a:t>의 백업 데이터를 에이전트리스 방식으로 </a:t>
            </a:r>
            <a:r>
              <a:rPr lang="en-US" altLang="ko-KR" dirty="0"/>
              <a:t>S3 </a:t>
            </a:r>
            <a:r>
              <a:rPr lang="ko-KR" altLang="en-US" dirty="0"/>
              <a:t>호환 스토리지로 빠르게 저장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2F7A630-200F-4370-9630-4CBB1C5C5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069"/>
              </p:ext>
            </p:extLst>
          </p:nvPr>
        </p:nvGraphicFramePr>
        <p:xfrm>
          <a:off x="841314" y="3201441"/>
          <a:ext cx="189552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AWS EC2 VM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DB, File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필요한 부분만 복구하여 다운타임 단축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C9ECEC5-D8F3-47C8-80C5-8D29DFA4E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58427"/>
              </p:ext>
            </p:extLst>
          </p:nvPr>
        </p:nvGraphicFramePr>
        <p:xfrm>
          <a:off x="2875681" y="3201441"/>
          <a:ext cx="189552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AWS EC2 VM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랜섬웨어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재설치 불필요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A7619D-B171-4E4E-9913-87A12330B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63881"/>
              </p:ext>
            </p:extLst>
          </p:nvPr>
        </p:nvGraphicFramePr>
        <p:xfrm>
          <a:off x="4901188" y="3201441"/>
          <a:ext cx="189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AWS EC2 VM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Oracle, SAP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정합성 유지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94EA614-D919-402D-A7E1-41E5572E5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85670"/>
              </p:ext>
            </p:extLst>
          </p:nvPr>
        </p:nvGraphicFramePr>
        <p:xfrm>
          <a:off x="6950526" y="3201441"/>
          <a:ext cx="1895524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마이그레이션 자동화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(P2V, P2C, V2P, C2P)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비용과 시간 인재 가능성 제거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3621F18-8CDE-4A0A-AC51-947587CD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44332"/>
              </p:ext>
            </p:extLst>
          </p:nvPr>
        </p:nvGraphicFramePr>
        <p:xfrm>
          <a:off x="9018207" y="3201441"/>
          <a:ext cx="1895524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클라우드로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클라우드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1A2C8B4-A60A-4EE8-A931-93E6D074BF66}"/>
              </a:ext>
            </a:extLst>
          </p:cNvPr>
          <p:cNvCxnSpPr/>
          <p:nvPr/>
        </p:nvCxnSpPr>
        <p:spPr>
          <a:xfrm>
            <a:off x="2770707" y="258881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4C9E7-F48F-4A58-B9E4-CD6EA91A63C3}"/>
              </a:ext>
            </a:extLst>
          </p:cNvPr>
          <p:cNvCxnSpPr/>
          <p:nvPr/>
        </p:nvCxnSpPr>
        <p:spPr>
          <a:xfrm>
            <a:off x="8932128" y="258881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818866-1838-454C-9DA0-E3AEF20497AB}"/>
              </a:ext>
            </a:extLst>
          </p:cNvPr>
          <p:cNvCxnSpPr/>
          <p:nvPr/>
        </p:nvCxnSpPr>
        <p:spPr>
          <a:xfrm>
            <a:off x="4824514" y="258881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A9205B3-40D7-42B5-A28E-058E3533D39A}"/>
              </a:ext>
            </a:extLst>
          </p:cNvPr>
          <p:cNvCxnSpPr/>
          <p:nvPr/>
        </p:nvCxnSpPr>
        <p:spPr>
          <a:xfrm>
            <a:off x="6878321" y="258881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F95CDB5A-5ADF-4CDA-A609-E2718ACCA061}"/>
              </a:ext>
            </a:extLst>
          </p:cNvPr>
          <p:cNvCxnSpPr>
            <a:cxnSpLocks/>
            <a:stCxn id="56" idx="0"/>
          </p:cNvCxnSpPr>
          <p:nvPr/>
        </p:nvCxnSpPr>
        <p:spPr>
          <a:xfrm rot="16200000" flipV="1">
            <a:off x="1773944" y="1886738"/>
            <a:ext cx="12700" cy="11771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370E4438-F3D2-40A3-AA83-B19C0D45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89" y="2475317"/>
            <a:ext cx="546068" cy="54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B60B5AC-59D4-410C-A2B4-F4FD5060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39" y="2475317"/>
            <a:ext cx="470117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213E9A46-3366-4FA7-82E2-8B1FC7A8560C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H="1" flipV="1">
            <a:off x="3837498" y="1879633"/>
            <a:ext cx="9517" cy="1200883"/>
          </a:xfrm>
          <a:prstGeom prst="curvedConnector3">
            <a:avLst>
              <a:gd name="adj1" fmla="val -240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4D8ECEFF-E221-4D6C-BE6F-63B95DF5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70" y="2475317"/>
            <a:ext cx="374291" cy="540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0CFF40A-43BD-4A77-9D42-FEC2CA0A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897" y="2475317"/>
            <a:ext cx="556818" cy="540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5C1EBC2A-A3B1-4A8B-8342-AC86DF0D5173}"/>
              </a:ext>
            </a:extLst>
          </p:cNvPr>
          <p:cNvGrpSpPr/>
          <p:nvPr/>
        </p:nvGrpSpPr>
        <p:grpSpPr>
          <a:xfrm>
            <a:off x="7616129" y="2663364"/>
            <a:ext cx="432000" cy="152400"/>
            <a:chOff x="3788724" y="2611588"/>
            <a:chExt cx="365823" cy="152400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ACBA189-70C3-4CC6-86C4-4FB5E19EF7A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71636" y="24286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42BAD49-58E7-4A37-A7D8-F3A58424D92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71636" y="25810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82C37DB1-83AF-432E-B6AD-8FDC443DF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026" y="2481667"/>
            <a:ext cx="679550" cy="540000"/>
          </a:xfrm>
          <a:prstGeom prst="rect">
            <a:avLst/>
          </a:prstGeom>
        </p:spPr>
      </p:pic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9F5A2876-8591-4C25-82E7-D2DD158CCF3A}"/>
              </a:ext>
            </a:extLst>
          </p:cNvPr>
          <p:cNvSpPr/>
          <p:nvPr/>
        </p:nvSpPr>
        <p:spPr>
          <a:xfrm>
            <a:off x="9545922" y="2385049"/>
            <a:ext cx="560065" cy="5842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AF751AE-AB11-4B6B-B097-A24701D4F20A}"/>
              </a:ext>
            </a:extLst>
          </p:cNvPr>
          <p:cNvGrpSpPr/>
          <p:nvPr/>
        </p:nvGrpSpPr>
        <p:grpSpPr>
          <a:xfrm>
            <a:off x="8109784" y="2212814"/>
            <a:ext cx="655796" cy="389537"/>
            <a:chOff x="7403635" y="2646699"/>
            <a:chExt cx="655796" cy="389537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A75FC77-3B28-46C2-84CA-6E571A758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4577" y="2646699"/>
              <a:ext cx="540000" cy="389537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78E669-5FFB-4AC7-B9B3-0F2A1405A308}"/>
                </a:ext>
              </a:extLst>
            </p:cNvPr>
            <p:cNvSpPr txBox="1"/>
            <p:nvPr/>
          </p:nvSpPr>
          <p:spPr>
            <a:xfrm>
              <a:off x="7403635" y="2672190"/>
              <a:ext cx="655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클라우드</a:t>
              </a:r>
              <a:endParaRPr lang="en-US" altLang="ko-KR" sz="9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96F19CD-6142-4543-B1D0-244BE65E4035}"/>
              </a:ext>
            </a:extLst>
          </p:cNvPr>
          <p:cNvSpPr txBox="1"/>
          <p:nvPr/>
        </p:nvSpPr>
        <p:spPr>
          <a:xfrm>
            <a:off x="3383743" y="2481771"/>
            <a:ext cx="83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/>
              <a:t>복구</a:t>
            </a:r>
          </a:p>
        </p:txBody>
      </p:sp>
      <p:grpSp>
        <p:nvGrpSpPr>
          <p:cNvPr id="2049" name="그룹 2048">
            <a:extLst>
              <a:ext uri="{FF2B5EF4-FFF2-40B4-BE49-F238E27FC236}">
                <a16:creationId xmlns:a16="http://schemas.microsoft.com/office/drawing/2014/main" id="{46171C5E-0FFA-427A-B465-BB4A22615EC9}"/>
              </a:ext>
            </a:extLst>
          </p:cNvPr>
          <p:cNvGrpSpPr/>
          <p:nvPr/>
        </p:nvGrpSpPr>
        <p:grpSpPr>
          <a:xfrm>
            <a:off x="924452" y="2464047"/>
            <a:ext cx="504000" cy="504000"/>
            <a:chOff x="1868680" y="2015734"/>
            <a:chExt cx="504000" cy="504000"/>
          </a:xfrm>
        </p:grpSpPr>
        <p:pic>
          <p:nvPicPr>
            <p:cNvPr id="94" name="Graphic 144">
              <a:extLst>
                <a:ext uri="{FF2B5EF4-FFF2-40B4-BE49-F238E27FC236}">
                  <a16:creationId xmlns:a16="http://schemas.microsoft.com/office/drawing/2014/main" id="{5893693A-FB5A-4CBC-A935-CDFFBF1A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8680" y="2015734"/>
              <a:ext cx="504000" cy="504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2DADFE-D099-46A9-880F-6B3273362E16}"/>
                </a:ext>
              </a:extLst>
            </p:cNvPr>
            <p:cNvSpPr txBox="1"/>
            <p:nvPr/>
          </p:nvSpPr>
          <p:spPr>
            <a:xfrm>
              <a:off x="1911599" y="2098457"/>
              <a:ext cx="41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EC2</a:t>
              </a:r>
            </a:p>
            <a:p>
              <a:pPr algn="ctr"/>
              <a:r>
                <a:rPr lang="en-US" altLang="ko-KR" sz="800" dirty="0"/>
                <a:t>VM</a:t>
              </a:r>
              <a:endParaRPr lang="ko-KR" altLang="en-US" sz="8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56B7868-5282-4B14-9105-2FB363634AA6}"/>
              </a:ext>
            </a:extLst>
          </p:cNvPr>
          <p:cNvGrpSpPr/>
          <p:nvPr/>
        </p:nvGrpSpPr>
        <p:grpSpPr>
          <a:xfrm>
            <a:off x="2996592" y="2452137"/>
            <a:ext cx="504000" cy="504000"/>
            <a:chOff x="1868680" y="2015734"/>
            <a:chExt cx="504000" cy="504000"/>
          </a:xfrm>
        </p:grpSpPr>
        <p:pic>
          <p:nvPicPr>
            <p:cNvPr id="98" name="Graphic 144">
              <a:extLst>
                <a:ext uri="{FF2B5EF4-FFF2-40B4-BE49-F238E27FC236}">
                  <a16:creationId xmlns:a16="http://schemas.microsoft.com/office/drawing/2014/main" id="{1E4F55BE-6F0C-404E-BB1E-74A36BBC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8680" y="2015734"/>
              <a:ext cx="504000" cy="5040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C4271E4-1CA6-439E-B21B-E578C3D448D4}"/>
                </a:ext>
              </a:extLst>
            </p:cNvPr>
            <p:cNvSpPr txBox="1"/>
            <p:nvPr/>
          </p:nvSpPr>
          <p:spPr>
            <a:xfrm>
              <a:off x="1911599" y="2098457"/>
              <a:ext cx="41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EC2</a:t>
              </a:r>
            </a:p>
            <a:p>
              <a:pPr algn="ctr"/>
              <a:r>
                <a:rPr lang="en-US" altLang="ko-KR" sz="800" dirty="0"/>
                <a:t>VM</a:t>
              </a:r>
              <a:endParaRPr lang="ko-KR" altLang="en-US" sz="8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3F5519E-54E9-419B-A172-1B9BFA465E34}"/>
              </a:ext>
            </a:extLst>
          </p:cNvPr>
          <p:cNvGrpSpPr/>
          <p:nvPr/>
        </p:nvGrpSpPr>
        <p:grpSpPr>
          <a:xfrm>
            <a:off x="5121278" y="2546770"/>
            <a:ext cx="504000" cy="504000"/>
            <a:chOff x="1868680" y="2015734"/>
            <a:chExt cx="504000" cy="504000"/>
          </a:xfrm>
        </p:grpSpPr>
        <p:pic>
          <p:nvPicPr>
            <p:cNvPr id="104" name="Graphic 144">
              <a:extLst>
                <a:ext uri="{FF2B5EF4-FFF2-40B4-BE49-F238E27FC236}">
                  <a16:creationId xmlns:a16="http://schemas.microsoft.com/office/drawing/2014/main" id="{2E2D8445-1BB7-4218-8017-37218133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8680" y="2015734"/>
              <a:ext cx="504000" cy="5040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B3908C-B294-49F1-A91C-518B35D7D05F}"/>
                </a:ext>
              </a:extLst>
            </p:cNvPr>
            <p:cNvSpPr txBox="1"/>
            <p:nvPr/>
          </p:nvSpPr>
          <p:spPr>
            <a:xfrm>
              <a:off x="1911599" y="2098457"/>
              <a:ext cx="41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EC2</a:t>
              </a:r>
            </a:p>
            <a:p>
              <a:pPr algn="ctr"/>
              <a:r>
                <a:rPr lang="en-US" altLang="ko-KR" sz="800" dirty="0"/>
                <a:t>VM</a:t>
              </a:r>
              <a:endParaRPr lang="ko-KR" altLang="en-US" sz="800" dirty="0"/>
            </a:p>
          </p:txBody>
        </p:sp>
      </p:grpSp>
      <p:pic>
        <p:nvPicPr>
          <p:cNvPr id="1026" name="Picture 2" descr="Oracle Logo For Website - Sybyl">
            <a:extLst>
              <a:ext uri="{FF2B5EF4-FFF2-40B4-BE49-F238E27FC236}">
                <a16:creationId xmlns:a16="http://schemas.microsoft.com/office/drawing/2014/main" id="{4D88AF24-7A49-42A5-8115-AC732CEA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74" y="243569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A08965-B1A9-4336-B277-4BA042D0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8" y="2789682"/>
            <a:ext cx="432000" cy="2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A066CC6B-C6F4-4F58-9A6E-52B61EDB25B5}"/>
              </a:ext>
            </a:extLst>
          </p:cNvPr>
          <p:cNvCxnSpPr>
            <a:cxnSpLocks/>
            <a:stCxn id="1026" idx="0"/>
            <a:endCxn id="104" idx="0"/>
          </p:cNvCxnSpPr>
          <p:nvPr/>
        </p:nvCxnSpPr>
        <p:spPr>
          <a:xfrm rot="16200000" flipH="1" flipV="1">
            <a:off x="5753336" y="2055632"/>
            <a:ext cx="111080" cy="871196"/>
          </a:xfrm>
          <a:prstGeom prst="curvedConnector3">
            <a:avLst>
              <a:gd name="adj1" fmla="val -205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그림 110">
            <a:extLst>
              <a:ext uri="{FF2B5EF4-FFF2-40B4-BE49-F238E27FC236}">
                <a16:creationId xmlns:a16="http://schemas.microsoft.com/office/drawing/2014/main" id="{3DC0ACA0-E8EA-4B30-8724-9179981C4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4596" y="2690770"/>
            <a:ext cx="359613" cy="360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26EDABB5-2AA6-4085-9E90-195BE5C6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878" y="2690770"/>
            <a:ext cx="249527" cy="360000"/>
          </a:xfrm>
          <a:prstGeom prst="rect">
            <a:avLst/>
          </a:prstGeom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399973B-C6D2-4052-8166-19AD704555A7}"/>
              </a:ext>
            </a:extLst>
          </p:cNvPr>
          <p:cNvGrpSpPr/>
          <p:nvPr/>
        </p:nvGrpSpPr>
        <p:grpSpPr>
          <a:xfrm>
            <a:off x="10105987" y="1995561"/>
            <a:ext cx="504000" cy="504000"/>
            <a:chOff x="1868680" y="2015734"/>
            <a:chExt cx="504000" cy="504000"/>
          </a:xfrm>
        </p:grpSpPr>
        <p:pic>
          <p:nvPicPr>
            <p:cNvPr id="114" name="Graphic 144">
              <a:extLst>
                <a:ext uri="{FF2B5EF4-FFF2-40B4-BE49-F238E27FC236}">
                  <a16:creationId xmlns:a16="http://schemas.microsoft.com/office/drawing/2014/main" id="{5C098806-49FB-4B48-854D-FE8509CC1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68680" y="2015734"/>
              <a:ext cx="504000" cy="5040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B69470-7A95-48AF-9431-17F9CDD063FE}"/>
                </a:ext>
              </a:extLst>
            </p:cNvPr>
            <p:cNvSpPr txBox="1"/>
            <p:nvPr/>
          </p:nvSpPr>
          <p:spPr>
            <a:xfrm>
              <a:off x="1911599" y="2098457"/>
              <a:ext cx="418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EC2</a:t>
              </a:r>
            </a:p>
            <a:p>
              <a:pPr algn="ctr"/>
              <a:r>
                <a:rPr lang="en-US" altLang="ko-KR" sz="800" dirty="0"/>
                <a:t>VM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27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50BA-4F8D-4A19-9864-FBEDFAB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중앙관리와 모니터링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815BF-F86B-4AA5-A5D3-CD560DE60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585A-EA32-4E47-ABA5-B333BB39F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직관적 </a:t>
            </a:r>
            <a:r>
              <a:rPr lang="en-US" altLang="ko-KR" dirty="0"/>
              <a:t>GUI </a:t>
            </a:r>
            <a:r>
              <a:rPr lang="ko-KR" altLang="en-US" dirty="0"/>
              <a:t>유저 인터페이스를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F5143B-43F4-4314-86D0-D001C66D40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백업 작업 제어</a:t>
            </a:r>
            <a:endParaRPr lang="en-US" altLang="ko-KR" dirty="0"/>
          </a:p>
          <a:p>
            <a:r>
              <a:rPr lang="ko-KR" altLang="en-US" dirty="0"/>
              <a:t>네트워크 대역폭 제어</a:t>
            </a:r>
            <a:endParaRPr lang="en-US" altLang="ko-KR" dirty="0"/>
          </a:p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endParaRPr lang="en-US" altLang="ko-KR" dirty="0"/>
          </a:p>
          <a:p>
            <a:r>
              <a:rPr lang="ko-KR" altLang="en-US" dirty="0"/>
              <a:t>원격 배포 설치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DB </a:t>
            </a:r>
            <a:r>
              <a:rPr lang="ko-KR" altLang="en-US" dirty="0"/>
              <a:t>단위 백업 및 복구</a:t>
            </a:r>
            <a:endParaRPr lang="en-US" altLang="ko-KR" dirty="0"/>
          </a:p>
          <a:p>
            <a:r>
              <a:rPr lang="ko-KR" altLang="en-US" dirty="0"/>
              <a:t>예외설정 허용</a:t>
            </a:r>
          </a:p>
        </p:txBody>
      </p:sp>
      <p:pic>
        <p:nvPicPr>
          <p:cNvPr id="1026" name="Picture 2" descr="Click to zoom in">
            <a:extLst>
              <a:ext uri="{FF2B5EF4-FFF2-40B4-BE49-F238E27FC236}">
                <a16:creationId xmlns:a16="http://schemas.microsoft.com/office/drawing/2014/main" id="{40A21B59-E52A-49EB-91D3-4512F647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620000"/>
            <a:ext cx="7200000" cy="450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ing Veeam Agent Backup Job Statistics">
            <a:extLst>
              <a:ext uri="{FF2B5EF4-FFF2-40B4-BE49-F238E27FC236}">
                <a16:creationId xmlns:a16="http://schemas.microsoft.com/office/drawing/2014/main" id="{52DCCDF8-9E03-4D07-A152-04930DC0A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" b="18998"/>
          <a:stretch/>
        </p:blipFill>
        <p:spPr bwMode="auto">
          <a:xfrm>
            <a:off x="3096000" y="3572154"/>
            <a:ext cx="5040000" cy="2847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8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50BA-4F8D-4A19-9864-FBEDFAB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중앙관리와 모니터링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815BF-F86B-4AA5-A5D3-CD560DE60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585A-EA32-4E47-ABA5-B333BB39F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직관적 </a:t>
            </a:r>
            <a:r>
              <a:rPr lang="en-US" altLang="ko-KR" dirty="0"/>
              <a:t>GUI </a:t>
            </a:r>
            <a:r>
              <a:rPr lang="ko-KR" altLang="en-US" dirty="0"/>
              <a:t>유저 인터페이스를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F5143B-43F4-4314-86D0-D001C66D40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백업 작업 제어</a:t>
            </a:r>
            <a:endParaRPr lang="en-US" altLang="ko-KR" dirty="0"/>
          </a:p>
          <a:p>
            <a:r>
              <a:rPr lang="ko-KR" altLang="en-US" dirty="0"/>
              <a:t>네트워크 대역폭 제어</a:t>
            </a:r>
            <a:endParaRPr lang="en-US" altLang="ko-KR" dirty="0"/>
          </a:p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endParaRPr lang="en-US" altLang="ko-KR" dirty="0"/>
          </a:p>
          <a:p>
            <a:r>
              <a:rPr lang="ko-KR" altLang="en-US" dirty="0"/>
              <a:t>원격 배포 설치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DB </a:t>
            </a:r>
            <a:r>
              <a:rPr lang="ko-KR" altLang="en-US" dirty="0"/>
              <a:t>단위 백업 및 복구</a:t>
            </a:r>
            <a:endParaRPr lang="en-US" altLang="ko-KR" dirty="0"/>
          </a:p>
          <a:p>
            <a:r>
              <a:rPr lang="ko-KR" altLang="en-US" dirty="0"/>
              <a:t>예외설정 허용</a:t>
            </a:r>
          </a:p>
        </p:txBody>
      </p:sp>
      <p:pic>
        <p:nvPicPr>
          <p:cNvPr id="3076" name="Picture 4" descr="Selecting Folders to Back Up">
            <a:extLst>
              <a:ext uri="{FF2B5EF4-FFF2-40B4-BE49-F238E27FC236}">
                <a16:creationId xmlns:a16="http://schemas.microsoft.com/office/drawing/2014/main" id="{FBEE189B-1213-4870-A5F5-081355FB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0" y="1411953"/>
            <a:ext cx="7200000" cy="5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6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5EF7DF47-DCB3-446B-BB40-F7BA5E21CFE8}" vid="{206EC784-A928-4BC2-8C75-6C1FA630FE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- 2020-03-14</Template>
  <TotalTime>485</TotalTime>
  <Words>911</Words>
  <Application>Microsoft Office PowerPoint</Application>
  <PresentationFormat>와이드스크린</PresentationFormat>
  <Paragraphs>227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Wingdings</vt:lpstr>
      <vt:lpstr>Office 테마</vt:lpstr>
      <vt:lpstr>PowerPoint 프레젠테이션</vt:lpstr>
      <vt:lpstr>Veeam + AWS 주요 기능</vt:lpstr>
      <vt:lpstr>하이브리드 클라우드 최적 데이터 보호 솔루션</vt:lpstr>
      <vt:lpstr>Veeam + AWS</vt:lpstr>
      <vt:lpstr>AWS 클라우드 마이그레이션1</vt:lpstr>
      <vt:lpstr>AWS 기반의 DR</vt:lpstr>
      <vt:lpstr>AWS EC2 VM 백업과 저장</vt:lpstr>
      <vt:lpstr>중앙관리와 모니터링 – 1/2</vt:lpstr>
      <vt:lpstr>중앙관리와 모니터링 – 2/2</vt:lpstr>
      <vt:lpstr>리포팅 – 1/2</vt:lpstr>
      <vt:lpstr>리포팅 – 2/2</vt:lpstr>
      <vt:lpstr>라이선스 정책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57</cp:revision>
  <dcterms:created xsi:type="dcterms:W3CDTF">2020-08-26T22:47:35Z</dcterms:created>
  <dcterms:modified xsi:type="dcterms:W3CDTF">2020-09-02T14:41:07Z</dcterms:modified>
</cp:coreProperties>
</file>