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13"/>
  </p:notesMasterIdLst>
  <p:sldIdLst>
    <p:sldId id="335" r:id="rId5"/>
    <p:sldId id="332" r:id="rId6"/>
    <p:sldId id="333" r:id="rId7"/>
    <p:sldId id="334" r:id="rId8"/>
    <p:sldId id="337" r:id="rId9"/>
    <p:sldId id="338" r:id="rId10"/>
    <p:sldId id="339" r:id="rId11"/>
    <p:sldId id="336" r:id="rId12"/>
  </p:sldIdLst>
  <p:sldSz cx="12192000" cy="6858000"/>
  <p:notesSz cx="6858000" cy="9144000"/>
  <p:embeddedFontLst>
    <p:embeddedFont>
      <p:font typeface="Tahoma" panose="020B0604030504040204" pitchFamily="34" charset="0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36"/>
    <a:srgbClr val="2C3238"/>
    <a:srgbClr val="7BC144"/>
    <a:srgbClr val="7E8B9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7" autoAdjust="0"/>
  </p:normalViewPr>
  <p:slideViewPr>
    <p:cSldViewPr snapToGrid="0">
      <p:cViewPr varScale="1">
        <p:scale>
          <a:sx n="81" d="100"/>
          <a:sy n="81" d="100"/>
        </p:scale>
        <p:origin x="85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F6D7-DD32-4CC5-B160-5DBDA3A2B3D3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01CB3-C9A7-4E83-AA1B-9FC83A0C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43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41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+ 리딩메시지 + 텍스트 + 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1080000"/>
            <a:ext cx="10800000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7791353" y="2542076"/>
            <a:ext cx="3840000" cy="2981269"/>
          </a:xfrm>
          <a:prstGeom prst="rect">
            <a:avLst/>
          </a:prstGeom>
        </p:spPr>
        <p:txBody>
          <a:bodyPr anchor="ctr"/>
          <a:lstStyle>
            <a:lvl1pPr defTabSz="134541" latinLnBrk="0">
              <a:lnSpc>
                <a:spcPts val="1200"/>
              </a:lnSpc>
              <a:spcBef>
                <a:spcPts val="0"/>
              </a:spcBef>
              <a:spcAft>
                <a:spcPts val="1000"/>
              </a:spcAft>
              <a:defRPr sz="1200" b="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Tahoma,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 b="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324386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4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veeam logo">
            <a:extLst>
              <a:ext uri="{FF2B5EF4-FFF2-40B4-BE49-F238E27FC236}">
                <a16:creationId xmlns:a16="http://schemas.microsoft.com/office/drawing/2014/main" id="{9FC05E17-292D-4F01-82BC-B4E4FBE4B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05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슬라이드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6">
            <a:extLst>
              <a:ext uri="{FF2B5EF4-FFF2-40B4-BE49-F238E27FC236}">
                <a16:creationId xmlns:a16="http://schemas.microsoft.com/office/drawing/2014/main" id="{D5FBAC47-226F-46A9-A317-19673AD91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8" y="-4491"/>
            <a:ext cx="12193118" cy="6870604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508126" y="3063875"/>
            <a:ext cx="9150349" cy="73025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rgbClr val="2C32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4317" y="3982609"/>
            <a:ext cx="7437967" cy="3429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C32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작성인</a:t>
            </a:r>
            <a:r>
              <a:rPr lang="en-US" altLang="ko-KR" dirty="0"/>
              <a:t>, </a:t>
            </a:r>
            <a:r>
              <a:rPr lang="ko-KR" altLang="en-US"/>
              <a:t>날짜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D88383-869D-4876-A293-23B701809161}"/>
              </a:ext>
            </a:extLst>
          </p:cNvPr>
          <p:cNvSpPr/>
          <p:nvPr userDrawn="1"/>
        </p:nvSpPr>
        <p:spPr>
          <a:xfrm>
            <a:off x="4644321" y="6547968"/>
            <a:ext cx="29033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/>
              <a:t>© 2018 </a:t>
            </a:r>
            <a:r>
              <a:rPr lang="en-US" altLang="ko-KR" sz="1000" dirty="0" err="1"/>
              <a:t>Veeam</a:t>
            </a:r>
            <a:r>
              <a:rPr lang="en-US" altLang="ko-KR" sz="1000" dirty="0"/>
              <a:t>® Software. All rights reserved.</a:t>
            </a:r>
            <a:endParaRPr lang="ko-KR" altLang="en-US" sz="1000" dirty="0"/>
          </a:p>
        </p:txBody>
      </p:sp>
      <p:pic>
        <p:nvPicPr>
          <p:cNvPr id="11" name="Picture 27">
            <a:extLst>
              <a:ext uri="{FF2B5EF4-FFF2-40B4-BE49-F238E27FC236}">
                <a16:creationId xmlns:a16="http://schemas.microsoft.com/office/drawing/2014/main" id="{AA79CD6B-0749-4C4B-AA79-30E2B83CD7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91" y="5880084"/>
            <a:ext cx="501184" cy="501184"/>
          </a:xfrm>
          <a:prstGeom prst="rect">
            <a:avLst/>
          </a:prstGeom>
        </p:spPr>
      </p:pic>
      <p:pic>
        <p:nvPicPr>
          <p:cNvPr id="13" name="Picture 28">
            <a:extLst>
              <a:ext uri="{FF2B5EF4-FFF2-40B4-BE49-F238E27FC236}">
                <a16:creationId xmlns:a16="http://schemas.microsoft.com/office/drawing/2014/main" id="{D46375E2-3977-4D98-847A-4220DE8F15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20" y="5878738"/>
            <a:ext cx="1205252" cy="503876"/>
          </a:xfrm>
          <a:prstGeom prst="rect">
            <a:avLst/>
          </a:prstGeom>
        </p:spPr>
      </p:pic>
      <p:pic>
        <p:nvPicPr>
          <p:cNvPr id="14" name="Picture 29">
            <a:extLst>
              <a:ext uri="{FF2B5EF4-FFF2-40B4-BE49-F238E27FC236}">
                <a16:creationId xmlns:a16="http://schemas.microsoft.com/office/drawing/2014/main" id="{708DC55F-5568-4DBB-96DE-5B90C56C804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17" y="5840255"/>
            <a:ext cx="1598650" cy="580843"/>
          </a:xfrm>
          <a:prstGeom prst="rect">
            <a:avLst/>
          </a:prstGeom>
        </p:spPr>
      </p:pic>
      <p:pic>
        <p:nvPicPr>
          <p:cNvPr id="15" name="Picture 30">
            <a:extLst>
              <a:ext uri="{FF2B5EF4-FFF2-40B4-BE49-F238E27FC236}">
                <a16:creationId xmlns:a16="http://schemas.microsoft.com/office/drawing/2014/main" id="{8C36A459-B091-4E79-AB4C-F024CC338F9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796" y="5866630"/>
            <a:ext cx="671308" cy="528092"/>
          </a:xfrm>
          <a:prstGeom prst="rect">
            <a:avLst/>
          </a:prstGeom>
        </p:spPr>
      </p:pic>
      <p:pic>
        <p:nvPicPr>
          <p:cNvPr id="16" name="Picture 31">
            <a:extLst>
              <a:ext uri="{FF2B5EF4-FFF2-40B4-BE49-F238E27FC236}">
                <a16:creationId xmlns:a16="http://schemas.microsoft.com/office/drawing/2014/main" id="{4A61BFC5-427B-44E3-9894-A556E5474D9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12" y="5866630"/>
            <a:ext cx="1062139" cy="528092"/>
          </a:xfrm>
          <a:prstGeom prst="rect">
            <a:avLst/>
          </a:prstGeom>
        </p:spPr>
      </p:pic>
      <p:pic>
        <p:nvPicPr>
          <p:cNvPr id="17" name="Picture 32">
            <a:extLst>
              <a:ext uri="{FF2B5EF4-FFF2-40B4-BE49-F238E27FC236}">
                <a16:creationId xmlns:a16="http://schemas.microsoft.com/office/drawing/2014/main" id="{E4290A98-79DC-4D0C-BE08-2878719FCC5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201148" y="5969848"/>
            <a:ext cx="1617470" cy="321656"/>
          </a:xfrm>
          <a:prstGeom prst="rect">
            <a:avLst/>
          </a:prstGeom>
        </p:spPr>
      </p:pic>
      <p:pic>
        <p:nvPicPr>
          <p:cNvPr id="1026" name="Picture 2" descr="https://img.veeam.com/newsroom/graphics/2017/Veeam_logo_2017_green-500.png">
            <a:extLst>
              <a:ext uri="{FF2B5EF4-FFF2-40B4-BE49-F238E27FC236}">
                <a16:creationId xmlns:a16="http://schemas.microsoft.com/office/drawing/2014/main" id="{F9F47EFD-4EAC-43C2-AD92-EB16754DE4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08" y="372061"/>
            <a:ext cx="1800000" cy="5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03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슬라이드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>
            <a:extLst>
              <a:ext uri="{FF2B5EF4-FFF2-40B4-BE49-F238E27FC236}">
                <a16:creationId xmlns:a16="http://schemas.microsoft.com/office/drawing/2014/main" id="{C5C40A7C-DC6A-4A80-B55B-B73CFC3F0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0" y="-48637"/>
            <a:ext cx="12190720" cy="565177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508126" y="2981386"/>
            <a:ext cx="9150349" cy="730250"/>
          </a:xfrm>
          <a:prstGeom prst="rect">
            <a:avLst/>
          </a:prstGeom>
        </p:spPr>
        <p:txBody>
          <a:bodyPr anchor="ctr"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4317" y="3900120"/>
            <a:ext cx="7437967" cy="3429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작성인</a:t>
            </a:r>
            <a:r>
              <a:rPr lang="en-US" altLang="ko-KR" dirty="0"/>
              <a:t>, </a:t>
            </a:r>
            <a:r>
              <a:rPr lang="ko-KR" altLang="en-US"/>
              <a:t>날짜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D88383-869D-4876-A293-23B701809161}"/>
              </a:ext>
            </a:extLst>
          </p:cNvPr>
          <p:cNvSpPr/>
          <p:nvPr userDrawn="1"/>
        </p:nvSpPr>
        <p:spPr>
          <a:xfrm>
            <a:off x="4644321" y="6547968"/>
            <a:ext cx="29033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2018 </a:t>
            </a:r>
            <a:r>
              <a:rPr lang="en-US" altLang="ko-KR" sz="1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Veeam</a:t>
            </a:r>
            <a:r>
              <a:rPr lang="en-US" altLang="ko-KR" sz="1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 Software. All rights reserved.</a:t>
            </a:r>
            <a:endParaRPr lang="ko-KR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FCB4949-218C-4551-A04A-F79471CED6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003" y="259054"/>
            <a:ext cx="1319144" cy="234581"/>
          </a:xfrm>
          <a:prstGeom prst="rect">
            <a:avLst/>
          </a:prstGeom>
        </p:spPr>
      </p:pic>
      <p:pic>
        <p:nvPicPr>
          <p:cNvPr id="11" name="Picture 27">
            <a:extLst>
              <a:ext uri="{FF2B5EF4-FFF2-40B4-BE49-F238E27FC236}">
                <a16:creationId xmlns:a16="http://schemas.microsoft.com/office/drawing/2014/main" id="{AA79CD6B-0749-4C4B-AA79-30E2B83CD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91" y="5880084"/>
            <a:ext cx="501184" cy="501184"/>
          </a:xfrm>
          <a:prstGeom prst="rect">
            <a:avLst/>
          </a:prstGeom>
        </p:spPr>
      </p:pic>
      <p:pic>
        <p:nvPicPr>
          <p:cNvPr id="13" name="Picture 28">
            <a:extLst>
              <a:ext uri="{FF2B5EF4-FFF2-40B4-BE49-F238E27FC236}">
                <a16:creationId xmlns:a16="http://schemas.microsoft.com/office/drawing/2014/main" id="{D46375E2-3977-4D98-847A-4220DE8F15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20" y="5878738"/>
            <a:ext cx="1205252" cy="503876"/>
          </a:xfrm>
          <a:prstGeom prst="rect">
            <a:avLst/>
          </a:prstGeom>
        </p:spPr>
      </p:pic>
      <p:pic>
        <p:nvPicPr>
          <p:cNvPr id="14" name="Picture 29">
            <a:extLst>
              <a:ext uri="{FF2B5EF4-FFF2-40B4-BE49-F238E27FC236}">
                <a16:creationId xmlns:a16="http://schemas.microsoft.com/office/drawing/2014/main" id="{708DC55F-5568-4DBB-96DE-5B90C56C804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17" y="5840255"/>
            <a:ext cx="1598650" cy="580843"/>
          </a:xfrm>
          <a:prstGeom prst="rect">
            <a:avLst/>
          </a:prstGeom>
        </p:spPr>
      </p:pic>
      <p:pic>
        <p:nvPicPr>
          <p:cNvPr id="15" name="Picture 30">
            <a:extLst>
              <a:ext uri="{FF2B5EF4-FFF2-40B4-BE49-F238E27FC236}">
                <a16:creationId xmlns:a16="http://schemas.microsoft.com/office/drawing/2014/main" id="{8C36A459-B091-4E79-AB4C-F024CC338F9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796" y="5866630"/>
            <a:ext cx="671308" cy="528092"/>
          </a:xfrm>
          <a:prstGeom prst="rect">
            <a:avLst/>
          </a:prstGeom>
        </p:spPr>
      </p:pic>
      <p:pic>
        <p:nvPicPr>
          <p:cNvPr id="16" name="Picture 31">
            <a:extLst>
              <a:ext uri="{FF2B5EF4-FFF2-40B4-BE49-F238E27FC236}">
                <a16:creationId xmlns:a16="http://schemas.microsoft.com/office/drawing/2014/main" id="{4A61BFC5-427B-44E3-9894-A556E5474D9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12" y="5866630"/>
            <a:ext cx="1062139" cy="528092"/>
          </a:xfrm>
          <a:prstGeom prst="rect">
            <a:avLst/>
          </a:prstGeom>
        </p:spPr>
      </p:pic>
      <p:pic>
        <p:nvPicPr>
          <p:cNvPr id="17" name="Picture 32">
            <a:extLst>
              <a:ext uri="{FF2B5EF4-FFF2-40B4-BE49-F238E27FC236}">
                <a16:creationId xmlns:a16="http://schemas.microsoft.com/office/drawing/2014/main" id="{E4290A98-79DC-4D0C-BE08-2878719FCC5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201148" y="5969848"/>
            <a:ext cx="1617470" cy="3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8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9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+ 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 b="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364946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+ 리딩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1080000"/>
            <a:ext cx="10800000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162786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+ 리딩 메시지 + 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1080000"/>
            <a:ext cx="10800000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 b="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103795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+ 리딩메시지 +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1080000"/>
            <a:ext cx="10800000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7791353" y="2542076"/>
            <a:ext cx="3840000" cy="2981269"/>
          </a:xfrm>
          <a:prstGeom prst="rect">
            <a:avLst/>
          </a:prstGeom>
        </p:spPr>
        <p:txBody>
          <a:bodyPr anchor="ctr"/>
          <a:lstStyle>
            <a:lvl1pPr defTabSz="134541" latinLnBrk="0">
              <a:lnSpc>
                <a:spcPts val="1200"/>
              </a:lnSpc>
              <a:spcBef>
                <a:spcPts val="0"/>
              </a:spcBef>
              <a:spcAft>
                <a:spcPts val="1000"/>
              </a:spcAft>
              <a:defRPr sz="1200" b="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Tahoma,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73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큰제목, 슬라이드 제목 그리고 리딩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1080000"/>
            <a:ext cx="10800000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7791353" y="2542076"/>
            <a:ext cx="3840000" cy="3960000"/>
          </a:xfrm>
          <a:prstGeom prst="rect">
            <a:avLst/>
          </a:prstGeom>
        </p:spPr>
        <p:txBody>
          <a:bodyPr anchor="ctr"/>
          <a:lstStyle>
            <a:lvl1pPr defTabSz="134541"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Tahoma,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94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C0A5356-100B-4C8C-9E72-2BA801E41197}"/>
              </a:ext>
            </a:extLst>
          </p:cNvPr>
          <p:cNvSpPr/>
          <p:nvPr userDrawn="1"/>
        </p:nvSpPr>
        <p:spPr>
          <a:xfrm>
            <a:off x="0" y="0"/>
            <a:ext cx="12192000" cy="1001949"/>
          </a:xfrm>
          <a:prstGeom prst="rect">
            <a:avLst/>
          </a:prstGeom>
          <a:solidFill>
            <a:srgbClr val="00B336"/>
          </a:solidFill>
          <a:ln>
            <a:solidFill>
              <a:srgbClr val="7BC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6000" y="540000"/>
            <a:ext cx="7200000" cy="28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841492" y="6483096"/>
            <a:ext cx="509016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739220" y="6485986"/>
            <a:ext cx="29033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© 2018 </a:t>
            </a:r>
            <a:r>
              <a:rPr lang="en-US" altLang="ko-KR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Veeam</a:t>
            </a:r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® Software. All rights reserved.</a:t>
            </a:r>
            <a:endParaRPr lang="ko-KR" altLang="en-US" sz="10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pic>
        <p:nvPicPr>
          <p:cNvPr id="1030" name="Picture 6" descr="Image result for veeam logo">
            <a:extLst>
              <a:ext uri="{FF2B5EF4-FFF2-40B4-BE49-F238E27FC236}">
                <a16:creationId xmlns:a16="http://schemas.microsoft.com/office/drawing/2014/main" id="{B5DAB945-B90C-4194-8E90-D30572E380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11915"/>
          <a:stretch/>
        </p:blipFill>
        <p:spPr bwMode="auto">
          <a:xfrm>
            <a:off x="11167615" y="6517693"/>
            <a:ext cx="720000" cy="18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veeam logo">
            <a:extLst>
              <a:ext uri="{FF2B5EF4-FFF2-40B4-BE49-F238E27FC236}">
                <a16:creationId xmlns:a16="http://schemas.microsoft.com/office/drawing/2014/main" id="{BE566AA1-7472-4BD1-8025-82654FCCEC3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7" t="30841" r="20995" b="22991"/>
          <a:stretch/>
        </p:blipFill>
        <p:spPr bwMode="auto">
          <a:xfrm>
            <a:off x="10987615" y="348671"/>
            <a:ext cx="1080000" cy="480849"/>
          </a:xfrm>
          <a:prstGeom prst="rect">
            <a:avLst/>
          </a:prstGeom>
          <a:solidFill>
            <a:srgbClr val="00B336"/>
          </a:solidFill>
        </p:spPr>
      </p:pic>
    </p:spTree>
    <p:extLst>
      <p:ext uri="{BB962C8B-B14F-4D97-AF65-F5344CB8AC3E}">
        <p14:creationId xmlns:p14="http://schemas.microsoft.com/office/powerpoint/2010/main" val="206374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9" r:id="rId3"/>
    <p:sldLayoutId id="2147483650" r:id="rId4"/>
    <p:sldLayoutId id="2147483665" r:id="rId5"/>
    <p:sldLayoutId id="2147483652" r:id="rId6"/>
    <p:sldLayoutId id="2147483664" r:id="rId7"/>
    <p:sldLayoutId id="2147483658" r:id="rId8"/>
    <p:sldLayoutId id="2147483668" r:id="rId9"/>
    <p:sldLayoutId id="2147483666" r:id="rId10"/>
    <p:sldLayoutId id="2147483651" r:id="rId11"/>
    <p:sldLayoutId id="2147483660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1pPr>
    </p:titleStyle>
    <p:bodyStyle>
      <a:lvl1pPr marL="0" indent="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veeam.com/industry-highlight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520825" y="2023533"/>
            <a:ext cx="9150349" cy="1992903"/>
          </a:xfrm>
        </p:spPr>
        <p:txBody>
          <a:bodyPr/>
          <a:lstStyle/>
          <a:p>
            <a:r>
              <a:rPr lang="ko-KR" altLang="en-US" sz="4000" dirty="0" err="1">
                <a:latin typeface="+mj-lt"/>
              </a:rPr>
              <a:t>퍼블릭</a:t>
            </a:r>
            <a:r>
              <a:rPr lang="ko-KR" altLang="en-US" sz="4000" dirty="0">
                <a:latin typeface="+mj-lt"/>
              </a:rPr>
              <a:t> 클라우드 백업 비교</a:t>
            </a:r>
            <a:endParaRPr lang="en-US" altLang="ko-KR" sz="4000" dirty="0">
              <a:latin typeface="+mj-lt"/>
            </a:endParaRPr>
          </a:p>
          <a:p>
            <a:r>
              <a:rPr lang="ko-KR" altLang="en-US" sz="1800" dirty="0">
                <a:latin typeface="+mj-lt"/>
                <a:cs typeface="Arial" panose="020B0604020202020204" pitchFamily="34" charset="0"/>
              </a:rPr>
              <a:t>빔 소프트웨어는 엔터프라이즈 수준의 전문 백업 솔루션입니다</a:t>
            </a:r>
            <a:r>
              <a:rPr lang="en-US" altLang="ko-KR" sz="1800" dirty="0">
                <a:latin typeface="+mj-lt"/>
                <a:cs typeface="Arial" panose="020B0604020202020204" pitchFamily="34" charset="0"/>
              </a:rPr>
              <a:t>.</a:t>
            </a:r>
            <a:endParaRPr lang="ko-KR" altLang="en-US" sz="1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4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12928BB8-AC06-4BBD-A8D9-10D49DA09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27" y="2295879"/>
            <a:ext cx="5400000" cy="3461851"/>
          </a:xfrm>
          <a:prstGeom prst="rect">
            <a:avLst/>
          </a:prstGeom>
        </p:spPr>
      </p:pic>
      <p:sp>
        <p:nvSpPr>
          <p:cNvPr id="20" name="제목 19">
            <a:extLst>
              <a:ext uri="{FF2B5EF4-FFF2-40B4-BE49-F238E27FC236}">
                <a16:creationId xmlns:a16="http://schemas.microsoft.com/office/drawing/2014/main" id="{43AF104D-ACB8-4DD7-86D1-CA970643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퍼블릭</a:t>
            </a:r>
            <a:r>
              <a:rPr lang="ko-KR" altLang="en-US" dirty="0"/>
              <a:t> 클라우드 백업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68A23A6B-5E22-425E-A5FF-4BD8422AB7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899" y="1080000"/>
            <a:ext cx="11754427" cy="1080000"/>
          </a:xfrm>
        </p:spPr>
        <p:txBody>
          <a:bodyPr/>
          <a:lstStyle/>
          <a:p>
            <a:r>
              <a:rPr lang="ko-KR" altLang="en-US" dirty="0" err="1"/>
              <a:t>퍼블릭</a:t>
            </a:r>
            <a:r>
              <a:rPr lang="ko-KR" altLang="en-US" dirty="0"/>
              <a:t> 클라우드의 백업 기능은 기본적인 구조를 제공하고 있고 엔터프라이즈 기준 통합 백업은 빔 소프트웨어를 통해 완성할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43483F48-D80C-4ECD-AC29-E631A4C3F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8733" y="3119125"/>
            <a:ext cx="4937167" cy="2981269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빔 소프트웨어는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글로벌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퍼블릭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클라우드 백업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위 솔루션</a:t>
            </a:r>
            <a:r>
              <a:rPr lang="en-US" altLang="ko-KR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편리하고 직관적인 셀프서비스형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GUI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인터페이스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파일단위 복구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데이터베이스 정합성 유지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Arial" panose="020B0604020202020204" pitchFamily="34" charset="0"/>
              </a:rPr>
              <a:t>멀티테넌시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빌링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과금 기능 제공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P2V, V2P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등 물리환경과 클라우드 사이의 데이터 이동에 대한 유연한 지원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경쟁사와의 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차별점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Arial" panose="020B0604020202020204" pitchFamily="34" charset="0"/>
              </a:rPr>
              <a:t>빔 소프트웨어는 에이전트리스 방식 제공</a:t>
            </a:r>
            <a:r>
              <a:rPr lang="en-US" altLang="ko-KR" dirty="0">
                <a:latin typeface="Arial" panose="020B0604020202020204" pitchFamily="34" charset="0"/>
              </a:rPr>
              <a:t>(N2WS). </a:t>
            </a:r>
            <a:r>
              <a:rPr lang="ko-KR" altLang="en-US" dirty="0">
                <a:latin typeface="Arial" panose="020B0604020202020204" pitchFamily="34" charset="0"/>
              </a:rPr>
              <a:t>경쟁사 백업 소프트웨어는 에이전트 설치 필수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>
                <a:latin typeface="Arial" panose="020B0604020202020204" pitchFamily="34" charset="0"/>
              </a:rPr>
              <a:t>빔 소프트웨어는 </a:t>
            </a:r>
            <a:r>
              <a:rPr lang="ko-KR" altLang="en-US" dirty="0" err="1">
                <a:latin typeface="Arial" panose="020B0604020202020204" pitchFamily="34" charset="0"/>
              </a:rPr>
              <a:t>멀티테넌시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빌링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과금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</a:rPr>
              <a:t>월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년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영구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</a:rPr>
              <a:t>에 대한 유연성 제공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</a:rPr>
              <a:t>경쟁사는 제한된 </a:t>
            </a:r>
            <a:r>
              <a:rPr lang="ko-KR" altLang="en-US" dirty="0" err="1">
                <a:latin typeface="Arial" panose="020B0604020202020204" pitchFamily="34" charset="0"/>
              </a:rPr>
              <a:t>멀티테넌시와</a:t>
            </a:r>
            <a:r>
              <a:rPr lang="ko-KR" altLang="en-US" dirty="0">
                <a:latin typeface="Arial" panose="020B0604020202020204" pitchFamily="34" charset="0"/>
              </a:rPr>
              <a:t> 과금 방식이 제한적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F80A614-C935-485A-BAA6-3A4F9E4A67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u="sng" dirty="0">
                <a:hlinkClick r:id="rId3"/>
              </a:rPr>
              <a:t>https://go.veeam.com/industry-highlighs</a:t>
            </a:r>
            <a:endParaRPr lang="en-US" altLang="ko-KR" u="sng" dirty="0"/>
          </a:p>
          <a:p>
            <a:pPr marL="228600" indent="-2286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127E2-60CA-4426-A11D-BE12D4771BDC}"/>
              </a:ext>
            </a:extLst>
          </p:cNvPr>
          <p:cNvSpPr txBox="1"/>
          <p:nvPr/>
        </p:nvSpPr>
        <p:spPr>
          <a:xfrm>
            <a:off x="2881499" y="2477376"/>
            <a:ext cx="1386061" cy="44203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latinLnBrk="0">
              <a:spcAft>
                <a:spcPts val="200"/>
              </a:spcAft>
            </a:pPr>
            <a:r>
              <a:rPr lang="ko-KR" altLang="en-US" sz="1200" dirty="0">
                <a:solidFill>
                  <a:schemeClr val="bg1"/>
                </a:solidFill>
              </a:rPr>
              <a:t>직관적이고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편리한 통합 백업 콘솔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0520D-CA6B-489A-AA0E-06C94B9FCFA4}"/>
              </a:ext>
            </a:extLst>
          </p:cNvPr>
          <p:cNvSpPr txBox="1"/>
          <p:nvPr/>
        </p:nvSpPr>
        <p:spPr>
          <a:xfrm>
            <a:off x="3571415" y="3196259"/>
            <a:ext cx="1109133" cy="62670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latinLnBrk="0">
              <a:spcAft>
                <a:spcPts val="200"/>
              </a:spcAft>
            </a:pPr>
            <a:r>
              <a:rPr lang="ko-KR" altLang="en-US" sz="1200" dirty="0">
                <a:solidFill>
                  <a:schemeClr val="bg1"/>
                </a:solidFill>
              </a:rPr>
              <a:t>파일단위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복구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데이터베이스 정합성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07D15-4CB2-4004-B05F-3B4E6A13ECBE}"/>
              </a:ext>
            </a:extLst>
          </p:cNvPr>
          <p:cNvSpPr txBox="1"/>
          <p:nvPr/>
        </p:nvSpPr>
        <p:spPr>
          <a:xfrm>
            <a:off x="3627033" y="4029213"/>
            <a:ext cx="1927458" cy="44203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latinLnBrk="0">
              <a:spcAft>
                <a:spcPts val="200"/>
              </a:spcAft>
            </a:pPr>
            <a:r>
              <a:rPr lang="ko-KR" altLang="en-US" sz="1200" dirty="0">
                <a:solidFill>
                  <a:schemeClr val="bg1"/>
                </a:solidFill>
              </a:rPr>
              <a:t>스케줄링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리포팅</a:t>
            </a:r>
            <a:r>
              <a:rPr lang="en-US" altLang="ko-KR" sz="1200" dirty="0">
                <a:solidFill>
                  <a:schemeClr val="bg1"/>
                </a:solidFill>
              </a:rPr>
              <a:t>,  </a:t>
            </a:r>
            <a:r>
              <a:rPr lang="ko-KR" altLang="en-US" sz="1200" dirty="0">
                <a:solidFill>
                  <a:schemeClr val="bg1"/>
                </a:solidFill>
              </a:rPr>
              <a:t>내역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모니터링 등 관리의 유연성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66C58-26EA-40BF-9E9F-6C2BC6C4E5DA}"/>
              </a:ext>
            </a:extLst>
          </p:cNvPr>
          <p:cNvSpPr txBox="1"/>
          <p:nvPr/>
        </p:nvSpPr>
        <p:spPr>
          <a:xfrm>
            <a:off x="2493792" y="4205508"/>
            <a:ext cx="1109133" cy="44203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latinLnBrk="0">
              <a:spcAft>
                <a:spcPts val="200"/>
              </a:spcAft>
            </a:pPr>
            <a:r>
              <a:rPr lang="en-US" altLang="ko-KR" sz="1200" dirty="0">
                <a:solidFill>
                  <a:schemeClr val="bg1"/>
                </a:solidFill>
              </a:rPr>
              <a:t>DR</a:t>
            </a:r>
            <a:r>
              <a:rPr lang="ko-KR" altLang="en-US" sz="1200" dirty="0">
                <a:solidFill>
                  <a:schemeClr val="bg1"/>
                </a:solidFill>
              </a:rPr>
              <a:t> 재해복구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마이그레이션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7707F-8B6D-4628-B99C-2D46928F2E84}"/>
              </a:ext>
            </a:extLst>
          </p:cNvPr>
          <p:cNvSpPr txBox="1"/>
          <p:nvPr/>
        </p:nvSpPr>
        <p:spPr>
          <a:xfrm>
            <a:off x="3653724" y="4688760"/>
            <a:ext cx="1900767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latinLnBrk="0">
              <a:spcAft>
                <a:spcPts val="200"/>
              </a:spcAft>
            </a:pPr>
            <a:r>
              <a:rPr lang="ko-KR" altLang="en-US" sz="1200" dirty="0">
                <a:solidFill>
                  <a:schemeClr val="bg1"/>
                </a:solidFill>
              </a:rPr>
              <a:t>중복제거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압축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암호화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2EE363-FCB1-45A9-B32B-E69C3AC8FEB7}"/>
              </a:ext>
            </a:extLst>
          </p:cNvPr>
          <p:cNvSpPr txBox="1"/>
          <p:nvPr/>
        </p:nvSpPr>
        <p:spPr>
          <a:xfrm>
            <a:off x="3712994" y="5016949"/>
            <a:ext cx="1297792" cy="62670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latinLnBrk="0">
              <a:spcAft>
                <a:spcPts val="200"/>
              </a:spcAft>
            </a:pPr>
            <a:r>
              <a:rPr lang="ko-KR" altLang="en-US" sz="1200" dirty="0" err="1">
                <a:solidFill>
                  <a:schemeClr val="bg1"/>
                </a:solidFill>
              </a:rPr>
              <a:t>온프레미스와</a:t>
            </a:r>
            <a:r>
              <a:rPr lang="ko-KR" altLang="en-US" sz="1200" dirty="0">
                <a:solidFill>
                  <a:schemeClr val="bg1"/>
                </a:solidFill>
              </a:rPr>
              <a:t> 클라우드의 통합 관리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9BA84E-FC70-4A9E-BBEF-0A86067FC4FB}"/>
              </a:ext>
            </a:extLst>
          </p:cNvPr>
          <p:cNvSpPr txBox="1"/>
          <p:nvPr/>
        </p:nvSpPr>
        <p:spPr>
          <a:xfrm>
            <a:off x="1225139" y="3290959"/>
            <a:ext cx="1109133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ko-KR" altLang="en-US" sz="1200" dirty="0">
                <a:solidFill>
                  <a:schemeClr val="bg1"/>
                </a:solidFill>
              </a:rPr>
              <a:t>백업 </a:t>
            </a:r>
            <a:r>
              <a:rPr lang="en-US" altLang="ko-KR" sz="1200" dirty="0">
                <a:solidFill>
                  <a:schemeClr val="bg1"/>
                </a:solidFill>
              </a:rPr>
              <a:t>API,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CLI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1C4F4-8BE4-4B79-A52C-595D49ADA57F}"/>
              </a:ext>
            </a:extLst>
          </p:cNvPr>
          <p:cNvSpPr txBox="1"/>
          <p:nvPr/>
        </p:nvSpPr>
        <p:spPr>
          <a:xfrm>
            <a:off x="994270" y="3992861"/>
            <a:ext cx="1109133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200" dirty="0">
                <a:solidFill>
                  <a:schemeClr val="bg1"/>
                </a:solidFill>
              </a:rPr>
              <a:t>EBS </a:t>
            </a:r>
            <a:r>
              <a:rPr lang="ko-KR" altLang="en-US" sz="1200" dirty="0">
                <a:solidFill>
                  <a:schemeClr val="bg1"/>
                </a:solidFill>
              </a:rPr>
              <a:t>스냅샷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E4DDA-742A-4DAE-8B1D-0CCB2CC04091}"/>
              </a:ext>
            </a:extLst>
          </p:cNvPr>
          <p:cNvSpPr txBox="1"/>
          <p:nvPr/>
        </p:nvSpPr>
        <p:spPr>
          <a:xfrm>
            <a:off x="714870" y="4529713"/>
            <a:ext cx="1412908" cy="44203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ko-KR" altLang="en-US" sz="1200" dirty="0">
                <a:solidFill>
                  <a:schemeClr val="bg1"/>
                </a:solidFill>
              </a:rPr>
              <a:t>높은 내구성의 인프라와 스토리지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CA30C-E23F-4EC3-AD2D-B7938875C2CD}"/>
              </a:ext>
            </a:extLst>
          </p:cNvPr>
          <p:cNvSpPr txBox="1"/>
          <p:nvPr/>
        </p:nvSpPr>
        <p:spPr>
          <a:xfrm>
            <a:off x="1264289" y="5097840"/>
            <a:ext cx="1412908" cy="44203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200" dirty="0">
                <a:solidFill>
                  <a:schemeClr val="bg1"/>
                </a:solidFill>
              </a:rPr>
              <a:t>AMI(VM), </a:t>
            </a:r>
            <a:r>
              <a:rPr lang="ko-KR" altLang="en-US" sz="1200" dirty="0">
                <a:solidFill>
                  <a:schemeClr val="bg1"/>
                </a:solidFill>
              </a:rPr>
              <a:t>볼륨 단위 백업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복구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EED0DA-669D-49AF-9B5E-63CF886AF80C}"/>
              </a:ext>
            </a:extLst>
          </p:cNvPr>
          <p:cNvSpPr/>
          <p:nvPr/>
        </p:nvSpPr>
        <p:spPr>
          <a:xfrm>
            <a:off x="4607536" y="1797927"/>
            <a:ext cx="2976928" cy="500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ko-KR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클라우드 데이터 </a:t>
            </a:r>
            <a:r>
              <a:rPr lang="ko-KR" alt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보호의 완성</a:t>
            </a:r>
            <a:endParaRPr lang="ko-KR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A059FE9C-DC3D-4A63-B8AF-03DCF431E5BF}"/>
              </a:ext>
            </a:extLst>
          </p:cNvPr>
          <p:cNvSpPr/>
          <p:nvPr/>
        </p:nvSpPr>
        <p:spPr>
          <a:xfrm>
            <a:off x="714870" y="2133432"/>
            <a:ext cx="1311106" cy="618073"/>
          </a:xfrm>
          <a:prstGeom prst="wedgeRectCallout">
            <a:avLst>
              <a:gd name="adj1" fmla="val 29327"/>
              <a:gd name="adj2" fmla="val 7099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ko-KR" altLang="en-US" sz="1200" dirty="0" err="1">
                <a:solidFill>
                  <a:schemeClr val="tx1"/>
                </a:solidFill>
              </a:rPr>
              <a:t>퍼블릭</a:t>
            </a:r>
            <a:r>
              <a:rPr lang="ko-KR" altLang="en-US" sz="1200" dirty="0">
                <a:solidFill>
                  <a:schemeClr val="tx1"/>
                </a:solidFill>
              </a:rPr>
              <a:t> 클라우드 제공 기능</a:t>
            </a:r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E598FB90-63B8-4C91-80F6-F112D82086EE}"/>
              </a:ext>
            </a:extLst>
          </p:cNvPr>
          <p:cNvSpPr/>
          <p:nvPr/>
        </p:nvSpPr>
        <p:spPr>
          <a:xfrm>
            <a:off x="4664794" y="2610374"/>
            <a:ext cx="1311106" cy="618073"/>
          </a:xfrm>
          <a:prstGeom prst="wedgeRectCallout">
            <a:avLst>
              <a:gd name="adj1" fmla="val -32021"/>
              <a:gd name="adj2" fmla="val 7236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ko-KR" altLang="en-US" sz="1200" dirty="0">
                <a:solidFill>
                  <a:schemeClr val="tx1"/>
                </a:solidFill>
              </a:rPr>
              <a:t>빔 소프트웨어 제공 기능</a:t>
            </a:r>
          </a:p>
        </p:txBody>
      </p:sp>
    </p:spTree>
    <p:extLst>
      <p:ext uri="{BB962C8B-B14F-4D97-AF65-F5344CB8AC3E}">
        <p14:creationId xmlns:p14="http://schemas.microsoft.com/office/powerpoint/2010/main" val="22323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15A45-4967-447C-A651-6099E66B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퍼블릭</a:t>
            </a:r>
            <a:r>
              <a:rPr lang="ko-KR" altLang="en-US" dirty="0"/>
              <a:t> 클라우드의 백업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CCA1661-57AE-45F6-A4C5-14A3605296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899" y="1080000"/>
            <a:ext cx="11754427" cy="1080000"/>
          </a:xfrm>
        </p:spPr>
        <p:txBody>
          <a:bodyPr/>
          <a:lstStyle/>
          <a:p>
            <a:r>
              <a:rPr lang="ko-KR" altLang="en-US" dirty="0" err="1"/>
              <a:t>퍼블릭</a:t>
            </a:r>
            <a:r>
              <a:rPr lang="ko-KR" altLang="en-US" dirty="0"/>
              <a:t> 클라우드는 </a:t>
            </a:r>
            <a:r>
              <a:rPr lang="en-US" altLang="ko-KR" dirty="0">
                <a:latin typeface="+mj-lt"/>
              </a:rPr>
              <a:t>_</a:t>
            </a:r>
            <a:r>
              <a:rPr lang="ko-KR" altLang="en-US" dirty="0">
                <a:latin typeface="+mj-lt"/>
              </a:rPr>
              <a:t>스냅샷</a:t>
            </a:r>
            <a:r>
              <a:rPr lang="en-US" altLang="ko-KR" dirty="0">
                <a:latin typeface="+mj-lt"/>
              </a:rPr>
              <a:t>_ </a:t>
            </a:r>
            <a:r>
              <a:rPr lang="ko-KR" altLang="en-US" dirty="0"/>
              <a:t>이라고 부르는 볼륨단위 또는 </a:t>
            </a:r>
            <a:r>
              <a:rPr lang="en-US" altLang="ko-KR" dirty="0"/>
              <a:t>VM </a:t>
            </a:r>
            <a:r>
              <a:rPr lang="ko-KR" altLang="en-US" dirty="0"/>
              <a:t>단위의 백업만 가능합니다</a:t>
            </a:r>
            <a:r>
              <a:rPr lang="en-US" altLang="ko-KR" dirty="0"/>
              <a:t>. </a:t>
            </a:r>
            <a:r>
              <a:rPr lang="ko-KR" altLang="en-US" dirty="0"/>
              <a:t>즉 파일단위나 데이터베이스 단위의 복구가 불가하며 자동화된 기능없이 </a:t>
            </a:r>
            <a:r>
              <a:rPr lang="en-US" altLang="ko-KR" dirty="0"/>
              <a:t>CLI </a:t>
            </a:r>
            <a:r>
              <a:rPr lang="ko-KR" altLang="en-US" dirty="0"/>
              <a:t>또는 웹</a:t>
            </a:r>
            <a:r>
              <a:rPr lang="en-US" altLang="ko-KR" dirty="0"/>
              <a:t>UI</a:t>
            </a:r>
            <a:r>
              <a:rPr lang="ko-KR" altLang="en-US" dirty="0"/>
              <a:t>에서 수동으로 실행해야 합니다</a:t>
            </a:r>
            <a:r>
              <a:rPr lang="en-US" altLang="ko-KR" dirty="0"/>
              <a:t>. </a:t>
            </a:r>
            <a:r>
              <a:rPr lang="ko-KR" altLang="en-US" dirty="0"/>
              <a:t>관리화면도 제어와 파악이 용이하지 않습니다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FD96D36-EA02-4BCB-9C9C-B9E63DE428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2800" y="2681198"/>
            <a:ext cx="3257820" cy="3304735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b="1" dirty="0"/>
              <a:t>관리화면</a:t>
            </a:r>
            <a:endParaRPr lang="en-US" altLang="ko-KR" b="1" dirty="0"/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백업과 복구 관리화면은 전체 클라우드 콘솔의 작은 부분만을 차지함</a:t>
            </a:r>
            <a:r>
              <a:rPr lang="en-US" altLang="ko-KR" dirty="0"/>
              <a:t>. </a:t>
            </a:r>
            <a:r>
              <a:rPr lang="ko-KR" altLang="en-US" dirty="0"/>
              <a:t>따라서 엔터프라이즈 수준의 정보표시나 제어권한 기능을 </a:t>
            </a:r>
            <a:r>
              <a:rPr lang="ko-KR" altLang="en-US" dirty="0" err="1"/>
              <a:t>제공못함</a:t>
            </a:r>
            <a:endParaRPr lang="en-US" altLang="ko-KR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스냅샷 백업에 어떤 파일이나 데이터베이스가 저장되 있는지 내용 확인이 불가하며 저장내용을 확인하려면 실제로 복구를 </a:t>
            </a:r>
            <a:r>
              <a:rPr lang="ko-KR" altLang="en-US" dirty="0" err="1"/>
              <a:t>한후에</a:t>
            </a:r>
            <a:r>
              <a:rPr lang="ko-KR" altLang="en-US" dirty="0"/>
              <a:t> 파악이 가능함</a:t>
            </a:r>
            <a:endParaRPr lang="en-US" altLang="ko-KR" dirty="0"/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부분적 복구</a:t>
            </a:r>
            <a:r>
              <a:rPr lang="en-US" altLang="ko-KR" dirty="0"/>
              <a:t>, </a:t>
            </a:r>
            <a:r>
              <a:rPr lang="ko-KR" altLang="en-US" dirty="0"/>
              <a:t>파일단위</a:t>
            </a:r>
            <a:r>
              <a:rPr lang="en-US" altLang="ko-KR" dirty="0"/>
              <a:t>, </a:t>
            </a:r>
            <a:r>
              <a:rPr lang="ko-KR" altLang="en-US" dirty="0"/>
              <a:t>데이터베이스 단위의 복구가 불가함 </a:t>
            </a:r>
            <a:endParaRPr lang="en-US" altLang="ko-KR" dirty="0"/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dirty="0"/>
              <a:t>GUI </a:t>
            </a:r>
            <a:r>
              <a:rPr lang="ko-KR" altLang="en-US" dirty="0"/>
              <a:t>및 자동화 기반의 스케줄링</a:t>
            </a:r>
            <a:r>
              <a:rPr lang="en-US" altLang="ko-KR" dirty="0"/>
              <a:t>, </a:t>
            </a:r>
            <a:r>
              <a:rPr lang="ko-KR" altLang="en-US" dirty="0"/>
              <a:t>리포팅</a:t>
            </a:r>
            <a:r>
              <a:rPr lang="en-US" altLang="ko-KR" dirty="0"/>
              <a:t>, </a:t>
            </a:r>
            <a:r>
              <a:rPr lang="ko-KR" altLang="en-US" dirty="0"/>
              <a:t>모니터링 등이 불가함</a:t>
            </a:r>
            <a:endParaRPr lang="en-US" altLang="ko-KR" dirty="0"/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DF1EBC-3C2D-4EE6-921E-C14401FB1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944"/>
          <a:stretch/>
        </p:blipFill>
        <p:spPr>
          <a:xfrm>
            <a:off x="301134" y="2327332"/>
            <a:ext cx="7920000" cy="3871634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5125B8A9-8B9B-4640-8795-9AE2D130D759}"/>
              </a:ext>
            </a:extLst>
          </p:cNvPr>
          <p:cNvSpPr/>
          <p:nvPr/>
        </p:nvSpPr>
        <p:spPr>
          <a:xfrm>
            <a:off x="2700866" y="3105898"/>
            <a:ext cx="1811867" cy="17793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FFF17F96-3BC1-4956-8A52-6AE2019D2587}"/>
              </a:ext>
            </a:extLst>
          </p:cNvPr>
          <p:cNvSpPr/>
          <p:nvPr/>
        </p:nvSpPr>
        <p:spPr>
          <a:xfrm>
            <a:off x="4334933" y="2160000"/>
            <a:ext cx="1397000" cy="1031933"/>
          </a:xfrm>
          <a:prstGeom prst="wedgeRectCallout">
            <a:avLst>
              <a:gd name="adj1" fmla="val -35378"/>
              <a:gd name="adj2" fmla="val 70705"/>
            </a:avLst>
          </a:prstGeom>
          <a:solidFill>
            <a:srgbClr val="00B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ko-KR" altLang="en-US" sz="1100" dirty="0">
                <a:solidFill>
                  <a:schemeClr val="bg1"/>
                </a:solidFill>
              </a:rPr>
              <a:t>저장내용에 대한 정보 파악 불가 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어떠 데이터가 들어있는지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F786CBA5-1B0D-46F4-9477-E55D41C482AC}"/>
              </a:ext>
            </a:extLst>
          </p:cNvPr>
          <p:cNvSpPr/>
          <p:nvPr/>
        </p:nvSpPr>
        <p:spPr>
          <a:xfrm>
            <a:off x="1147232" y="1811365"/>
            <a:ext cx="1397000" cy="1031933"/>
          </a:xfrm>
          <a:prstGeom prst="wedgeRectCallout">
            <a:avLst>
              <a:gd name="adj1" fmla="val -35378"/>
              <a:gd name="adj2" fmla="val 70705"/>
            </a:avLst>
          </a:prstGeom>
          <a:solidFill>
            <a:srgbClr val="00B3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ko-KR" altLang="en-US" sz="1100" dirty="0">
                <a:solidFill>
                  <a:schemeClr val="bg1"/>
                </a:solidFill>
              </a:rPr>
              <a:t>백업과 복구에 대한 제한적 제어 기능과 정보표시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 latinLnBrk="0">
              <a:spcAft>
                <a:spcPts val="200"/>
              </a:spcAft>
            </a:pPr>
            <a:r>
              <a:rPr lang="en-US" altLang="ko-KR" sz="1100" dirty="0">
                <a:solidFill>
                  <a:schemeClr val="bg1"/>
                </a:solidFill>
              </a:rPr>
              <a:t>(AMI </a:t>
            </a:r>
            <a:r>
              <a:rPr lang="ko-KR" altLang="en-US" sz="1100" dirty="0">
                <a:solidFill>
                  <a:schemeClr val="bg1"/>
                </a:solidFill>
              </a:rPr>
              <a:t>와 스냅샷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8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EA341-DC7C-40A5-A65E-301C73D1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소프트웨어 </a:t>
            </a:r>
            <a:r>
              <a:rPr lang="en-US" altLang="ko-KR" dirty="0"/>
              <a:t>– </a:t>
            </a:r>
            <a:r>
              <a:rPr lang="ko-KR" altLang="en-US" dirty="0" err="1"/>
              <a:t>퍼블릭</a:t>
            </a:r>
            <a:r>
              <a:rPr lang="ko-KR" altLang="en-US" dirty="0"/>
              <a:t> 클라우드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4FF22-5A49-4819-848F-87C74AAC71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00" y="1080000"/>
            <a:ext cx="11760200" cy="1080000"/>
          </a:xfrm>
        </p:spPr>
        <p:txBody>
          <a:bodyPr/>
          <a:lstStyle/>
          <a:p>
            <a:r>
              <a:rPr lang="ko-KR" altLang="en-US" dirty="0"/>
              <a:t>빔 소프트웨어는 </a:t>
            </a:r>
            <a:r>
              <a:rPr lang="en-US" altLang="ko-KR" dirty="0"/>
              <a:t>GUI </a:t>
            </a:r>
            <a:r>
              <a:rPr lang="ko-KR" altLang="en-US" dirty="0"/>
              <a:t>기반의 직관적 관리화면으로 자동 제어</a:t>
            </a:r>
            <a:r>
              <a:rPr lang="en-US" altLang="ko-KR" dirty="0"/>
              <a:t>, </a:t>
            </a:r>
            <a:r>
              <a:rPr lang="ko-KR" altLang="en-US" dirty="0"/>
              <a:t>모니터링</a:t>
            </a:r>
            <a:r>
              <a:rPr lang="en-US" altLang="ko-KR" dirty="0"/>
              <a:t>, </a:t>
            </a:r>
            <a:r>
              <a:rPr lang="ko-KR" altLang="en-US" dirty="0"/>
              <a:t>리포팅</a:t>
            </a:r>
            <a:r>
              <a:rPr lang="en-US" altLang="ko-KR" dirty="0"/>
              <a:t>, </a:t>
            </a:r>
            <a:r>
              <a:rPr lang="ko-KR" altLang="en-US" dirty="0"/>
              <a:t>스케줄링</a:t>
            </a:r>
            <a:r>
              <a:rPr lang="en-US" altLang="ko-KR" dirty="0"/>
              <a:t>, </a:t>
            </a:r>
            <a:r>
              <a:rPr lang="ko-KR" altLang="en-US" dirty="0"/>
              <a:t>정책이 가능하며 파일단위</a:t>
            </a:r>
            <a:r>
              <a:rPr lang="en-US" altLang="ko-KR" dirty="0"/>
              <a:t>, </a:t>
            </a:r>
            <a:r>
              <a:rPr lang="ko-KR" altLang="en-US" dirty="0"/>
              <a:t>데이터베이스 단위 등의 부분적 또는 전체 </a:t>
            </a:r>
            <a:r>
              <a:rPr lang="en-US" altLang="ko-KR" dirty="0"/>
              <a:t>VM</a:t>
            </a:r>
            <a:r>
              <a:rPr lang="ko-KR" altLang="en-US" dirty="0"/>
              <a:t> 단위의 백업과 복구가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ACBBB6-E354-42AA-AC68-83D7E9AF4A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9019" y="2034076"/>
            <a:ext cx="3840000" cy="4146591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b="1" dirty="0"/>
              <a:t>관리화면</a:t>
            </a:r>
            <a:endParaRPr lang="en-US" altLang="ko-KR" b="1" dirty="0"/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GUI </a:t>
            </a:r>
            <a:r>
              <a:rPr lang="ko-KR" altLang="en-US" dirty="0"/>
              <a:t>기반 관리화면</a:t>
            </a:r>
            <a:r>
              <a:rPr lang="en-US" altLang="ko-KR" dirty="0"/>
              <a:t>. </a:t>
            </a:r>
            <a:r>
              <a:rPr lang="ko-KR" altLang="en-US" dirty="0"/>
              <a:t>마우스 클릭으로 모든 기능 제어와 모니터링 가능</a:t>
            </a:r>
            <a:endParaRPr lang="en-US" altLang="ko-KR" dirty="0"/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실시간 모니터링 </a:t>
            </a:r>
            <a:r>
              <a:rPr lang="en-US" altLang="ko-KR" dirty="0"/>
              <a:t>(</a:t>
            </a:r>
            <a:r>
              <a:rPr lang="en-US" altLang="ko-KR" dirty="0" err="1"/>
              <a:t>VeeamOne</a:t>
            </a:r>
            <a:r>
              <a:rPr lang="en-US" altLang="ko-KR" dirty="0"/>
              <a:t>) </a:t>
            </a:r>
            <a:r>
              <a:rPr lang="ko-KR" altLang="en-US" dirty="0"/>
              <a:t>등 자세한 진행상황과 디테일 정보 확인 가능</a:t>
            </a:r>
            <a:endParaRPr lang="en-US" altLang="ko-KR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ko-KR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ko-KR" altLang="en-US" b="1" dirty="0"/>
              <a:t>기능</a:t>
            </a:r>
            <a:endParaRPr lang="en-US" altLang="ko-KR" b="1" dirty="0"/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파일단위</a:t>
            </a:r>
            <a:r>
              <a:rPr lang="en-US" altLang="ko-KR" dirty="0"/>
              <a:t>, </a:t>
            </a:r>
            <a:r>
              <a:rPr lang="ko-KR" altLang="en-US" dirty="0"/>
              <a:t>데이터베이스 단위 복구 가능</a:t>
            </a:r>
            <a:endParaRPr lang="en-US" altLang="ko-KR" dirty="0"/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자동 스케줄링</a:t>
            </a:r>
            <a:r>
              <a:rPr lang="en-US" altLang="ko-KR" dirty="0"/>
              <a:t>,</a:t>
            </a:r>
            <a:r>
              <a:rPr lang="ko-KR" altLang="en-US" dirty="0"/>
              <a:t> 제어</a:t>
            </a:r>
            <a:r>
              <a:rPr lang="en-US" altLang="ko-KR" dirty="0"/>
              <a:t>, </a:t>
            </a:r>
            <a:r>
              <a:rPr lang="ko-KR" altLang="en-US" dirty="0"/>
              <a:t>설치</a:t>
            </a:r>
            <a:r>
              <a:rPr lang="en-US" altLang="ko-KR" dirty="0"/>
              <a:t>, </a:t>
            </a:r>
            <a:r>
              <a:rPr lang="ko-KR" altLang="en-US" dirty="0"/>
              <a:t>배포 가능</a:t>
            </a:r>
            <a:endParaRPr lang="en-US" altLang="ko-KR" dirty="0"/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커스텀 리포팅</a:t>
            </a:r>
            <a:r>
              <a:rPr lang="en-US" altLang="ko-KR" dirty="0"/>
              <a:t>, </a:t>
            </a:r>
            <a:r>
              <a:rPr lang="ko-KR" altLang="en-US" dirty="0"/>
              <a:t>알람</a:t>
            </a:r>
            <a:r>
              <a:rPr lang="en-US" altLang="ko-KR" dirty="0"/>
              <a:t>, </a:t>
            </a:r>
            <a:r>
              <a:rPr lang="ko-KR" altLang="en-US" dirty="0"/>
              <a:t>히스토리</a:t>
            </a:r>
            <a:r>
              <a:rPr lang="en-US" altLang="ko-KR" dirty="0"/>
              <a:t>, </a:t>
            </a:r>
            <a:r>
              <a:rPr lang="ko-KR" altLang="en-US" dirty="0"/>
              <a:t>통계 정보 제공</a:t>
            </a:r>
            <a:endParaRPr lang="en-US" altLang="ko-KR" dirty="0"/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 err="1"/>
              <a:t>온프레미스</a:t>
            </a:r>
            <a:r>
              <a:rPr lang="en-US" altLang="ko-KR" dirty="0"/>
              <a:t>, </a:t>
            </a:r>
            <a:r>
              <a:rPr lang="ko-KR" altLang="en-US" dirty="0" err="1"/>
              <a:t>프라이빗</a:t>
            </a:r>
            <a:r>
              <a:rPr lang="en-US" altLang="ko-KR" dirty="0"/>
              <a:t>/</a:t>
            </a:r>
            <a:r>
              <a:rPr lang="ko-KR" altLang="en-US" dirty="0" err="1"/>
              <a:t>퍼블릭의</a:t>
            </a:r>
            <a:r>
              <a:rPr lang="ko-KR" altLang="en-US" dirty="0"/>
              <a:t> 멀티</a:t>
            </a:r>
            <a:r>
              <a:rPr lang="en-US" altLang="ko-KR" dirty="0"/>
              <a:t>-</a:t>
            </a:r>
            <a:r>
              <a:rPr lang="ko-KR" altLang="en-US" dirty="0"/>
              <a:t>클라우드 환경 지원</a:t>
            </a:r>
            <a:endParaRPr lang="en-US" altLang="ko-KR" dirty="0"/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에이전트와 에이전트리스 방식 가능</a:t>
            </a:r>
            <a:endParaRPr lang="en-US" altLang="ko-KR" dirty="0"/>
          </a:p>
          <a:p>
            <a:pPr marL="171450" indent="-1714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압축</a:t>
            </a:r>
            <a:r>
              <a:rPr lang="en-US" altLang="ko-KR" dirty="0"/>
              <a:t>, </a:t>
            </a:r>
            <a:r>
              <a:rPr lang="ko-KR" altLang="en-US" dirty="0"/>
              <a:t>중복제거</a:t>
            </a:r>
            <a:r>
              <a:rPr lang="en-US" altLang="ko-KR" dirty="0"/>
              <a:t>, </a:t>
            </a:r>
            <a:r>
              <a:rPr lang="ko-KR" altLang="en-US" dirty="0" err="1"/>
              <a:t>백업본</a:t>
            </a:r>
            <a:r>
              <a:rPr lang="ko-KR" altLang="en-US" dirty="0"/>
              <a:t> 복사 등 스토리지 공간 효율화 기능 제공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D218A9-0305-4F4C-AEE1-6A0186596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759577"/>
            <a:ext cx="5040000" cy="38569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 descr="Image result for veeam one">
            <a:extLst>
              <a:ext uri="{FF2B5EF4-FFF2-40B4-BE49-F238E27FC236}">
                <a16:creationId xmlns:a16="http://schemas.microsoft.com/office/drawing/2014/main" id="{5FD5E4DD-FCD0-411C-BBDA-A1A32166A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4"/>
          <a:stretch/>
        </p:blipFill>
        <p:spPr bwMode="auto">
          <a:xfrm>
            <a:off x="2376000" y="3332280"/>
            <a:ext cx="5040000" cy="313625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49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10F26B0-6F09-4A1B-BB48-3B1AF1EB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소프트웨어와 </a:t>
            </a:r>
            <a:r>
              <a:rPr lang="ko-KR" altLang="en-US" dirty="0" err="1"/>
              <a:t>퍼블릭</a:t>
            </a:r>
            <a:r>
              <a:rPr lang="ko-KR" altLang="en-US" dirty="0"/>
              <a:t> 클라우드 백업과의 비교 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13AEE52-C055-4BC2-9A55-5023BEB572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899" y="1080000"/>
            <a:ext cx="11730677" cy="1080000"/>
          </a:xfrm>
        </p:spPr>
        <p:txBody>
          <a:bodyPr/>
          <a:lstStyle/>
          <a:p>
            <a:r>
              <a:rPr lang="en-US" altLang="ko-KR" dirty="0"/>
              <a:t>MS Azure </a:t>
            </a:r>
            <a:r>
              <a:rPr lang="ko-KR" altLang="en-US" dirty="0"/>
              <a:t>백업의 경우 다양한 제품들로 구성되어져 있으며</a:t>
            </a:r>
            <a:r>
              <a:rPr lang="en-US" altLang="ko-KR" dirty="0"/>
              <a:t>, </a:t>
            </a:r>
            <a:r>
              <a:rPr lang="ko-KR" altLang="en-US" dirty="0"/>
              <a:t>구성 시 매우 복잡하여 관리 부담이 증가합니다</a:t>
            </a:r>
            <a:r>
              <a:rPr lang="en-US" altLang="ko-KR" dirty="0"/>
              <a:t>. AWS </a:t>
            </a:r>
            <a:r>
              <a:rPr lang="ko-KR" altLang="en-US" dirty="0"/>
              <a:t>백업의 경우 다양한 고급의 백업</a:t>
            </a:r>
            <a:r>
              <a:rPr lang="en-US" altLang="ko-KR" dirty="0"/>
              <a:t>/</a:t>
            </a:r>
            <a:r>
              <a:rPr lang="ko-KR" altLang="en-US" dirty="0"/>
              <a:t>복구 기능을 제공하지 못합니다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2FAD7B8-4A8E-458C-8A20-49CB00559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9586"/>
              </p:ext>
            </p:extLst>
          </p:nvPr>
        </p:nvGraphicFramePr>
        <p:xfrm>
          <a:off x="356260" y="1616303"/>
          <a:ext cx="11507191" cy="4701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574">
                  <a:extLst>
                    <a:ext uri="{9D8B030D-6E8A-4147-A177-3AD203B41FA5}">
                      <a16:colId xmlns:a16="http://schemas.microsoft.com/office/drawing/2014/main" val="740934836"/>
                    </a:ext>
                  </a:extLst>
                </a:gridCol>
                <a:gridCol w="2766951">
                  <a:extLst>
                    <a:ext uri="{9D8B030D-6E8A-4147-A177-3AD203B41FA5}">
                      <a16:colId xmlns:a16="http://schemas.microsoft.com/office/drawing/2014/main" val="3496934770"/>
                    </a:ext>
                  </a:extLst>
                </a:gridCol>
                <a:gridCol w="3016333">
                  <a:extLst>
                    <a:ext uri="{9D8B030D-6E8A-4147-A177-3AD203B41FA5}">
                      <a16:colId xmlns:a16="http://schemas.microsoft.com/office/drawing/2014/main" val="4227872792"/>
                    </a:ext>
                  </a:extLst>
                </a:gridCol>
                <a:gridCol w="3016333">
                  <a:extLst>
                    <a:ext uri="{9D8B030D-6E8A-4147-A177-3AD203B41FA5}">
                      <a16:colId xmlns:a16="http://schemas.microsoft.com/office/drawing/2014/main" val="3007992773"/>
                    </a:ext>
                  </a:extLst>
                </a:gridCol>
              </a:tblGrid>
              <a:tr h="579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Veeam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Azure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Backup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 Backup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786334"/>
                  </a:ext>
                </a:extLst>
              </a:tr>
              <a:tr h="440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가격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(Free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버전 제외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중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Azure Backup Server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중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Data Protection Manager -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상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중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817667"/>
                  </a:ext>
                </a:extLst>
              </a:tr>
              <a:tr h="357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환경 구성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단순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복잡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단순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665039"/>
                  </a:ext>
                </a:extLst>
              </a:tr>
              <a:tr h="357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온프레미스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통합 구성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미지원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227285"/>
                  </a:ext>
                </a:extLst>
              </a:tr>
              <a:tr h="357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멀티클라우드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지원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미지원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미지원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700066"/>
                  </a:ext>
                </a:extLst>
              </a:tr>
              <a:tr h="440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퍼블릭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클라우드 자체 서비스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지원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(RDS, </a:t>
                      </a:r>
                      <a:r>
                        <a:rPr lang="en-US" altLang="ko-KR" sz="1100" baseline="0" dirty="0" err="1">
                          <a:solidFill>
                            <a:schemeClr val="tx1"/>
                          </a:solidFill>
                        </a:rPr>
                        <a:t>Dynamdb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472917"/>
                  </a:ext>
                </a:extLst>
              </a:tr>
              <a:tr h="440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고급 백업 기능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어플리케이션 인식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오라클 등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미지원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미지원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81372"/>
                  </a:ext>
                </a:extLst>
              </a:tr>
              <a:tr h="440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고급 복구 기능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(Instant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복구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개별 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복구 등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미지원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미지원</a:t>
                      </a:r>
                      <a:endParaRPr lang="ko-KR" altLang="en-US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795946"/>
                  </a:ext>
                </a:extLst>
              </a:tr>
              <a:tr h="1287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요약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Veeam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단일 제품을 통한 통합 환경 구성 용이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하이브리드 환경 완벽 지원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AWS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 환경의 스냅샷 기반의 빠른 백업 및 복구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MS Azure Free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버전은 단순 스냅샷 제공 및 데이터 관리를 통해 고객의 요구 사항 </a:t>
                      </a:r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</a:rPr>
                        <a:t>미충족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MS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제품은 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MS Azure(Free) + Backup Server + Recovery Service + Data Protection Manager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등 매우 복잡한 구성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Free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버전 외에 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Veeam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과 가격 차이가 없거나 고가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AWS Backup Free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버전은 단순 스냅샷 제공 및 데이터 관리를 통해 고객의 요구 사항 </a:t>
                      </a:r>
                      <a:r>
                        <a:rPr lang="ko-KR" altLang="en-US" sz="1000" baseline="0" dirty="0" err="1">
                          <a:solidFill>
                            <a:schemeClr val="tx1"/>
                          </a:solidFill>
                        </a:rPr>
                        <a:t>미충족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유상 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AWS Backup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버전은 고급 기능이 부족</a:t>
                      </a:r>
                      <a:endParaRPr lang="en-US" altLang="ko-KR" sz="10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</a:rPr>
                        <a:t>Veeam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</a:rPr>
                        <a:t>가격 차이가 없음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129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31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10F26B0-6F09-4A1B-BB48-3B1AF1EB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소프트웨어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Microsoft Azure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7BA857F-2E49-4511-BF29-0FD6C4812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9126"/>
              </p:ext>
            </p:extLst>
          </p:nvPr>
        </p:nvGraphicFramePr>
        <p:xfrm>
          <a:off x="328227" y="1101229"/>
          <a:ext cx="11535223" cy="4997361"/>
        </p:xfrm>
        <a:graphic>
          <a:graphicData uri="http://schemas.openxmlformats.org/drawingml/2006/table">
            <a:tbl>
              <a:tblPr/>
              <a:tblGrid>
                <a:gridCol w="5610027">
                  <a:extLst>
                    <a:ext uri="{9D8B030D-6E8A-4147-A177-3AD203B41FA5}">
                      <a16:colId xmlns:a16="http://schemas.microsoft.com/office/drawing/2014/main" val="886920009"/>
                    </a:ext>
                  </a:extLst>
                </a:gridCol>
                <a:gridCol w="1481299">
                  <a:extLst>
                    <a:ext uri="{9D8B030D-6E8A-4147-A177-3AD203B41FA5}">
                      <a16:colId xmlns:a16="http://schemas.microsoft.com/office/drawing/2014/main" val="3017330348"/>
                    </a:ext>
                  </a:extLst>
                </a:gridCol>
                <a:gridCol w="1481299">
                  <a:extLst>
                    <a:ext uri="{9D8B030D-6E8A-4147-A177-3AD203B41FA5}">
                      <a16:colId xmlns:a16="http://schemas.microsoft.com/office/drawing/2014/main" val="1014853898"/>
                    </a:ext>
                  </a:extLst>
                </a:gridCol>
                <a:gridCol w="1481299">
                  <a:extLst>
                    <a:ext uri="{9D8B030D-6E8A-4147-A177-3AD203B41FA5}">
                      <a16:colId xmlns:a16="http://schemas.microsoft.com/office/drawing/2014/main" val="3218045598"/>
                    </a:ext>
                  </a:extLst>
                </a:gridCol>
                <a:gridCol w="1481299">
                  <a:extLst>
                    <a:ext uri="{9D8B030D-6E8A-4147-A177-3AD203B41FA5}">
                      <a16:colId xmlns:a16="http://schemas.microsoft.com/office/drawing/2014/main" val="430281561"/>
                    </a:ext>
                  </a:extLst>
                </a:gridCol>
              </a:tblGrid>
              <a:tr h="242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VBR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Azure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Backup(free)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MABS/MARS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DPM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20999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온프레미스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Hyper-V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가상화 환경 백업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복구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782781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Azure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환경 별도 백업 관리 서버 필요 유무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810384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도메인 가입 필요 유무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180125"/>
                  </a:ext>
                </a:extLst>
              </a:tr>
              <a:tr h="242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에이전트 사용여부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에이전트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에이전트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Azure Extention)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에이전트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에이전트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001874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Azure VM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백업 방식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스냅샷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스냅샷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단위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단위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881616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Azure VM OS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이미지 백업 유무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968033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Azure Windows VM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Azure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에서 백업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복구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799406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Azure Linux VM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Azure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에서 백업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복구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300379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Azure VM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볼륨 단위 백업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465111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Azure VM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을 온프레미스로 백업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복구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975523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MS App-Aware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자동 인지 및 백업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535281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Oracle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자동 인지 및 백업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016044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오픈소스 데이터베이스 백업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975692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Hyper-V VM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복제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749652"/>
                  </a:ext>
                </a:extLst>
              </a:tr>
              <a:tr h="33005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다중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동시 백업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 </a:t>
                      </a:r>
                      <a:b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동시간대 단일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VM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백업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305000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어플리케이션 복구 지원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지원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지원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432442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파일단위 복구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CLI)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480907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볼륨단위 복구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CLI)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92501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Oracle </a:t>
                      </a:r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데이터베이스 단위 복구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012138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백업본으로 즉시 서비스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Instant Recovery)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69326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복구시 멀웨어 및 바이러스 검사 후 데이터 복구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6339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온프레미스 물리환경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가상환경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퍼블릭 클라우드 백업 통합지원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22995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GUI)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748330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비율화된 진행과정 정보 제공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또는 복구 작업에 대해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9981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자동 스케줄링 및 정책관리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회만 가능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회만 가능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회만 가능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286276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그래픽 리포팅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알람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653234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백업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복구 내역 및 작업과정 모니터링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실시간도 가능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590333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 </a:t>
                      </a:r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재해복구를 위한 리지언간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계정간 데이터 백업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복제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978410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Azure VM </a:t>
                      </a:r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백업을 다른 퍼블릭 클라우드로 복제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복구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489110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Azure VM </a:t>
                      </a:r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백업을 온프레미스로 복제</a:t>
                      </a:r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복구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680848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암호화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421587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압축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중북제거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등 저장공간 절약 기능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 제외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 제외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440756"/>
                  </a:ext>
                </a:extLst>
              </a:tr>
              <a:tr h="1344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기술 지원 범위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파트너사 지원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별도 기술 지원 서비스 계약 필수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기본적으로 고객사 직접 운영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57" marR="5557" marT="5557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3367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A4AC524-84C7-4FEC-9FE4-7879F27CE397}"/>
              </a:ext>
            </a:extLst>
          </p:cNvPr>
          <p:cNvSpPr txBox="1"/>
          <p:nvPr/>
        </p:nvSpPr>
        <p:spPr>
          <a:xfrm>
            <a:off x="328227" y="6094412"/>
            <a:ext cx="11535223" cy="442035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200" dirty="0">
                <a:solidFill>
                  <a:srgbClr val="002060"/>
                </a:solidFill>
              </a:rPr>
              <a:t>MS</a:t>
            </a:r>
            <a:r>
              <a:rPr lang="ko-KR" altLang="en-US" sz="1200" dirty="0">
                <a:solidFill>
                  <a:srgbClr val="002060"/>
                </a:solidFill>
              </a:rPr>
              <a:t>는 </a:t>
            </a:r>
            <a:r>
              <a:rPr lang="en-US" altLang="ko-KR" sz="1200" dirty="0">
                <a:solidFill>
                  <a:srgbClr val="002060"/>
                </a:solidFill>
              </a:rPr>
              <a:t>Azure </a:t>
            </a:r>
            <a:r>
              <a:rPr lang="ko-KR" altLang="en-US" sz="1200" dirty="0">
                <a:solidFill>
                  <a:srgbClr val="002060"/>
                </a:solidFill>
              </a:rPr>
              <a:t>백업을 위해 </a:t>
            </a:r>
            <a:r>
              <a:rPr lang="en-US" altLang="ko-KR" sz="1200" dirty="0">
                <a:solidFill>
                  <a:srgbClr val="002060"/>
                </a:solidFill>
              </a:rPr>
              <a:t>MS Azure </a:t>
            </a:r>
            <a:r>
              <a:rPr lang="en-US" altLang="ko-KR" sz="1200" dirty="0" err="1">
                <a:solidFill>
                  <a:srgbClr val="002060"/>
                </a:solidFill>
              </a:rPr>
              <a:t>Backup+MARS</a:t>
            </a:r>
            <a:r>
              <a:rPr lang="en-US" altLang="ko-KR" sz="1200" dirty="0">
                <a:solidFill>
                  <a:srgbClr val="002060"/>
                </a:solidFill>
              </a:rPr>
              <a:t>(MS Azure Backup Server)+MARS(MS Azure Recovery Service) </a:t>
            </a:r>
            <a:r>
              <a:rPr lang="ko-KR" altLang="en-US" sz="1200" dirty="0">
                <a:solidFill>
                  <a:srgbClr val="002060"/>
                </a:solidFill>
              </a:rPr>
              <a:t>구성 또는 </a:t>
            </a:r>
            <a:r>
              <a:rPr lang="en-US" altLang="ko-KR" sz="1200" dirty="0">
                <a:solidFill>
                  <a:srgbClr val="002060"/>
                </a:solidFill>
              </a:rPr>
              <a:t>DPM(Data Protection Manager)</a:t>
            </a:r>
            <a:r>
              <a:rPr lang="ko-KR" altLang="en-US" sz="1200" dirty="0">
                <a:solidFill>
                  <a:srgbClr val="002060"/>
                </a:solidFill>
              </a:rPr>
              <a:t>가 포함된 </a:t>
            </a:r>
            <a:r>
              <a:rPr lang="en-US" altLang="ko-KR" sz="1200" dirty="0">
                <a:solidFill>
                  <a:srgbClr val="002060"/>
                </a:solidFill>
              </a:rPr>
              <a:t>MS System Center Suite</a:t>
            </a:r>
            <a:r>
              <a:rPr lang="ko-KR" altLang="en-US" sz="1200" dirty="0">
                <a:solidFill>
                  <a:srgbClr val="002060"/>
                </a:solidFill>
              </a:rPr>
              <a:t>이 필요</a:t>
            </a:r>
          </a:p>
        </p:txBody>
      </p:sp>
    </p:spTree>
    <p:extLst>
      <p:ext uri="{BB962C8B-B14F-4D97-AF65-F5344CB8AC3E}">
        <p14:creationId xmlns:p14="http://schemas.microsoft.com/office/powerpoint/2010/main" val="8597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10F26B0-6F09-4A1B-BB48-3B1AF1EB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소프트웨어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AWS Backup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2E22F0-03E5-4C0E-AA03-355C75C25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76552"/>
              </p:ext>
            </p:extLst>
          </p:nvPr>
        </p:nvGraphicFramePr>
        <p:xfrm>
          <a:off x="345631" y="1148728"/>
          <a:ext cx="11482190" cy="5231042"/>
        </p:xfrm>
        <a:graphic>
          <a:graphicData uri="http://schemas.openxmlformats.org/drawingml/2006/table">
            <a:tbl>
              <a:tblPr/>
              <a:tblGrid>
                <a:gridCol w="6406991">
                  <a:extLst>
                    <a:ext uri="{9D8B030D-6E8A-4147-A177-3AD203B41FA5}">
                      <a16:colId xmlns:a16="http://schemas.microsoft.com/office/drawing/2014/main" val="971347734"/>
                    </a:ext>
                  </a:extLst>
                </a:gridCol>
                <a:gridCol w="1691733">
                  <a:extLst>
                    <a:ext uri="{9D8B030D-6E8A-4147-A177-3AD203B41FA5}">
                      <a16:colId xmlns:a16="http://schemas.microsoft.com/office/drawing/2014/main" val="4070044607"/>
                    </a:ext>
                  </a:extLst>
                </a:gridCol>
                <a:gridCol w="1691733">
                  <a:extLst>
                    <a:ext uri="{9D8B030D-6E8A-4147-A177-3AD203B41FA5}">
                      <a16:colId xmlns:a16="http://schemas.microsoft.com/office/drawing/2014/main" val="3360260091"/>
                    </a:ext>
                  </a:extLst>
                </a:gridCol>
                <a:gridCol w="1691733">
                  <a:extLst>
                    <a:ext uri="{9D8B030D-6E8A-4147-A177-3AD203B41FA5}">
                      <a16:colId xmlns:a16="http://schemas.microsoft.com/office/drawing/2014/main" val="2771876889"/>
                    </a:ext>
                  </a:extLst>
                </a:gridCol>
              </a:tblGrid>
              <a:tr h="40873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Veeam </a:t>
                      </a:r>
                      <a:b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for AWS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AWS  EBS Snapshot and AMI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(Free)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AWS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Backup</a:t>
                      </a:r>
                      <a:b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(Advanced)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20813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한국 리전 지원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551557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AWS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환경 별도 백업 관리 서버 필요 유무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7911474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에이전트 사용여부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에이전트리스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에이전트리스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에이전트리스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224613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AWS EC2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백업 방식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스냅샷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스냅샷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스냅샷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856644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복원 시 요금 과금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EFS, DynamoDB)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77229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AWS EC2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을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AWS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에서 백업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복구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79289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AWS EC2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볼륨 단위 백업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복구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복구만 지원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95387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AWS RDS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백업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복구 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385685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AWS DynamoDB Table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백업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복구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49598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EC2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실행중인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App-Aware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자동 인지 및 백업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복구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572173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EC2 </a:t>
                      </a:r>
                      <a:r>
                        <a:rPr lang="ko-KR" alt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실행중인 </a:t>
                      </a:r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Oracle </a:t>
                      </a:r>
                      <a:r>
                        <a:rPr lang="ko-KR" alt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자동 인지 및 백업</a:t>
                      </a:r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복구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77931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오픈소스 데이터베이스 백업</a:t>
                      </a:r>
                      <a:r>
                        <a:rPr lang="en-US" altLang="ko-KR" sz="9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복구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537430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백업본으로 즉시 서비스</a:t>
                      </a:r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Instant Recovery)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554234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marL="0" algn="ctr" defTabSz="685800" rtl="0" eaLnBrk="1" fontAlgn="ctr" latinLnBrk="1" hangingPunct="1"/>
                      <a:r>
                        <a:rPr lang="ko-KR" altLang="en-US" sz="9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복구시</a:t>
                      </a:r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멀웨어</a:t>
                      </a:r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 및 바이러스 검사 후 데이터 복구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074324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marL="0" algn="ctr" defTabSz="685800" rtl="0" eaLnBrk="1" fontAlgn="ctr" latinLnBrk="1" hangingPunct="1"/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온프레미스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 물리환경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가상환경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퍼블릭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 클라우드 백업 통합지원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827533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marL="0" algn="ctr" defTabSz="6858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GUI </a:t>
                      </a: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인터페이스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GUI)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Web)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317012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marL="0" algn="ctr" defTabSz="6858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%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비율화된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 진행과정 정보 제공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백업 또는 복구 작업에 대해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535884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marL="0" algn="ctr" defTabSz="6858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GUI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기반 자동 스케줄링 및 정책관리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478661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marL="0" algn="ctr" defTabSz="6858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그래픽 리포팅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알람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142617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marL="0" algn="ctr" defTabSz="6858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백업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복구 내역 및 작업과정 모니터링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실시간도 가능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920434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marL="0" algn="ctr" defTabSz="6858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AWS EC2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스냅샷을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S3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로 복제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206994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marL="0" algn="ctr" defTabSz="685800" rtl="0" eaLnBrk="1" fontAlgn="ctr" latinLnBrk="1" hangingPunct="1"/>
                      <a:r>
                        <a:rPr lang="en-US" altLang="ko-KR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AWS EC2 </a:t>
                      </a:r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백업을 다른 </a:t>
                      </a:r>
                      <a:r>
                        <a:rPr lang="ko-KR" altLang="en-US" sz="9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퍼블릭</a:t>
                      </a:r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 클라우드로 복제</a:t>
                      </a:r>
                      <a:r>
                        <a:rPr lang="en-US" altLang="ko-KR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복구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067973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marL="0" algn="ctr" defTabSz="685800" rtl="0" eaLnBrk="1" fontAlgn="ctr" latinLnBrk="1" hangingPunct="1"/>
                      <a:r>
                        <a:rPr lang="en-US" altLang="ko-KR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AWS EC2 </a:t>
                      </a:r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백업을 </a:t>
                      </a:r>
                      <a:r>
                        <a:rPr lang="ko-KR" altLang="en-US" sz="9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온프레미스로</a:t>
                      </a:r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 복제</a:t>
                      </a:r>
                      <a:r>
                        <a:rPr lang="en-US" altLang="ko-KR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복구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959777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marL="0" algn="ctr" defTabSz="685800" rtl="0" eaLnBrk="1" fontAlgn="ctr" latinLnBrk="1" hangingPunct="1"/>
                      <a:r>
                        <a:rPr lang="en-US" altLang="ko-KR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DR </a:t>
                      </a:r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재해복구를 위한 </a:t>
                      </a:r>
                      <a:r>
                        <a:rPr lang="ko-KR" altLang="en-US" sz="9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리전간</a:t>
                      </a:r>
                      <a:r>
                        <a:rPr lang="en-US" altLang="ko-KR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계정간</a:t>
                      </a:r>
                      <a:r>
                        <a:rPr lang="en-US" altLang="ko-KR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, VPC</a:t>
                      </a:r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간에 데이터 백업</a:t>
                      </a:r>
                      <a:r>
                        <a:rPr lang="en-US" altLang="ko-KR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복제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467746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marL="0" algn="ctr" defTabSz="685800" rtl="0" eaLnBrk="1" fontAlgn="ctr" latinLnBrk="1" hangingPunct="1"/>
                      <a:r>
                        <a:rPr lang="ko-KR" altLang="en-US" sz="9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데이터 암호화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78700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marL="0" algn="ctr" defTabSz="6858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압축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중북제거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 등 저장공간 절약 기능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아니요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637405"/>
                  </a:ext>
                </a:extLst>
              </a:tr>
              <a:tr h="176316">
                <a:tc>
                  <a:txBody>
                    <a:bodyPr/>
                    <a:lstStyle/>
                    <a:p>
                      <a:pPr marL="0" algn="ctr" defTabSz="6858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기술 지원 범위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파트너 지원</a:t>
                      </a:r>
                    </a:p>
                  </a:txBody>
                  <a:tcPr marL="6746" marR="6746" marT="6746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별도 기술 지원 서비스 계약 필수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고객사 직접 운영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615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43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334245"/>
      </p:ext>
    </p:extLst>
  </p:cSld>
  <p:clrMapOvr>
    <a:masterClrMapping/>
  </p:clrMapOvr>
</p:sld>
</file>

<file path=ppt/theme/theme1.xml><?xml version="1.0" encoding="utf-8"?>
<a:theme xmlns:a="http://schemas.openxmlformats.org/drawingml/2006/main" name="업가드 마스터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rtlCol="0" anchor="ctr"/>
      <a:lstStyle>
        <a:defPPr algn="ctr" latinLnBrk="0">
          <a:spcAft>
            <a:spcPts val="200"/>
          </a:spcAft>
          <a:defRPr sz="11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latinLnBrk="0">
          <a:spcAft>
            <a:spcPts val="200"/>
          </a:spcAft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eam - Presentation Templates - 2018-05-22.potx" id="{41A1FE0A-37F0-47E1-A788-7439A615D63E}" vid="{332D3633-D9D5-4E05-B3FE-A0524F5065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CDCFE6A765B249960D0379DBA315E7" ma:contentTypeVersion="0" ma:contentTypeDescription="Create a new document." ma:contentTypeScope="" ma:versionID="8c1dcbd59101838153dc7e61aa700e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6D249E-53E7-4BA0-9344-AEC2F278B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D6290AE-B4A6-4728-937B-ACE302F18D5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AF2E16-EB7D-4495-8A6A-2E845D1F80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Veeam - Presentation Templates - 2018-05-22</Template>
  <TotalTime>0</TotalTime>
  <Words>1366</Words>
  <Application>Microsoft Office PowerPoint</Application>
  <PresentationFormat>와이드스크린</PresentationFormat>
  <Paragraphs>382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Wingdings</vt:lpstr>
      <vt:lpstr>Tahoma</vt:lpstr>
      <vt:lpstr>업가드 마스터 슬라이드</vt:lpstr>
      <vt:lpstr>PowerPoint 프레젠테이션</vt:lpstr>
      <vt:lpstr>퍼블릭 클라우드 백업</vt:lpstr>
      <vt:lpstr>퍼블릭 클라우드의 백업</vt:lpstr>
      <vt:lpstr>빔 소프트웨어 – 퍼블릭 클라우드</vt:lpstr>
      <vt:lpstr>빔 소프트웨어와 퍼블릭 클라우드 백업과의 비교 요약</vt:lpstr>
      <vt:lpstr>빔 소프트웨어 vs Microsoft Azure</vt:lpstr>
      <vt:lpstr>빔 소프트웨어 vs AWS Backup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2018-05-25T06:18:27Z</dcterms:created>
  <dcterms:modified xsi:type="dcterms:W3CDTF">2019-07-18T05:13:00Z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0x01010036CDCFE6A765B249960D0379DBA315E7</vt:lpwstr>
  </property>
</Properties>
</file>