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56" r:id="rId5"/>
    <p:sldId id="26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B344D84-9AFB-497E-A393-DC336BA19D2E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80C555-D710-4966-A9DD-705D1A789860}" type="datetimeFigureOut">
              <a:rPr lang="ko-KR" altLang="en-US" smtClean="0"/>
              <a:t>2019-11-12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8D030-58B5-41AF-8DB7-2CE95A2CE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812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mailto:Sales.Korea@veeam.com" TargetMode="External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Channels.Korea@veeam.com" TargetMode="External"/><Relationship Id="rId4" Type="http://schemas.openxmlformats.org/officeDocument/2006/relationships/hyperlink" Target="mailto:SEs.Korea@veeam.com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3">
            <a:extLst>
              <a:ext uri="{FF2B5EF4-FFF2-40B4-BE49-F238E27FC236}">
                <a16:creationId xmlns:a16="http://schemas.microsoft.com/office/drawing/2014/main" id="{E00CA6ED-F1D8-49DF-8C1A-F4B6C6F15C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80" y="-48637"/>
            <a:ext cx="12190720" cy="5651770"/>
          </a:xfrm>
          <a:prstGeom prst="rect">
            <a:avLst/>
          </a:prstGeom>
        </p:spPr>
      </p:pic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8F18575D-EFB2-4843-A28B-55AD5FBD4E5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08126" y="1268474"/>
            <a:ext cx="9150349" cy="8032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제목</a:t>
            </a:r>
            <a:endParaRPr lang="en-US" altLang="ko-KR" dirty="0"/>
          </a:p>
        </p:txBody>
      </p:sp>
      <p:sp>
        <p:nvSpPr>
          <p:cNvPr id="9" name="텍스트 개체 틀 9">
            <a:extLst>
              <a:ext uri="{FF2B5EF4-FFF2-40B4-BE49-F238E27FC236}">
                <a16:creationId xmlns:a16="http://schemas.microsoft.com/office/drawing/2014/main" id="{2830ABC2-AF2F-4EEF-82A7-4A1FD943B3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4317" y="3900120"/>
            <a:ext cx="7437967" cy="3429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ko-KR" altLang="en-US" dirty="0"/>
          </a:p>
        </p:txBody>
      </p:sp>
      <p:pic>
        <p:nvPicPr>
          <p:cNvPr id="10" name="Picture 4" descr="File:Hewlett Packard Enterprise logo.svg">
            <a:extLst>
              <a:ext uri="{FF2B5EF4-FFF2-40B4-BE49-F238E27FC236}">
                <a16:creationId xmlns:a16="http://schemas.microsoft.com/office/drawing/2014/main" id="{75140147-EBF1-4704-8DAD-4944C6D05C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992" y="5925674"/>
            <a:ext cx="1800000" cy="6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enovo logo">
            <a:extLst>
              <a:ext uri="{FF2B5EF4-FFF2-40B4-BE49-F238E27FC236}">
                <a16:creationId xmlns:a16="http://schemas.microsoft.com/office/drawing/2014/main" id="{83A542AF-F1C4-4BCD-9B87-027AF98350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829" y="6083174"/>
            <a:ext cx="1714286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1gew6o3qn6vx9kp3s42ge0y1-wpengine.netdna-ssl.com/wp-content/uploads/2012/08/8867.Microsoft_5F00_Logo_2D00_for_2D00_screen.jpg">
            <a:extLst>
              <a:ext uri="{FF2B5EF4-FFF2-40B4-BE49-F238E27FC236}">
                <a16:creationId xmlns:a16="http://schemas.microsoft.com/office/drawing/2014/main" id="{42C051A2-6FD8-4BBE-AF65-314B867F3F1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61" t="25047" r="10577" b="25159"/>
          <a:stretch/>
        </p:blipFill>
        <p:spPr bwMode="auto">
          <a:xfrm>
            <a:off x="473155" y="6056982"/>
            <a:ext cx="1800000" cy="412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VMware Logo">
            <a:extLst>
              <a:ext uri="{FF2B5EF4-FFF2-40B4-BE49-F238E27FC236}">
                <a16:creationId xmlns:a16="http://schemas.microsoft.com/office/drawing/2014/main" id="{8A1A01F5-9242-4DD7-A1DE-E84C5937A39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2952" y="6119174"/>
            <a:ext cx="1832727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nutanix logo">
            <a:extLst>
              <a:ext uri="{FF2B5EF4-FFF2-40B4-BE49-F238E27FC236}">
                <a16:creationId xmlns:a16="http://schemas.microsoft.com/office/drawing/2014/main" id="{AA6D8E56-ED46-4B42-AE5E-BACB8F083D2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0123" y="6147158"/>
            <a:ext cx="1800000" cy="23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8060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+리딩 메시지+글박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56B65-C348-49E0-AF76-027AA542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FB72CE5-236C-4567-AEAE-7071427B0E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94AEFB-A2F9-4EA1-8CCF-B5B8A7520B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68894" y="101815"/>
            <a:ext cx="5267004" cy="36036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9900FA3-B846-474C-B7B9-9AD79342001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5899" y="1080000"/>
            <a:ext cx="11519999" cy="1080000"/>
          </a:xfrm>
          <a:prstGeom prst="rect">
            <a:avLst/>
          </a:prstGeom>
        </p:spPr>
        <p:txBody>
          <a:bodyPr/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400" b="1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>
              <a:buNone/>
              <a:tabLst/>
              <a:defRPr b="1"/>
            </a:lvl2pPr>
            <a:lvl3pPr marL="0" indent="0">
              <a:buNone/>
              <a:tabLst/>
              <a:defRPr b="1"/>
            </a:lvl3pPr>
            <a:lvl4pPr marL="0" indent="0">
              <a:buNone/>
              <a:tabLst/>
              <a:defRPr b="1"/>
            </a:lvl4pPr>
            <a:lvl5pPr>
              <a:defRPr b="1"/>
            </a:lvl5pPr>
          </a:lstStyle>
          <a:p>
            <a:pPr lvl="0"/>
            <a:r>
              <a:rPr lang="ko-KR" altLang="en-US" dirty="0" err="1"/>
              <a:t>리딩</a:t>
            </a:r>
            <a:r>
              <a:rPr lang="ko-KR" altLang="en-US" dirty="0"/>
              <a:t> 메시지</a:t>
            </a:r>
          </a:p>
        </p:txBody>
      </p:sp>
      <p:sp>
        <p:nvSpPr>
          <p:cNvPr id="7" name="텍스트 개체 틀 9">
            <a:extLst>
              <a:ext uri="{FF2B5EF4-FFF2-40B4-BE49-F238E27FC236}">
                <a16:creationId xmlns:a16="http://schemas.microsoft.com/office/drawing/2014/main" id="{524F806B-607F-4234-BFC3-3B2C7ECD00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36000" y="2199847"/>
            <a:ext cx="3600000" cy="3524213"/>
          </a:xfrm>
          <a:prstGeom prst="rect">
            <a:avLst/>
          </a:prstGeom>
        </p:spPr>
        <p:txBody>
          <a:bodyPr anchor="t"/>
          <a:lstStyle>
            <a:lvl1pPr defTabSz="134541" latinLnBrk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2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sz="825" b="0"/>
            </a:lvl2pPr>
            <a:lvl3pPr>
              <a:defRPr sz="825" b="0"/>
            </a:lvl3pPr>
            <a:lvl4pPr>
              <a:defRPr sz="825" b="0"/>
            </a:lvl4pPr>
            <a:lvl5pPr>
              <a:defRPr sz="825" b="0"/>
            </a:lvl5pPr>
          </a:lstStyle>
          <a:p>
            <a:pPr lvl="0"/>
            <a:r>
              <a:rPr lang="ko-KR" altLang="en-US" dirty="0"/>
              <a:t>맑은 고딕</a:t>
            </a:r>
            <a:r>
              <a:rPr lang="en-US" altLang="ko-KR" dirty="0"/>
              <a:t>, Arial, </a:t>
            </a:r>
            <a:r>
              <a:rPr lang="ko-KR" altLang="en-US" dirty="0"/>
              <a:t>폰트 크기 </a:t>
            </a:r>
            <a:r>
              <a:rPr lang="en-US" altLang="ko-KR" dirty="0"/>
              <a:t>12</a:t>
            </a:r>
          </a:p>
          <a:p>
            <a:pPr lvl="0"/>
            <a:r>
              <a:rPr lang="en-US" altLang="ko-KR" dirty="0"/>
              <a:t>	</a:t>
            </a:r>
          </a:p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6663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+글박스+주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56B65-C348-49E0-AF76-027AA542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FB72CE5-236C-4567-AEAE-7071427B0E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텍스트 개체 틀 4">
            <a:extLst>
              <a:ext uri="{FF2B5EF4-FFF2-40B4-BE49-F238E27FC236}">
                <a16:creationId xmlns:a16="http://schemas.microsoft.com/office/drawing/2014/main" id="{78F845FE-0EAE-4C27-A34D-0A16FCA693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68894" y="101815"/>
            <a:ext cx="5267004" cy="36036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텍스트 개체 틀 9">
            <a:extLst>
              <a:ext uri="{FF2B5EF4-FFF2-40B4-BE49-F238E27FC236}">
                <a16:creationId xmlns:a16="http://schemas.microsoft.com/office/drawing/2014/main" id="{888969FD-DB21-491C-A554-87E1C0BE1D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36000" y="2199847"/>
            <a:ext cx="3600000" cy="3524213"/>
          </a:xfrm>
          <a:prstGeom prst="rect">
            <a:avLst/>
          </a:prstGeom>
        </p:spPr>
        <p:txBody>
          <a:bodyPr anchor="t"/>
          <a:lstStyle>
            <a:lvl1pPr defTabSz="134541" latinLnBrk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2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sz="825" b="0"/>
            </a:lvl2pPr>
            <a:lvl3pPr>
              <a:defRPr sz="825" b="0"/>
            </a:lvl3pPr>
            <a:lvl4pPr>
              <a:defRPr sz="825" b="0"/>
            </a:lvl4pPr>
            <a:lvl5pPr>
              <a:defRPr sz="825" b="0"/>
            </a:lvl5pPr>
          </a:lstStyle>
          <a:p>
            <a:pPr lvl="0"/>
            <a:r>
              <a:rPr lang="ko-KR" altLang="en-US" dirty="0"/>
              <a:t>맑은 고딕</a:t>
            </a:r>
            <a:r>
              <a:rPr lang="en-US" altLang="ko-KR" dirty="0"/>
              <a:t>, Arial, </a:t>
            </a:r>
            <a:r>
              <a:rPr lang="ko-KR" altLang="en-US" dirty="0"/>
              <a:t>폰트 크기 </a:t>
            </a:r>
            <a:r>
              <a:rPr lang="en-US" altLang="ko-KR" dirty="0"/>
              <a:t>12</a:t>
            </a:r>
          </a:p>
          <a:p>
            <a:pPr lvl="0"/>
            <a:r>
              <a:rPr lang="en-US" altLang="ko-KR" dirty="0"/>
              <a:t>	</a:t>
            </a:r>
          </a:p>
          <a:p>
            <a:pPr lvl="0"/>
            <a:endParaRPr lang="ko-KR" altLang="en-US" dirty="0"/>
          </a:p>
        </p:txBody>
      </p:sp>
      <p:sp>
        <p:nvSpPr>
          <p:cNvPr id="8" name="텍스트 개체 틀 8">
            <a:extLst>
              <a:ext uri="{FF2B5EF4-FFF2-40B4-BE49-F238E27FC236}">
                <a16:creationId xmlns:a16="http://schemas.microsoft.com/office/drawing/2014/main" id="{EB1C3A7A-52C0-4577-B852-50CD52A7E4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5900" y="5760000"/>
            <a:ext cx="11520000" cy="72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주석</a:t>
            </a:r>
          </a:p>
        </p:txBody>
      </p:sp>
    </p:spTree>
    <p:extLst>
      <p:ext uri="{BB962C8B-B14F-4D97-AF65-F5344CB8AC3E}">
        <p14:creationId xmlns:p14="http://schemas.microsoft.com/office/powerpoint/2010/main" val="2554278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+리딩 메시지+글박스+주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56B65-C348-49E0-AF76-027AA542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FB72CE5-236C-4567-AEAE-7071427B0E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텍스트 개체 틀 4">
            <a:extLst>
              <a:ext uri="{FF2B5EF4-FFF2-40B4-BE49-F238E27FC236}">
                <a16:creationId xmlns:a16="http://schemas.microsoft.com/office/drawing/2014/main" id="{B4ECEC7B-F028-4DA2-8DCB-853BB64517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68894" y="101815"/>
            <a:ext cx="5267004" cy="36036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32DB62F8-7145-465D-BC4F-A02554C128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5899" y="1080000"/>
            <a:ext cx="11519999" cy="1080000"/>
          </a:xfrm>
          <a:prstGeom prst="rect">
            <a:avLst/>
          </a:prstGeom>
        </p:spPr>
        <p:txBody>
          <a:bodyPr/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400" b="1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>
              <a:buNone/>
              <a:tabLst/>
              <a:defRPr b="1"/>
            </a:lvl2pPr>
            <a:lvl3pPr marL="0" indent="0">
              <a:buNone/>
              <a:tabLst/>
              <a:defRPr b="1"/>
            </a:lvl3pPr>
            <a:lvl4pPr marL="0" indent="0">
              <a:buNone/>
              <a:tabLst/>
              <a:defRPr b="1"/>
            </a:lvl4pPr>
            <a:lvl5pPr>
              <a:defRPr b="1"/>
            </a:lvl5pPr>
          </a:lstStyle>
          <a:p>
            <a:pPr lvl="0"/>
            <a:r>
              <a:rPr lang="ko-KR" altLang="en-US" dirty="0" err="1"/>
              <a:t>리딩</a:t>
            </a:r>
            <a:r>
              <a:rPr lang="ko-KR" altLang="en-US" dirty="0"/>
              <a:t> 메시지</a:t>
            </a:r>
          </a:p>
        </p:txBody>
      </p:sp>
      <p:sp>
        <p:nvSpPr>
          <p:cNvPr id="8" name="텍스트 개체 틀 9">
            <a:extLst>
              <a:ext uri="{FF2B5EF4-FFF2-40B4-BE49-F238E27FC236}">
                <a16:creationId xmlns:a16="http://schemas.microsoft.com/office/drawing/2014/main" id="{63CFF15C-DE6B-4231-A6B7-866C77ED1C2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36000" y="2199847"/>
            <a:ext cx="3600000" cy="3524213"/>
          </a:xfrm>
          <a:prstGeom prst="rect">
            <a:avLst/>
          </a:prstGeom>
        </p:spPr>
        <p:txBody>
          <a:bodyPr anchor="t"/>
          <a:lstStyle>
            <a:lvl1pPr defTabSz="134541" latinLnBrk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2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sz="825" b="0"/>
            </a:lvl2pPr>
            <a:lvl3pPr>
              <a:defRPr sz="825" b="0"/>
            </a:lvl3pPr>
            <a:lvl4pPr>
              <a:defRPr sz="825" b="0"/>
            </a:lvl4pPr>
            <a:lvl5pPr>
              <a:defRPr sz="825" b="0"/>
            </a:lvl5pPr>
          </a:lstStyle>
          <a:p>
            <a:pPr lvl="0"/>
            <a:r>
              <a:rPr lang="ko-KR" altLang="en-US" dirty="0"/>
              <a:t>맑은 고딕</a:t>
            </a:r>
            <a:r>
              <a:rPr lang="en-US" altLang="ko-KR" dirty="0"/>
              <a:t>, Arial, </a:t>
            </a:r>
            <a:r>
              <a:rPr lang="ko-KR" altLang="en-US" dirty="0"/>
              <a:t>폰트 크기 </a:t>
            </a:r>
            <a:r>
              <a:rPr lang="en-US" altLang="ko-KR" dirty="0"/>
              <a:t>12</a:t>
            </a:r>
          </a:p>
          <a:p>
            <a:pPr lvl="0"/>
            <a:r>
              <a:rPr lang="en-US" altLang="ko-KR" dirty="0"/>
              <a:t>	</a:t>
            </a:r>
          </a:p>
          <a:p>
            <a:pPr lvl="0"/>
            <a:endParaRPr lang="ko-KR" altLang="en-US" dirty="0"/>
          </a:p>
        </p:txBody>
      </p:sp>
      <p:sp>
        <p:nvSpPr>
          <p:cNvPr id="7" name="텍스트 개체 틀 8">
            <a:extLst>
              <a:ext uri="{FF2B5EF4-FFF2-40B4-BE49-F238E27FC236}">
                <a16:creationId xmlns:a16="http://schemas.microsoft.com/office/drawing/2014/main" id="{FF0E48D1-00AE-43D4-A9A8-E8A88AAD1F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5900" y="5760000"/>
            <a:ext cx="11520000" cy="72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주석</a:t>
            </a:r>
          </a:p>
        </p:txBody>
      </p:sp>
    </p:spTree>
    <p:extLst>
      <p:ext uri="{BB962C8B-B14F-4D97-AF65-F5344CB8AC3E}">
        <p14:creationId xmlns:p14="http://schemas.microsoft.com/office/powerpoint/2010/main" val="1207024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2F97443-A1F1-43CB-BE24-D5F96E5B38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337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끝맺음 슬라이드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2F97443-A1F1-43CB-BE24-D5F96E5B38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4" name="Picture 2" descr="Image result for veeam logo">
            <a:extLst>
              <a:ext uri="{FF2B5EF4-FFF2-40B4-BE49-F238E27FC236}">
                <a16:creationId xmlns:a16="http://schemas.microsoft.com/office/drawing/2014/main" id="{68BFC7DC-0D3C-49D1-A933-7A44F6F2228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049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끝맺음 슬라이드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10DECCD-DF87-41EC-A1C7-833DD0070E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4F6DA78-2507-4960-9FE5-296430C89432}"/>
              </a:ext>
            </a:extLst>
          </p:cNvPr>
          <p:cNvCxnSpPr/>
          <p:nvPr userDrawn="1"/>
        </p:nvCxnSpPr>
        <p:spPr>
          <a:xfrm>
            <a:off x="359923" y="2908570"/>
            <a:ext cx="1121599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262254C5-4CBB-4EF2-8653-F7DD8CDC18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23" y="894950"/>
            <a:ext cx="5400000" cy="1598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4CE766-54F1-44E6-B28C-8D892FF303F6}"/>
              </a:ext>
            </a:extLst>
          </p:cNvPr>
          <p:cNvSpPr txBox="1"/>
          <p:nvPr userDrawn="1"/>
        </p:nvSpPr>
        <p:spPr>
          <a:xfrm>
            <a:off x="6410528" y="4543458"/>
            <a:ext cx="51653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13494</a:t>
            </a:r>
            <a:r>
              <a:rPr lang="ko-KR" altLang="en-US" dirty="0"/>
              <a:t> 경기도 성남시 분당구 </a:t>
            </a:r>
            <a:r>
              <a:rPr lang="ko-KR" altLang="en-US" dirty="0" err="1"/>
              <a:t>판교역로</a:t>
            </a:r>
            <a:r>
              <a:rPr lang="ko-KR" altLang="en-US" dirty="0"/>
              <a:t> </a:t>
            </a:r>
            <a:r>
              <a:rPr lang="en-US" altLang="ko-KR" dirty="0"/>
              <a:t>231,</a:t>
            </a:r>
          </a:p>
          <a:p>
            <a:r>
              <a:rPr lang="en-US" altLang="ko-KR" dirty="0"/>
              <a:t>H</a:t>
            </a:r>
            <a:r>
              <a:rPr lang="ko-KR" altLang="en-US" dirty="0"/>
              <a:t>스퀘어 </a:t>
            </a:r>
            <a:r>
              <a:rPr lang="en-US" altLang="ko-KR" dirty="0"/>
              <a:t>S</a:t>
            </a:r>
            <a:r>
              <a:rPr lang="ko-KR" altLang="en-US" dirty="0"/>
              <a:t>동 </a:t>
            </a:r>
            <a:r>
              <a:rPr lang="en-US" altLang="ko-KR" dirty="0"/>
              <a:t>906</a:t>
            </a:r>
            <a:r>
              <a:rPr lang="ko-KR" altLang="en-US" dirty="0"/>
              <a:t>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영업팀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Sales.Korea@veeam.com</a:t>
            </a:r>
            <a:endParaRPr lang="en-US" altLang="ko-KR" dirty="0"/>
          </a:p>
          <a:p>
            <a:r>
              <a:rPr lang="ko-KR" altLang="en-US" dirty="0"/>
              <a:t>기술팀</a:t>
            </a:r>
            <a:r>
              <a:rPr lang="en-US" altLang="ko-KR" dirty="0"/>
              <a:t>: </a:t>
            </a:r>
            <a:r>
              <a:rPr lang="en-US" altLang="ko-KR" dirty="0">
                <a:hlinkClick r:id="rId4"/>
              </a:rPr>
              <a:t>SEs.Korea@veeam.com</a:t>
            </a:r>
            <a:endParaRPr lang="en-US" altLang="ko-KR" dirty="0"/>
          </a:p>
          <a:p>
            <a:r>
              <a:rPr lang="ko-KR" altLang="en-US" dirty="0" err="1"/>
              <a:t>채널팀</a:t>
            </a:r>
            <a:r>
              <a:rPr lang="en-US" altLang="ko-KR" dirty="0"/>
              <a:t>: </a:t>
            </a:r>
            <a:r>
              <a:rPr lang="en-US" altLang="ko-KR" dirty="0">
                <a:hlinkClick r:id="rId5"/>
              </a:rPr>
              <a:t>Channels.Korea@veeam.com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2668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FD190E4-9BCF-4D0A-A0EF-C9EBD86E00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531"/>
            <a:ext cx="12191999" cy="6871061"/>
          </a:xfrm>
          <a:prstGeom prst="rect">
            <a:avLst/>
          </a:prstGeom>
        </p:spPr>
      </p:pic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8F18575D-EFB2-4843-A28B-55AD5FBD4E5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4945" y="2392599"/>
            <a:ext cx="9150349" cy="80327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1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제목</a:t>
            </a:r>
            <a:endParaRPr lang="en-US" altLang="ko-KR" dirty="0"/>
          </a:p>
        </p:txBody>
      </p:sp>
      <p:sp>
        <p:nvSpPr>
          <p:cNvPr id="9" name="텍스트 개체 틀 9">
            <a:extLst>
              <a:ext uri="{FF2B5EF4-FFF2-40B4-BE49-F238E27FC236}">
                <a16:creationId xmlns:a16="http://schemas.microsoft.com/office/drawing/2014/main" id="{2830ABC2-AF2F-4EEF-82A7-4A1FD943B35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4945" y="3589728"/>
            <a:ext cx="7437967" cy="3429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빔 소프트웨어 코리아</a:t>
            </a:r>
            <a:r>
              <a:rPr lang="en-US" altLang="ko-KR" dirty="0"/>
              <a:t>, https://www.veeam.com/ko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B516D6-9BFD-4991-A45D-A9060946F73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45" y="218113"/>
            <a:ext cx="1800000" cy="53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282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veeam.com/content/dam/veeam/global/banners/vcom-banner-cloud-data-management.jpg?ck=1542644530965">
            <a:extLst>
              <a:ext uri="{FF2B5EF4-FFF2-40B4-BE49-F238E27FC236}">
                <a16:creationId xmlns:a16="http://schemas.microsoft.com/office/drawing/2014/main" id="{0ABDC2BB-5953-40D7-9935-AEB94BB2942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4" r="6331" b="19977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8F18575D-EFB2-4843-A28B-55AD5FBD4E5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4945" y="2392599"/>
            <a:ext cx="9150349" cy="80327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1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제목</a:t>
            </a:r>
            <a:endParaRPr lang="en-US" altLang="ko-KR" dirty="0"/>
          </a:p>
        </p:txBody>
      </p:sp>
      <p:sp>
        <p:nvSpPr>
          <p:cNvPr id="9" name="텍스트 개체 틀 9">
            <a:extLst>
              <a:ext uri="{FF2B5EF4-FFF2-40B4-BE49-F238E27FC236}">
                <a16:creationId xmlns:a16="http://schemas.microsoft.com/office/drawing/2014/main" id="{2830ABC2-AF2F-4EEF-82A7-4A1FD943B35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4945" y="3589728"/>
            <a:ext cx="7437967" cy="3429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빔 소프트웨어 코리아</a:t>
            </a:r>
            <a:r>
              <a:rPr lang="en-US" altLang="ko-KR" dirty="0"/>
              <a:t>, https://www.veeam.com/ko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B516D6-9BFD-4991-A45D-A9060946F73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45" y="724943"/>
            <a:ext cx="1800000" cy="53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632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3">
            <a:extLst>
              <a:ext uri="{FF2B5EF4-FFF2-40B4-BE49-F238E27FC236}">
                <a16:creationId xmlns:a16="http://schemas.microsoft.com/office/drawing/2014/main" id="{E5482158-BA10-4C2D-B579-50BC265F05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80" y="0"/>
            <a:ext cx="12195712" cy="6857999"/>
          </a:xfrm>
          <a:prstGeom prst="rect">
            <a:avLst/>
          </a:prstGeom>
        </p:spPr>
      </p:pic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8F18575D-EFB2-4843-A28B-55AD5FBD4E5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4945" y="2392599"/>
            <a:ext cx="9150349" cy="80327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1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제목</a:t>
            </a:r>
            <a:endParaRPr lang="en-US" altLang="ko-KR" dirty="0"/>
          </a:p>
        </p:txBody>
      </p:sp>
      <p:sp>
        <p:nvSpPr>
          <p:cNvPr id="9" name="텍스트 개체 틀 9">
            <a:extLst>
              <a:ext uri="{FF2B5EF4-FFF2-40B4-BE49-F238E27FC236}">
                <a16:creationId xmlns:a16="http://schemas.microsoft.com/office/drawing/2014/main" id="{2830ABC2-AF2F-4EEF-82A7-4A1FD943B35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4945" y="3589728"/>
            <a:ext cx="7437967" cy="3429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빔 소프트웨어 코리아</a:t>
            </a:r>
            <a:r>
              <a:rPr lang="en-US" altLang="ko-KR" dirty="0"/>
              <a:t>, https://www.veeam.com/ko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B516D6-9BFD-4991-A45D-A9060946F73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45" y="724943"/>
            <a:ext cx="1800000" cy="53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863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>
            <a:extLst>
              <a:ext uri="{FF2B5EF4-FFF2-40B4-BE49-F238E27FC236}">
                <a16:creationId xmlns:a16="http://schemas.microsoft.com/office/drawing/2014/main" id="{4B69CC39-611B-498C-A397-6B7B30C881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78" y="-1"/>
            <a:ext cx="12190721" cy="6859199"/>
          </a:xfrm>
          <a:prstGeom prst="rect">
            <a:avLst/>
          </a:prstGeom>
        </p:spPr>
      </p:pic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8F18575D-EFB2-4843-A28B-55AD5FBD4E5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4945" y="2392599"/>
            <a:ext cx="9150349" cy="80327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1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제목</a:t>
            </a:r>
            <a:endParaRPr lang="en-US" altLang="ko-KR" dirty="0"/>
          </a:p>
        </p:txBody>
      </p:sp>
      <p:sp>
        <p:nvSpPr>
          <p:cNvPr id="9" name="텍스트 개체 틀 9">
            <a:extLst>
              <a:ext uri="{FF2B5EF4-FFF2-40B4-BE49-F238E27FC236}">
                <a16:creationId xmlns:a16="http://schemas.microsoft.com/office/drawing/2014/main" id="{2830ABC2-AF2F-4EEF-82A7-4A1FD943B35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4945" y="3589728"/>
            <a:ext cx="7437967" cy="3429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빔 소프트웨어 코리아</a:t>
            </a:r>
            <a:r>
              <a:rPr lang="en-US" altLang="ko-KR" dirty="0"/>
              <a:t>, https://www.veeam.com/ko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B516D6-9BFD-4991-A45D-A9060946F73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45" y="724943"/>
            <a:ext cx="1800000" cy="53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01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56B65-C348-49E0-AF76-027AA542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FB72CE5-236C-4567-AEAE-7071427B0E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94AEFB-A2F9-4EA1-8CCF-B5B8A7520B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68894" y="101815"/>
            <a:ext cx="5267004" cy="36036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976160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+리딩 메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56B65-C348-49E0-AF76-027AA542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FB72CE5-236C-4567-AEAE-7071427B0E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텍스트 개체 틀 4">
            <a:extLst>
              <a:ext uri="{FF2B5EF4-FFF2-40B4-BE49-F238E27FC236}">
                <a16:creationId xmlns:a16="http://schemas.microsoft.com/office/drawing/2014/main" id="{B4ECEC7B-F028-4DA2-8DCB-853BB64517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68894" y="101815"/>
            <a:ext cx="5267004" cy="36036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32DB62F8-7145-465D-BC4F-A02554C128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5899" y="1080000"/>
            <a:ext cx="11519999" cy="1080000"/>
          </a:xfrm>
          <a:prstGeom prst="rect">
            <a:avLst/>
          </a:prstGeom>
        </p:spPr>
        <p:txBody>
          <a:bodyPr/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400" b="1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>
              <a:buNone/>
              <a:tabLst/>
              <a:defRPr b="1"/>
            </a:lvl2pPr>
            <a:lvl3pPr marL="0" indent="0">
              <a:buNone/>
              <a:tabLst/>
              <a:defRPr b="1"/>
            </a:lvl3pPr>
            <a:lvl4pPr marL="0" indent="0">
              <a:buNone/>
              <a:tabLst/>
              <a:defRPr b="1"/>
            </a:lvl4pPr>
            <a:lvl5pPr>
              <a:defRPr b="1"/>
            </a:lvl5pPr>
          </a:lstStyle>
          <a:p>
            <a:pPr lvl="0"/>
            <a:r>
              <a:rPr lang="ko-KR" altLang="en-US" dirty="0" err="1"/>
              <a:t>리딩</a:t>
            </a:r>
            <a:r>
              <a:rPr lang="ko-KR" altLang="en-US" dirty="0"/>
              <a:t> 메시지</a:t>
            </a:r>
          </a:p>
        </p:txBody>
      </p:sp>
    </p:spTree>
    <p:extLst>
      <p:ext uri="{BB962C8B-B14F-4D97-AF65-F5344CB8AC3E}">
        <p14:creationId xmlns:p14="http://schemas.microsoft.com/office/powerpoint/2010/main" val="2568119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+주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56B65-C348-49E0-AF76-027AA542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FB72CE5-236C-4567-AEAE-7071427B0E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94AEFB-A2F9-4EA1-8CCF-B5B8A7520B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68894" y="101815"/>
            <a:ext cx="5267004" cy="36036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텍스트 개체 틀 8">
            <a:extLst>
              <a:ext uri="{FF2B5EF4-FFF2-40B4-BE49-F238E27FC236}">
                <a16:creationId xmlns:a16="http://schemas.microsoft.com/office/drawing/2014/main" id="{B382BB48-C7B3-4B5A-8BAB-F848C9F283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5900" y="5760000"/>
            <a:ext cx="11520000" cy="72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주석</a:t>
            </a:r>
          </a:p>
        </p:txBody>
      </p:sp>
    </p:spTree>
    <p:extLst>
      <p:ext uri="{BB962C8B-B14F-4D97-AF65-F5344CB8AC3E}">
        <p14:creationId xmlns:p14="http://schemas.microsoft.com/office/powerpoint/2010/main" val="3292329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+리딩 메시지+주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56B65-C348-49E0-AF76-027AA542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FB72CE5-236C-4567-AEAE-7071427B0E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텍스트 개체 틀 8">
            <a:extLst>
              <a:ext uri="{FF2B5EF4-FFF2-40B4-BE49-F238E27FC236}">
                <a16:creationId xmlns:a16="http://schemas.microsoft.com/office/drawing/2014/main" id="{69CFA7D3-0843-4A5F-9ED5-8529E3F50B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5900" y="5760000"/>
            <a:ext cx="11520000" cy="72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주석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0DF30CE-72AF-458A-8ACA-0761616CD6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5899" y="1080000"/>
            <a:ext cx="11519999" cy="1080000"/>
          </a:xfrm>
          <a:prstGeom prst="rect">
            <a:avLst/>
          </a:prstGeom>
        </p:spPr>
        <p:txBody>
          <a:bodyPr/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400" b="1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>
              <a:buNone/>
              <a:tabLst/>
              <a:defRPr b="1"/>
            </a:lvl2pPr>
            <a:lvl3pPr marL="0" indent="0">
              <a:buNone/>
              <a:tabLst/>
              <a:defRPr b="1"/>
            </a:lvl3pPr>
            <a:lvl4pPr marL="0" indent="0">
              <a:buNone/>
              <a:tabLst/>
              <a:defRPr b="1"/>
            </a:lvl4pPr>
            <a:lvl5pPr>
              <a:defRPr b="1"/>
            </a:lvl5pPr>
          </a:lstStyle>
          <a:p>
            <a:pPr lvl="0"/>
            <a:r>
              <a:rPr lang="ko-KR" altLang="en-US" dirty="0" err="1"/>
              <a:t>리딩</a:t>
            </a:r>
            <a:r>
              <a:rPr lang="ko-KR" altLang="en-US" dirty="0"/>
              <a:t> 메시지</a:t>
            </a:r>
          </a:p>
        </p:txBody>
      </p:sp>
      <p:sp>
        <p:nvSpPr>
          <p:cNvPr id="7" name="텍스트 개체 틀 4">
            <a:extLst>
              <a:ext uri="{FF2B5EF4-FFF2-40B4-BE49-F238E27FC236}">
                <a16:creationId xmlns:a16="http://schemas.microsoft.com/office/drawing/2014/main" id="{F41B3480-F675-42AA-A9CD-C1F9DAC34B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68894" y="101815"/>
            <a:ext cx="5267004" cy="36036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664753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5A72BE-DAFE-4F0C-9A1D-D7E517D98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515939"/>
            <a:ext cx="27432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7703E6-3262-4FF1-888E-9BE977D4A248}"/>
              </a:ext>
            </a:extLst>
          </p:cNvPr>
          <p:cNvSpPr/>
          <p:nvPr userDrawn="1"/>
        </p:nvSpPr>
        <p:spPr>
          <a:xfrm>
            <a:off x="0" y="0"/>
            <a:ext cx="12192000" cy="1001949"/>
          </a:xfrm>
          <a:prstGeom prst="rect">
            <a:avLst/>
          </a:prstGeom>
          <a:solidFill>
            <a:srgbClr val="00B336"/>
          </a:solidFill>
          <a:ln>
            <a:solidFill>
              <a:srgbClr val="7BC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Aft>
                <a:spcPts val="200"/>
              </a:spcAft>
            </a:pPr>
            <a:endParaRPr lang="ko-KR" altLang="en-US" sz="1100" dirty="0" err="1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제목 개체 틀 1">
            <a:extLst>
              <a:ext uri="{FF2B5EF4-FFF2-40B4-BE49-F238E27FC236}">
                <a16:creationId xmlns:a16="http://schemas.microsoft.com/office/drawing/2014/main" id="{FE13CC63-C543-4B45-A4B8-FC5F2C782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00" y="540000"/>
            <a:ext cx="7200000" cy="28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39440FD-A32B-4FBD-84ED-BB1C35F6F1A4}"/>
              </a:ext>
            </a:extLst>
          </p:cNvPr>
          <p:cNvSpPr/>
          <p:nvPr userDrawn="1"/>
        </p:nvSpPr>
        <p:spPr>
          <a:xfrm>
            <a:off x="739219" y="6518829"/>
            <a:ext cx="290336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2019 Veeam® Software. All rights reserved.</a:t>
            </a:r>
            <a:endParaRPr lang="ko-KR" altLang="en-US" sz="10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0" name="Picture 6" descr="Image result for veeam logo">
            <a:extLst>
              <a:ext uri="{FF2B5EF4-FFF2-40B4-BE49-F238E27FC236}">
                <a16:creationId xmlns:a16="http://schemas.microsoft.com/office/drawing/2014/main" id="{4F6AD2A7-6D1F-4C46-ACC8-A0EBA80DCC3B}"/>
              </a:ext>
            </a:extLst>
          </p:cNvPr>
          <p:cNvPicPr>
            <a:picLocks noChangeArrowheads="1"/>
          </p:cNvPicPr>
          <p:nvPr userDrawn="1"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11915"/>
          <a:stretch/>
        </p:blipFill>
        <p:spPr bwMode="auto">
          <a:xfrm>
            <a:off x="10995468" y="6547206"/>
            <a:ext cx="900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6A09EFF-8D1A-45B4-994A-D8439E877931}"/>
              </a:ext>
            </a:extLst>
          </p:cNvPr>
          <p:cNvPicPr>
            <a:picLocks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468" y="613248"/>
            <a:ext cx="900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693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51" r:id="rId6"/>
    <p:sldLayoutId id="2147483654" r:id="rId7"/>
    <p:sldLayoutId id="2147483657" r:id="rId8"/>
    <p:sldLayoutId id="2147483653" r:id="rId9"/>
    <p:sldLayoutId id="2147483656" r:id="rId10"/>
    <p:sldLayoutId id="2147483652" r:id="rId11"/>
    <p:sldLayoutId id="2147483655" r:id="rId12"/>
    <p:sldLayoutId id="2147483658" r:id="rId13"/>
    <p:sldLayoutId id="2147483659" r:id="rId14"/>
    <p:sldLayoutId id="2147483663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acronis.com/en-us/business/backup/linux-server/licensing-options/" TargetMode="Externa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ronis.com/en-us/support/documentation/AcronisBackup_12.5/index.html#37871.html" TargetMode="Externa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9FB8D66-80A1-4B74-96EE-00AE702FCB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3600" dirty="0"/>
              <a:t>빔 솔루션 </a:t>
            </a:r>
            <a:r>
              <a:rPr lang="en-US" altLang="ko-KR" sz="3600" dirty="0"/>
              <a:t>vs. </a:t>
            </a:r>
            <a:r>
              <a:rPr lang="ko-KR" altLang="en-US" sz="3600" dirty="0"/>
              <a:t>레거시 </a:t>
            </a:r>
            <a:r>
              <a:rPr lang="en-US" altLang="ko-KR" sz="3600" dirty="0"/>
              <a:t>AC</a:t>
            </a:r>
            <a:r>
              <a:rPr lang="ko-KR" altLang="en-US" sz="3600" dirty="0"/>
              <a:t>사 </a:t>
            </a:r>
            <a:r>
              <a:rPr lang="en-US" altLang="ko-KR" sz="3600" dirty="0"/>
              <a:t>CB</a:t>
            </a:r>
            <a:r>
              <a:rPr lang="ko-KR" altLang="en-US" sz="3600" dirty="0"/>
              <a:t>제품 비교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5CFEAF-7EE4-4587-88B7-C5444261BF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013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9FE0970-3289-446C-B9C8-E1FC84AE2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하이브리드 클라우드 통합 백업 솔루션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C3765BBA-ACBB-4327-9D9D-AF6450A111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5900" y="5400000"/>
            <a:ext cx="11520000" cy="1080000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ko-KR" altLang="en-US" dirty="0" err="1"/>
              <a:t>베리타스는</a:t>
            </a:r>
            <a:r>
              <a:rPr lang="ko-KR" altLang="en-US" dirty="0"/>
              <a:t> </a:t>
            </a:r>
            <a:r>
              <a:rPr lang="en-US" altLang="ko-KR" dirty="0"/>
              <a:t>OS </a:t>
            </a:r>
            <a:r>
              <a:rPr lang="ko-KR" altLang="en-US" dirty="0"/>
              <a:t>백업을 위해 </a:t>
            </a:r>
            <a:r>
              <a:rPr lang="en-US" altLang="ko-KR" dirty="0"/>
              <a:t>VSR </a:t>
            </a:r>
            <a:r>
              <a:rPr lang="ko-KR" altLang="en-US" dirty="0"/>
              <a:t>제품을 보유하고 있으나 윈도우에서만 사용 가능</a:t>
            </a:r>
            <a:r>
              <a:rPr lang="en-US" altLang="ko-KR" dirty="0"/>
              <a:t>. </a:t>
            </a:r>
            <a:r>
              <a:rPr lang="ko-KR" altLang="en-US" dirty="0" err="1"/>
              <a:t>리눅스용</a:t>
            </a:r>
            <a:r>
              <a:rPr lang="ko-KR" altLang="en-US" dirty="0"/>
              <a:t> 제품도 있으나 호환성과 기능이 상당히 떨어짐</a:t>
            </a:r>
            <a:r>
              <a:rPr lang="en-US" altLang="ko-KR" dirty="0"/>
              <a:t>. </a:t>
            </a:r>
            <a:r>
              <a:rPr lang="ko-KR" altLang="en-US" dirty="0"/>
              <a:t>유닉스에 대한 부분은 솔루션 없음</a:t>
            </a:r>
            <a:endParaRPr lang="en-US" altLang="ko-KR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dirty="0"/>
              <a:t>EMC</a:t>
            </a:r>
            <a:r>
              <a:rPr lang="ko-KR" altLang="en-US" dirty="0"/>
              <a:t>는 자체적으로 </a:t>
            </a:r>
            <a:r>
              <a:rPr lang="en-US" altLang="ko-KR" dirty="0"/>
              <a:t>OS </a:t>
            </a:r>
            <a:r>
              <a:rPr lang="ko-KR" altLang="en-US" dirty="0"/>
              <a:t>백업 솔루션이 없으며 </a:t>
            </a:r>
            <a:r>
              <a:rPr lang="en-US" altLang="ko-KR" dirty="0"/>
              <a:t>Networker/Avamar</a:t>
            </a:r>
            <a:r>
              <a:rPr lang="ko-KR" altLang="en-US" dirty="0"/>
              <a:t>는 </a:t>
            </a:r>
            <a:r>
              <a:rPr lang="en-US" altLang="ko-KR" dirty="0"/>
              <a:t>DB</a:t>
            </a:r>
            <a:r>
              <a:rPr lang="ko-KR" altLang="en-US" dirty="0"/>
              <a:t>와 </a:t>
            </a:r>
            <a:r>
              <a:rPr lang="en-US" altLang="ko-KR" dirty="0"/>
              <a:t>File </a:t>
            </a:r>
            <a:r>
              <a:rPr lang="ko-KR" altLang="en-US" dirty="0" err="1"/>
              <a:t>백업까지만</a:t>
            </a:r>
            <a:r>
              <a:rPr lang="ko-KR" altLang="en-US" dirty="0"/>
              <a:t> 가능</a:t>
            </a:r>
            <a:r>
              <a:rPr lang="en-US" altLang="ko-KR" dirty="0"/>
              <a:t>. OS </a:t>
            </a:r>
            <a:r>
              <a:rPr lang="ko-KR" altLang="en-US" dirty="0"/>
              <a:t>백업을 위해서는 별도의 전문 솔루션을 </a:t>
            </a:r>
            <a:r>
              <a:rPr lang="ko-KR" altLang="en-US" dirty="0" err="1"/>
              <a:t>구매해야함</a:t>
            </a:r>
            <a:endParaRPr lang="en-US" altLang="ko-KR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dirty="0"/>
              <a:t>IBM</a:t>
            </a:r>
            <a:r>
              <a:rPr lang="ko-KR" altLang="en-US" dirty="0"/>
              <a:t>은 유닉스와 윈도우를 지원하는 </a:t>
            </a:r>
            <a:r>
              <a:rPr lang="en-US" altLang="ko-KR" dirty="0"/>
              <a:t>OS </a:t>
            </a:r>
            <a:r>
              <a:rPr lang="ko-KR" altLang="en-US" dirty="0"/>
              <a:t>백업 기능이 제품 포트폴리오에 있기는 하나 제품에 이슈가 많아서 도입사례가 거의 없음</a:t>
            </a:r>
            <a:r>
              <a:rPr lang="en-US" altLang="ko-KR" dirty="0"/>
              <a:t>. </a:t>
            </a:r>
            <a:r>
              <a:rPr lang="ko-KR" altLang="en-US" dirty="0"/>
              <a:t>가상화를 위한 </a:t>
            </a:r>
            <a:r>
              <a:rPr lang="en-US" altLang="ko-KR" dirty="0"/>
              <a:t>Spectrum Protect Plus</a:t>
            </a:r>
            <a:r>
              <a:rPr lang="ko-KR" altLang="en-US" dirty="0"/>
              <a:t>가 출시되었으나 기능이 약함</a:t>
            </a:r>
            <a:endParaRPr lang="en-US" altLang="ko-KR" dirty="0"/>
          </a:p>
          <a:p>
            <a:pPr marL="228600" indent="-228600">
              <a:buFont typeface="+mj-lt"/>
              <a:buAutoNum type="arabicPeriod"/>
            </a:pPr>
            <a:r>
              <a:rPr lang="ko-KR" altLang="en-US" dirty="0"/>
              <a:t>빔 소프트웨어는 </a:t>
            </a:r>
            <a:r>
              <a:rPr lang="en-US" altLang="ko-KR" dirty="0"/>
              <a:t>DB, File, OS </a:t>
            </a:r>
            <a:r>
              <a:rPr lang="ko-KR" altLang="en-US" dirty="0"/>
              <a:t>백업의 모든 영역에 대해서 유닉스</a:t>
            </a:r>
            <a:r>
              <a:rPr lang="en-US" altLang="ko-KR" dirty="0"/>
              <a:t>, </a:t>
            </a:r>
            <a:r>
              <a:rPr lang="ko-KR" altLang="en-US" dirty="0"/>
              <a:t>리눅스</a:t>
            </a:r>
            <a:r>
              <a:rPr lang="en-US" altLang="ko-KR" dirty="0"/>
              <a:t>, </a:t>
            </a:r>
            <a:r>
              <a:rPr lang="ko-KR" altLang="en-US" dirty="0"/>
              <a:t>윈도우를 지원함</a:t>
            </a:r>
            <a:r>
              <a:rPr lang="en-US" altLang="ko-KR" dirty="0"/>
              <a:t>. </a:t>
            </a:r>
            <a:r>
              <a:rPr lang="ko-KR" altLang="en-US" dirty="0"/>
              <a:t>하나의 에이전트</a:t>
            </a:r>
            <a:r>
              <a:rPr lang="en-US" altLang="ko-KR" dirty="0"/>
              <a:t>,</a:t>
            </a:r>
            <a:r>
              <a:rPr lang="ko-KR" altLang="en-US" dirty="0"/>
              <a:t> 한번의 백업으로 </a:t>
            </a:r>
            <a:r>
              <a:rPr lang="en-US" altLang="ko-KR" dirty="0"/>
              <a:t>DB, File, OS</a:t>
            </a:r>
            <a:r>
              <a:rPr lang="ko-KR" altLang="en-US" dirty="0"/>
              <a:t>의 다양한 복구 시나리오 가능</a:t>
            </a:r>
            <a:endParaRPr lang="en-US" altLang="ko-KR" dirty="0"/>
          </a:p>
          <a:p>
            <a:pPr marL="228600" indent="-228600">
              <a:buFont typeface="+mj-lt"/>
              <a:buAutoNum type="arabicPeriod"/>
            </a:pPr>
            <a:r>
              <a:rPr lang="ko-KR" altLang="en-US" dirty="0" err="1"/>
              <a:t>아크로니스는</a:t>
            </a:r>
            <a:r>
              <a:rPr lang="ko-KR" altLang="en-US" dirty="0"/>
              <a:t> 유닉스 백업 지원 제품이 없음</a:t>
            </a:r>
            <a:r>
              <a:rPr lang="en-US" altLang="ko-KR" dirty="0"/>
              <a:t>. </a:t>
            </a:r>
            <a:r>
              <a:rPr lang="ko-KR" altLang="en-US" dirty="0"/>
              <a:t>윈도우 </a:t>
            </a:r>
            <a:r>
              <a:rPr lang="en-US" altLang="ko-KR" dirty="0"/>
              <a:t>OS </a:t>
            </a:r>
            <a:r>
              <a:rPr lang="ko-KR" altLang="en-US" dirty="0"/>
              <a:t>백업과 일부 리눅스</a:t>
            </a:r>
            <a:r>
              <a:rPr lang="en-US" altLang="ko-KR" dirty="0"/>
              <a:t> OS </a:t>
            </a:r>
            <a:r>
              <a:rPr lang="ko-KR" altLang="en-US" dirty="0"/>
              <a:t>백업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x86 </a:t>
            </a:r>
            <a:r>
              <a:rPr lang="ko-KR" altLang="en-US" dirty="0"/>
              <a:t>가상화만 지원</a:t>
            </a:r>
            <a:endParaRPr lang="en-US" altLang="ko-KR" dirty="0"/>
          </a:p>
          <a:p>
            <a:pPr marL="228600" indent="-228600">
              <a:buFont typeface="+mj-lt"/>
              <a:buAutoNum type="arabicPeriod"/>
            </a:pPr>
            <a:r>
              <a:rPr lang="ko-KR" altLang="en-US" dirty="0" err="1"/>
              <a:t>아크서브는</a:t>
            </a:r>
            <a:r>
              <a:rPr lang="ko-KR" altLang="en-US" dirty="0"/>
              <a:t> </a:t>
            </a:r>
            <a:r>
              <a:rPr lang="en-US" altLang="ko-KR" dirty="0"/>
              <a:t>OS </a:t>
            </a:r>
            <a:r>
              <a:rPr lang="ko-KR" altLang="en-US" dirty="0"/>
              <a:t>백업을 위해 </a:t>
            </a:r>
            <a:r>
              <a:rPr lang="en-US" altLang="ko-KR" dirty="0"/>
              <a:t>UDP </a:t>
            </a:r>
            <a:r>
              <a:rPr lang="ko-KR" altLang="en-US" dirty="0"/>
              <a:t>솔루션을 제공하고 파일과 </a:t>
            </a:r>
            <a:r>
              <a:rPr lang="en-US" altLang="ko-KR" dirty="0"/>
              <a:t>DB </a:t>
            </a:r>
            <a:r>
              <a:rPr lang="ko-KR" altLang="en-US" dirty="0"/>
              <a:t>백업을 위해서는 </a:t>
            </a:r>
            <a:r>
              <a:rPr lang="en-US" altLang="ko-KR" dirty="0"/>
              <a:t>Backup</a:t>
            </a:r>
            <a:r>
              <a:rPr lang="ko-KR" altLang="en-US" dirty="0"/>
              <a:t>이라는 별도 제품 제공</a:t>
            </a:r>
          </a:p>
          <a:p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74320DD-98BD-4148-BF75-787AD71763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빔 소프트웨어는 하이브리드 클라우드 백업의 </a:t>
            </a:r>
            <a:r>
              <a:rPr lang="en-US" altLang="ko-KR" dirty="0"/>
              <a:t>OS, DB, </a:t>
            </a:r>
            <a:r>
              <a:rPr lang="ko-KR" altLang="en-US" dirty="0"/>
              <a:t>가상화 등 모든 플랫폼과 시나리오를 지원하는 유일한 통합 백업 솔루션입니다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1DD6BC-1D92-4DE7-9980-94E1C631FF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0EDAD7F-5AC1-4F08-81DB-6EBEA924330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5645" y="1780452"/>
          <a:ext cx="11000299" cy="340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3383">
                  <a:extLst>
                    <a:ext uri="{9D8B030D-6E8A-4147-A177-3AD203B41FA5}">
                      <a16:colId xmlns:a16="http://schemas.microsoft.com/office/drawing/2014/main" val="2824655038"/>
                    </a:ext>
                  </a:extLst>
                </a:gridCol>
                <a:gridCol w="1833383">
                  <a:extLst>
                    <a:ext uri="{9D8B030D-6E8A-4147-A177-3AD203B41FA5}">
                      <a16:colId xmlns:a16="http://schemas.microsoft.com/office/drawing/2014/main" val="3956535246"/>
                    </a:ext>
                  </a:extLst>
                </a:gridCol>
                <a:gridCol w="1833383">
                  <a:extLst>
                    <a:ext uri="{9D8B030D-6E8A-4147-A177-3AD203B41FA5}">
                      <a16:colId xmlns:a16="http://schemas.microsoft.com/office/drawing/2014/main" val="2676189111"/>
                    </a:ext>
                  </a:extLst>
                </a:gridCol>
                <a:gridCol w="1833383">
                  <a:extLst>
                    <a:ext uri="{9D8B030D-6E8A-4147-A177-3AD203B41FA5}">
                      <a16:colId xmlns:a16="http://schemas.microsoft.com/office/drawing/2014/main" val="1496532975"/>
                    </a:ext>
                  </a:extLst>
                </a:gridCol>
                <a:gridCol w="1833384">
                  <a:extLst>
                    <a:ext uri="{9D8B030D-6E8A-4147-A177-3AD203B41FA5}">
                      <a16:colId xmlns:a16="http://schemas.microsoft.com/office/drawing/2014/main" val="3329626605"/>
                    </a:ext>
                  </a:extLst>
                </a:gridCol>
                <a:gridCol w="1833383">
                  <a:extLst>
                    <a:ext uri="{9D8B030D-6E8A-4147-A177-3AD203B41FA5}">
                      <a16:colId xmlns:a16="http://schemas.microsoft.com/office/drawing/2014/main" val="697023240"/>
                    </a:ext>
                  </a:extLst>
                </a:gridCol>
              </a:tblGrid>
              <a:tr h="46080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벤더사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물리환경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온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프레미스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백업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프라이빗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퍼블릭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클라우드 백업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891573"/>
                  </a:ext>
                </a:extLst>
              </a:tr>
              <a:tr h="460800">
                <a:tc>
                  <a:txBody>
                    <a:bodyPr/>
                    <a:lstStyle/>
                    <a:p>
                      <a:pPr algn="ctr" latinLnBrk="0"/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DB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백업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File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백업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OS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백업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VMware, Hyper-V, AHV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AWS, Azure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204417"/>
                  </a:ext>
                </a:extLst>
              </a:tr>
              <a:tr h="40045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Veritas</a:t>
                      </a:r>
                      <a:endParaRPr lang="ko-KR" alt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0"/>
                      <a:r>
                        <a:rPr lang="en-US" altLang="ko-KR" sz="1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Netbackup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/ BackupExec</a:t>
                      </a:r>
                      <a:endParaRPr lang="ko-KR" alt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솔루션 없음</a:t>
                      </a:r>
                      <a:r>
                        <a:rPr lang="en-US" altLang="ko-KR" sz="10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ko-KR" altLang="en-US" sz="10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약함</a:t>
                      </a:r>
                      <a:r>
                        <a:rPr lang="en-US" altLang="ko-KR" sz="1000" b="1" baseline="300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000" b="1" baseline="3000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솔루션 약함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3495202"/>
                  </a:ext>
                </a:extLst>
              </a:tr>
              <a:tr h="477263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EMC</a:t>
                      </a:r>
                      <a:endParaRPr lang="ko-KR" alt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0"/>
                      <a:r>
                        <a:rPr lang="en-US" altLang="ko-KR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Networker /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Avamar</a:t>
                      </a:r>
                      <a:endParaRPr lang="ko-KR" alt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솔루션 없음</a:t>
                      </a:r>
                      <a:r>
                        <a:rPr lang="en-US" altLang="ko-KR" sz="1000" b="1" baseline="300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1000" b="1" baseline="3000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솔루션 약함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5414850"/>
                  </a:ext>
                </a:extLst>
              </a:tr>
              <a:tr h="40045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IBM</a:t>
                      </a:r>
                      <a:endParaRPr lang="ko-KR" alt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0"/>
                      <a:r>
                        <a:rPr lang="en-US" altLang="ko-KR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Spectrum Protect</a:t>
                      </a:r>
                      <a:endParaRPr lang="ko-KR" alt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솔루션 약함</a:t>
                      </a:r>
                      <a:r>
                        <a:rPr lang="en-US" altLang="ko-KR" sz="1000" b="1" baseline="300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1000" b="1" baseline="3000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솔루션 약함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509334"/>
                  </a:ext>
                </a:extLst>
              </a:tr>
              <a:tr h="40045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Veeam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Software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33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Veeam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Backup &amp; Recovery</a:t>
                      </a:r>
                      <a:r>
                        <a:rPr lang="en-US" altLang="ko-KR" sz="1600" b="1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r>
                        <a:rPr lang="en-US" altLang="ko-KR" sz="1600" b="1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– </a:t>
                      </a:r>
                      <a:r>
                        <a:rPr lang="ko-KR" altLang="en-US" sz="1600" b="1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물리환경에서 클라우드까지 전 영역 통합 지원</a:t>
                      </a:r>
                      <a:endParaRPr lang="ko-KR" altLang="en-US" sz="1600" b="1" baseline="30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B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33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30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rgbClr val="00B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40457355"/>
                  </a:ext>
                </a:extLst>
              </a:tr>
              <a:tr h="400457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아크로니스</a:t>
                      </a:r>
                      <a:endParaRPr lang="ko-KR" alt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솔루션 없음</a:t>
                      </a:r>
                      <a:r>
                        <a:rPr lang="en-US" altLang="ko-KR" sz="10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ko-KR" altLang="en-US" sz="10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약함</a:t>
                      </a:r>
                      <a:r>
                        <a:rPr lang="en-US" altLang="ko-KR" sz="1000" b="1" baseline="300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1000" b="1" baseline="3000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b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Backup</a:t>
                      </a:r>
                      <a:endParaRPr lang="ko-KR" altLang="en-US" sz="1000" b="1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솔루션 약함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20417793"/>
                  </a:ext>
                </a:extLst>
              </a:tr>
              <a:tr h="400457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아크서브</a:t>
                      </a:r>
                      <a:endParaRPr lang="ko-KR" alt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솔루션 없음</a:t>
                      </a:r>
                      <a:r>
                        <a:rPr lang="en-US" altLang="ko-KR" sz="10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ko-KR" altLang="en-US" sz="10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약함</a:t>
                      </a:r>
                      <a:r>
                        <a:rPr lang="en-US" altLang="ko-KR" sz="1000" b="1" baseline="300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ko-KR" altLang="en-US" sz="1000" b="1" baseline="3000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b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UDP</a:t>
                      </a:r>
                      <a:endParaRPr lang="ko-KR" altLang="en-US" sz="1000" b="1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솔루션 약함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39085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2120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제목 25">
            <a:extLst>
              <a:ext uri="{FF2B5EF4-FFF2-40B4-BE49-F238E27FC236}">
                <a16:creationId xmlns:a16="http://schemas.microsoft.com/office/drawing/2014/main" id="{F33D2A4A-229C-4D26-8837-BCD7F5E20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B6AE4925-E71B-4F32-840A-4A0DE91C5A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id="{A55C9A53-0071-43F7-A45E-2765FAB7EC6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5900" y="5414184"/>
            <a:ext cx="11520000" cy="1065816"/>
          </a:xfrm>
        </p:spPr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dirty="0"/>
              <a:t>Acronis Backup 12.5 Licensing, https://kb.acronis.com/node/59804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dirty="0"/>
              <a:t>Acronis Backup 12.5 Licensing and Upgrade FAQ, https://kb.acronis.com/content/59467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dirty="0"/>
              <a:t>Acronis True Image 2018, FAQ, https://kb.acronis.com/ati2018/faq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dirty="0"/>
              <a:t>Difference between Acronis Backup 12.5 Standard, Acronis Backup 12.5 Advanced and Acronis True Image 2019, https://kb.acronis.com/node/60227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altLang="ko-KR" dirty="0"/>
              <a:t>Acronis Backup 12.5 Frequently Asked Questions, https://www.acronis.com/en-us/business/backup/faq/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A5AA04-7668-4568-9CC9-2DE7536BAAF3}"/>
              </a:ext>
            </a:extLst>
          </p:cNvPr>
          <p:cNvSpPr txBox="1"/>
          <p:nvPr/>
        </p:nvSpPr>
        <p:spPr>
          <a:xfrm>
            <a:off x="5016000" y="1637925"/>
            <a:ext cx="2160000" cy="257369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 latinLnBrk="0">
              <a:spcAft>
                <a:spcPts val="200"/>
              </a:spcAft>
            </a:pP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Acronis</a:t>
            </a:r>
            <a:endParaRPr lang="ko-KR" altLang="en-US" sz="12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93DE11-166B-4331-BB9C-4B61FF7EE3A8}"/>
              </a:ext>
            </a:extLst>
          </p:cNvPr>
          <p:cNvSpPr txBox="1"/>
          <p:nvPr/>
        </p:nvSpPr>
        <p:spPr>
          <a:xfrm>
            <a:off x="1561828" y="2447361"/>
            <a:ext cx="2160000" cy="257369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 latinLnBrk="0">
              <a:spcAft>
                <a:spcPts val="200"/>
              </a:spcAft>
            </a:pP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Acronis Backup 12.5 (</a:t>
            </a:r>
            <a:r>
              <a:rPr lang="ko-KR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기업용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ko-KR" altLang="en-US" sz="12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E75C91-3AA6-4E5E-8D30-CD46B806FE49}"/>
              </a:ext>
            </a:extLst>
          </p:cNvPr>
          <p:cNvSpPr txBox="1"/>
          <p:nvPr/>
        </p:nvSpPr>
        <p:spPr>
          <a:xfrm>
            <a:off x="8407543" y="2447361"/>
            <a:ext cx="2694729" cy="257369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 latinLnBrk="0">
              <a:spcAft>
                <a:spcPts val="200"/>
              </a:spcAft>
            </a:pP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Acronis True Image 2019 (</a:t>
            </a:r>
            <a:r>
              <a:rPr lang="ko-KR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개인용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ko-KR" altLang="en-US" sz="12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A5832D-FAFE-4E9D-965B-A08E5A99364A}"/>
              </a:ext>
            </a:extLst>
          </p:cNvPr>
          <p:cNvSpPr txBox="1"/>
          <p:nvPr/>
        </p:nvSpPr>
        <p:spPr>
          <a:xfrm>
            <a:off x="420876" y="3171631"/>
            <a:ext cx="2160000" cy="257369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 latinLnBrk="0">
              <a:spcAft>
                <a:spcPts val="200"/>
              </a:spcAft>
            </a:pP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Standard (</a:t>
            </a:r>
            <a:r>
              <a:rPr lang="ko-KR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중앙관리 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X)</a:t>
            </a:r>
            <a:endParaRPr lang="ko-KR" altLang="en-US" sz="12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37B16E-AC17-4EA2-9D6A-C019CBF70C4C}"/>
              </a:ext>
            </a:extLst>
          </p:cNvPr>
          <p:cNvSpPr txBox="1"/>
          <p:nvPr/>
        </p:nvSpPr>
        <p:spPr>
          <a:xfrm>
            <a:off x="4984686" y="3171631"/>
            <a:ext cx="2160000" cy="257369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 latinLnBrk="0">
              <a:spcAft>
                <a:spcPts val="200"/>
              </a:spcAft>
            </a:pP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Standard</a:t>
            </a:r>
            <a:endParaRPr lang="ko-KR" altLang="en-US" sz="12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06ECC8-AD57-4397-BB71-1BB956F93606}"/>
              </a:ext>
            </a:extLst>
          </p:cNvPr>
          <p:cNvSpPr txBox="1"/>
          <p:nvPr/>
        </p:nvSpPr>
        <p:spPr>
          <a:xfrm>
            <a:off x="2702781" y="3171631"/>
            <a:ext cx="2160000" cy="257369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 latinLnBrk="0">
              <a:spcAft>
                <a:spcPts val="200"/>
              </a:spcAft>
            </a:pP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Advanced</a:t>
            </a:r>
            <a:endParaRPr lang="ko-KR" altLang="en-US" sz="12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441B40-66B5-49F8-BEAE-FB8CFAA009A5}"/>
              </a:ext>
            </a:extLst>
          </p:cNvPr>
          <p:cNvSpPr txBox="1"/>
          <p:nvPr/>
        </p:nvSpPr>
        <p:spPr>
          <a:xfrm>
            <a:off x="7266591" y="3171631"/>
            <a:ext cx="2160000" cy="257369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 latinLnBrk="0">
              <a:spcAft>
                <a:spcPts val="200"/>
              </a:spcAft>
            </a:pP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Advanced</a:t>
            </a:r>
            <a:endParaRPr lang="ko-KR" altLang="en-US" sz="12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3E85C-1C6F-4B4C-A548-4D7556FD5039}"/>
              </a:ext>
            </a:extLst>
          </p:cNvPr>
          <p:cNvSpPr txBox="1"/>
          <p:nvPr/>
        </p:nvSpPr>
        <p:spPr>
          <a:xfrm>
            <a:off x="9548497" y="3171631"/>
            <a:ext cx="2160000" cy="257369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algn="ctr" latinLnBrk="0">
              <a:spcAft>
                <a:spcPts val="200"/>
              </a:spcAft>
            </a:pP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Premium</a:t>
            </a:r>
            <a:endParaRPr lang="ko-KR" altLang="en-US" sz="12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EB918019-9BA4-483A-81BF-C85E4DE69A4A}"/>
              </a:ext>
            </a:extLst>
          </p:cNvPr>
          <p:cNvCxnSpPr>
            <a:stCxn id="12" idx="0"/>
            <a:endCxn id="10" idx="2"/>
          </p:cNvCxnSpPr>
          <p:nvPr/>
        </p:nvCxnSpPr>
        <p:spPr>
          <a:xfrm rot="5400000" flipH="1" flipV="1">
            <a:off x="1837902" y="2367705"/>
            <a:ext cx="466901" cy="1140952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62984C7D-EE2B-4ED5-B427-28233FE1C3DD}"/>
              </a:ext>
            </a:extLst>
          </p:cNvPr>
          <p:cNvCxnSpPr>
            <a:cxnSpLocks/>
            <a:stCxn id="14" idx="0"/>
            <a:endCxn id="10" idx="2"/>
          </p:cNvCxnSpPr>
          <p:nvPr/>
        </p:nvCxnSpPr>
        <p:spPr>
          <a:xfrm rot="16200000" flipV="1">
            <a:off x="2978855" y="2367704"/>
            <a:ext cx="466901" cy="114095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7F88800A-FBDB-409A-9078-34A2ABAF6FC4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rot="5400000" flipH="1" flipV="1">
            <a:off x="4092881" y="444242"/>
            <a:ext cx="552067" cy="345417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8B054353-EE1D-41E7-B343-16F165C8F4A4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rot="16200000" flipV="1">
            <a:off x="7649421" y="341874"/>
            <a:ext cx="552067" cy="3658908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76791182-44C8-4C84-B96D-C05F0B9FFB34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 rot="5400000" flipH="1" flipV="1">
            <a:off x="7676347" y="1093070"/>
            <a:ext cx="466901" cy="369022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4F4BB8CC-F45C-451C-979B-7374B4BD3FF4}"/>
              </a:ext>
            </a:extLst>
          </p:cNvPr>
          <p:cNvCxnSpPr>
            <a:cxnSpLocks/>
            <a:stCxn id="16" idx="0"/>
            <a:endCxn id="11" idx="2"/>
          </p:cNvCxnSpPr>
          <p:nvPr/>
        </p:nvCxnSpPr>
        <p:spPr>
          <a:xfrm rot="16200000" flipV="1">
            <a:off x="9958253" y="2501386"/>
            <a:ext cx="466901" cy="873589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04E87344-DF2E-49D9-A90C-62B2CAB09621}"/>
              </a:ext>
            </a:extLst>
          </p:cNvPr>
          <p:cNvCxnSpPr>
            <a:cxnSpLocks/>
            <a:stCxn id="15" idx="0"/>
            <a:endCxn id="11" idx="2"/>
          </p:cNvCxnSpPr>
          <p:nvPr/>
        </p:nvCxnSpPr>
        <p:spPr>
          <a:xfrm rot="5400000" flipH="1" flipV="1">
            <a:off x="8817299" y="2234023"/>
            <a:ext cx="466901" cy="1408317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F40A5DC-FA27-43CD-89E7-D423D759CB00}"/>
              </a:ext>
            </a:extLst>
          </p:cNvPr>
          <p:cNvSpPr txBox="1"/>
          <p:nvPr/>
        </p:nvSpPr>
        <p:spPr>
          <a:xfrm>
            <a:off x="420876" y="3697749"/>
            <a:ext cx="2160000" cy="1508994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marL="171450" indent="-17145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ko-KR" altLang="en-US" sz="1200" dirty="0"/>
              <a:t>Workstation</a:t>
            </a:r>
          </a:p>
          <a:p>
            <a:pPr marL="171450" indent="-17145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ko-KR" altLang="en-US" sz="1200" dirty="0"/>
              <a:t>Server</a:t>
            </a:r>
          </a:p>
          <a:p>
            <a:pPr marL="171450" indent="-17145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ko-KR" altLang="en-US" sz="1200" dirty="0"/>
              <a:t>Windows Server Essentials</a:t>
            </a:r>
          </a:p>
          <a:p>
            <a:pPr marL="171450" indent="-17145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Virtual</a:t>
            </a:r>
            <a:r>
              <a:rPr lang="ko-KR" altLang="en-US" sz="1200" dirty="0"/>
              <a:t> Host</a:t>
            </a:r>
          </a:p>
          <a:p>
            <a:pPr marL="171450" indent="-17145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ko-KR" altLang="en-US" sz="1200" dirty="0"/>
              <a:t>Office 365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C05AB2-7182-49B8-AA2F-07C958FCE9EB}"/>
              </a:ext>
            </a:extLst>
          </p:cNvPr>
          <p:cNvSpPr txBox="1"/>
          <p:nvPr/>
        </p:nvSpPr>
        <p:spPr>
          <a:xfrm>
            <a:off x="2702781" y="3718463"/>
            <a:ext cx="2160000" cy="1508994"/>
          </a:xfrm>
          <a:prstGeom prst="rect">
            <a:avLst/>
          </a:prstGeom>
          <a:noFill/>
        </p:spPr>
        <p:txBody>
          <a:bodyPr wrap="square" lIns="36000" tIns="36000" rIns="36000" bIns="36000" rtlCol="0" anchor="ctr" anchorCtr="0">
            <a:spAutoFit/>
          </a:bodyPr>
          <a:lstStyle/>
          <a:p>
            <a:pPr marL="171450" indent="-17145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ko-KR" altLang="en-US" sz="1200" dirty="0"/>
              <a:t>Workstation</a:t>
            </a:r>
          </a:p>
          <a:p>
            <a:pPr marL="171450" indent="-17145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ko-KR" altLang="en-US" sz="1200" dirty="0"/>
              <a:t>Server</a:t>
            </a:r>
          </a:p>
          <a:p>
            <a:pPr marL="171450" indent="-17145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ko-KR" altLang="en-US" sz="1200" dirty="0"/>
              <a:t>Windows Server Essentials</a:t>
            </a:r>
          </a:p>
          <a:p>
            <a:pPr marL="171450" indent="-17145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ko-KR" altLang="en-US" sz="1200" dirty="0" err="1"/>
              <a:t>Virtual</a:t>
            </a:r>
            <a:r>
              <a:rPr lang="ko-KR" altLang="en-US" sz="1200" dirty="0"/>
              <a:t> Host</a:t>
            </a:r>
          </a:p>
          <a:p>
            <a:pPr marL="171450" indent="-17145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ko-KR" altLang="en-US" sz="1200" dirty="0"/>
              <a:t>Office 365</a:t>
            </a:r>
          </a:p>
        </p:txBody>
      </p:sp>
    </p:spTree>
    <p:extLst>
      <p:ext uri="{BB962C8B-B14F-4D97-AF65-F5344CB8AC3E}">
        <p14:creationId xmlns:p14="http://schemas.microsoft.com/office/powerpoint/2010/main" val="660525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C1D8CE91-0B80-49C9-A89A-23708FA3B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045EE229-36BB-46B5-B889-A49F077914B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https://www.acronis.com/en-us/business/backup/linux-server/licensing-options/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67D4153A-C163-4761-8C47-A25DF3A943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물리환경</a:t>
            </a:r>
            <a:r>
              <a:rPr lang="en-US" altLang="ko-KR" dirty="0"/>
              <a:t>/</a:t>
            </a:r>
            <a:r>
              <a:rPr lang="ko-KR" altLang="en-US" dirty="0" err="1"/>
              <a:t>온프레미스</a:t>
            </a:r>
            <a:r>
              <a:rPr lang="ko-KR" altLang="en-US" dirty="0"/>
              <a:t> 환경에서는 </a:t>
            </a:r>
            <a:r>
              <a:rPr lang="en-US" altLang="ko-KR" dirty="0"/>
              <a:t>Standard Workstation, Standard Server, Advanced Workstation, Advanced Server</a:t>
            </a:r>
            <a:r>
              <a:rPr lang="ko-KR" altLang="en-US" dirty="0"/>
              <a:t>의 </a:t>
            </a:r>
            <a:r>
              <a:rPr lang="en-US" altLang="ko-KR" dirty="0"/>
              <a:t>4</a:t>
            </a:r>
            <a:r>
              <a:rPr lang="ko-KR" altLang="en-US" dirty="0"/>
              <a:t>개 에디션 제공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FA5A8E-4520-440E-AAAA-A092B5CA3E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97C229-2725-4629-A5BC-2480C007B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000" y="1720669"/>
            <a:ext cx="6480000" cy="373248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78611E8-6BA1-4841-A9E0-A12AAE737C6E}"/>
              </a:ext>
            </a:extLst>
          </p:cNvPr>
          <p:cNvSpPr/>
          <p:nvPr/>
        </p:nvSpPr>
        <p:spPr>
          <a:xfrm>
            <a:off x="2856000" y="2777823"/>
            <a:ext cx="6352737" cy="136529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682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E932361B-CC6A-4FA1-9517-318A5EC4A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빔 </a:t>
            </a:r>
            <a:r>
              <a:rPr lang="en-US" altLang="ko-KR" dirty="0"/>
              <a:t>vs. AC</a:t>
            </a:r>
            <a:r>
              <a:rPr lang="ko-KR" altLang="en-US" dirty="0"/>
              <a:t>사 </a:t>
            </a:r>
            <a:r>
              <a:rPr lang="en-US" altLang="ko-KR" dirty="0"/>
              <a:t>CB</a:t>
            </a:r>
            <a:r>
              <a:rPr lang="ko-KR" altLang="en-US" dirty="0"/>
              <a:t>제품 </a:t>
            </a:r>
            <a:r>
              <a:rPr lang="en-US" altLang="ko-KR" dirty="0"/>
              <a:t>– 1/2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A37F14EB-9E14-4F61-9209-A47F7BAA4D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E26D13D-C996-408B-A626-8A66504346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700219"/>
              </p:ext>
            </p:extLst>
          </p:nvPr>
        </p:nvGraphicFramePr>
        <p:xfrm>
          <a:off x="314959" y="1110378"/>
          <a:ext cx="11548491" cy="53949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005061">
                  <a:extLst>
                    <a:ext uri="{9D8B030D-6E8A-4147-A177-3AD203B41FA5}">
                      <a16:colId xmlns:a16="http://schemas.microsoft.com/office/drawing/2014/main" val="3549991616"/>
                    </a:ext>
                  </a:extLst>
                </a:gridCol>
                <a:gridCol w="1708686">
                  <a:extLst>
                    <a:ext uri="{9D8B030D-6E8A-4147-A177-3AD203B41FA5}">
                      <a16:colId xmlns:a16="http://schemas.microsoft.com/office/drawing/2014/main" val="3598843151"/>
                    </a:ext>
                  </a:extLst>
                </a:gridCol>
                <a:gridCol w="1708686">
                  <a:extLst>
                    <a:ext uri="{9D8B030D-6E8A-4147-A177-3AD203B41FA5}">
                      <a16:colId xmlns:a16="http://schemas.microsoft.com/office/drawing/2014/main" val="139460332"/>
                    </a:ext>
                  </a:extLst>
                </a:gridCol>
                <a:gridCol w="1708686">
                  <a:extLst>
                    <a:ext uri="{9D8B030D-6E8A-4147-A177-3AD203B41FA5}">
                      <a16:colId xmlns:a16="http://schemas.microsoft.com/office/drawing/2014/main" val="1400751874"/>
                    </a:ext>
                  </a:extLst>
                </a:gridCol>
                <a:gridCol w="1708686">
                  <a:extLst>
                    <a:ext uri="{9D8B030D-6E8A-4147-A177-3AD203B41FA5}">
                      <a16:colId xmlns:a16="http://schemas.microsoft.com/office/drawing/2014/main" val="3072641166"/>
                    </a:ext>
                  </a:extLst>
                </a:gridCol>
                <a:gridCol w="1708686">
                  <a:extLst>
                    <a:ext uri="{9D8B030D-6E8A-4147-A177-3AD203B41FA5}">
                      <a16:colId xmlns:a16="http://schemas.microsoft.com/office/drawing/2014/main" val="1271198840"/>
                    </a:ext>
                  </a:extLst>
                </a:gridCol>
              </a:tblGrid>
              <a:tr h="3114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항목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빔 소프트웨어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AC</a:t>
                      </a:r>
                      <a:r>
                        <a:rPr lang="ko-KR" altLang="en-US" sz="1400" dirty="0"/>
                        <a:t>사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000" dirty="0"/>
                        <a:t>Standard Workstation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AC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사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Standard Server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AC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사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Advanced Workstation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AC</a:t>
                      </a: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사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Advanced Server</a:t>
                      </a: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09299886"/>
                  </a:ext>
                </a:extLst>
              </a:tr>
              <a:tr h="1868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년간 매출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한화 약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조원</a:t>
                      </a:r>
                      <a:endParaRPr lang="en-US" altLang="ko-K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한화 약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천억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46241518"/>
                  </a:ext>
                </a:extLst>
              </a:tr>
              <a:tr h="1868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고객사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약 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365,000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약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5,500,000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고객이 있다고 하나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90%(5,000,000)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가 기업이 아닌 일반 개인 소비자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576445"/>
                  </a:ext>
                </a:extLst>
              </a:tr>
              <a:tr h="1868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중복제거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C00000"/>
                          </a:solidFill>
                        </a:rPr>
                        <a:t>불가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C00000"/>
                          </a:solidFill>
                        </a:rPr>
                        <a:t>불가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41722392"/>
                  </a:ext>
                </a:extLst>
              </a:tr>
              <a:tr h="186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PTL, VTL </a:t>
                      </a:r>
                      <a:r>
                        <a:rPr lang="ko-KR" altLang="en-US" sz="1200" dirty="0"/>
                        <a:t>테이프 장비 지원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C00000"/>
                          </a:solidFill>
                        </a:rPr>
                        <a:t>불가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C00000"/>
                          </a:solidFill>
                        </a:rPr>
                        <a:t>불가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72358405"/>
                  </a:ext>
                </a:extLst>
              </a:tr>
              <a:tr h="1868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그룹단위 정책관리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C00000"/>
                          </a:solidFill>
                        </a:rPr>
                        <a:t>불가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C00000"/>
                          </a:solidFill>
                        </a:rPr>
                        <a:t>불가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92560685"/>
                  </a:ext>
                </a:extLst>
              </a:tr>
              <a:tr h="1868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장애시</a:t>
                      </a:r>
                      <a:r>
                        <a:rPr lang="ko-KR" altLang="en-US" sz="1200" dirty="0"/>
                        <a:t> 백업본으로 즉시 서비스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C00000"/>
                          </a:solidFill>
                        </a:rPr>
                        <a:t>불가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C00000"/>
                          </a:solidFill>
                        </a:rPr>
                        <a:t>불가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18386964"/>
                  </a:ext>
                </a:extLst>
              </a:tr>
              <a:tr h="1868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윈도우 서버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리눅스 지원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C00000"/>
                          </a:solidFill>
                        </a:rPr>
                        <a:t>불가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rgbClr val="C00000"/>
                          </a:solidFill>
                        </a:rPr>
                        <a:t>불가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87930230"/>
                  </a:ext>
                </a:extLst>
              </a:tr>
              <a:tr h="3114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GUI</a:t>
                      </a:r>
                      <a:r>
                        <a:rPr lang="ko-KR" altLang="en-US" sz="1000" dirty="0"/>
                        <a:t>를 통한 </a:t>
                      </a:r>
                      <a:r>
                        <a:rPr lang="en-US" altLang="ko-KR" sz="1000" dirty="0"/>
                        <a:t>Azure </a:t>
                      </a:r>
                      <a:r>
                        <a:rPr lang="ko-KR" altLang="en-US" sz="1000" dirty="0"/>
                        <a:t>또는 </a:t>
                      </a:r>
                      <a:r>
                        <a:rPr lang="en-US" altLang="ko-KR" sz="1000" dirty="0"/>
                        <a:t>AWS</a:t>
                      </a:r>
                      <a:r>
                        <a:rPr lang="ko-KR" altLang="en-US" sz="1000" dirty="0"/>
                        <a:t>로 </a:t>
                      </a:r>
                      <a:r>
                        <a:rPr lang="en-US" altLang="ko-KR" sz="1000" dirty="0"/>
                        <a:t>VM </a:t>
                      </a:r>
                      <a:r>
                        <a:rPr lang="ko-KR" altLang="en-US" sz="1000" dirty="0"/>
                        <a:t>자동 변환 및 복구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불가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불가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불가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불가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33725943"/>
                  </a:ext>
                </a:extLst>
              </a:tr>
              <a:tr h="3114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Azure </a:t>
                      </a:r>
                      <a:r>
                        <a:rPr lang="ko-KR" altLang="en-US" sz="1000" dirty="0"/>
                        <a:t>또는 </a:t>
                      </a:r>
                      <a:r>
                        <a:rPr lang="en-US" altLang="ko-KR" sz="1000" dirty="0"/>
                        <a:t>AWS</a:t>
                      </a:r>
                      <a:r>
                        <a:rPr lang="ko-KR" altLang="en-US" sz="1000" dirty="0"/>
                        <a:t>로 복구 시 </a:t>
                      </a:r>
                      <a:r>
                        <a:rPr lang="en-US" altLang="ko-KR" sz="1000" dirty="0"/>
                        <a:t>GUI</a:t>
                      </a:r>
                      <a:r>
                        <a:rPr lang="ko-KR" altLang="en-US" sz="1000" dirty="0"/>
                        <a:t>에서 </a:t>
                      </a:r>
                      <a:r>
                        <a:rPr lang="en-US" altLang="ko-KR" sz="1000" dirty="0"/>
                        <a:t>VM CPU, Memory </a:t>
                      </a:r>
                      <a:r>
                        <a:rPr lang="ko-KR" altLang="en-US" sz="1000" dirty="0"/>
                        <a:t>및 </a:t>
                      </a:r>
                      <a:r>
                        <a:rPr lang="en-US" altLang="ko-KR" sz="1000" dirty="0"/>
                        <a:t>Disk </a:t>
                      </a:r>
                      <a:r>
                        <a:rPr lang="ko-KR" altLang="en-US" sz="1000" dirty="0"/>
                        <a:t>구성 지원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불가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불가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불가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불가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4448107"/>
                  </a:ext>
                </a:extLst>
              </a:tr>
              <a:tr h="2699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Oracle </a:t>
                      </a:r>
                      <a:r>
                        <a:rPr lang="ko-KR" altLang="en-US" sz="1000" dirty="0"/>
                        <a:t>인증 공식 </a:t>
                      </a:r>
                      <a:r>
                        <a:rPr lang="en-US" altLang="ko-KR" sz="1000" dirty="0"/>
                        <a:t>Database </a:t>
                      </a:r>
                      <a:r>
                        <a:rPr lang="ko-KR" altLang="en-US" sz="1000" dirty="0"/>
                        <a:t>백업 솔루션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en-US" altLang="ko-KR" sz="1000" dirty="0"/>
                        <a:t>(Oracle Backup Solutions Program </a:t>
                      </a:r>
                      <a:r>
                        <a:rPr lang="ko-KR" altLang="en-US" sz="1000" dirty="0"/>
                        <a:t>멤버여부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공식 회원사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C00000"/>
                          </a:solidFill>
                        </a:rPr>
                        <a:t>비공식 회원사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비공식 회원사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비공식 회원사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비공식 회원사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8565618"/>
                  </a:ext>
                </a:extLst>
              </a:tr>
              <a:tr h="186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SAP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Hana</a:t>
                      </a:r>
                      <a:r>
                        <a:rPr lang="ko-KR" altLang="en-US" sz="1200" dirty="0"/>
                        <a:t> 인증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인증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>
                          <a:solidFill>
                            <a:srgbClr val="C00000"/>
                          </a:solidFill>
                        </a:rPr>
                        <a:t>인증없음</a:t>
                      </a:r>
                      <a:endParaRPr lang="ko-KR" altLang="en-US" sz="12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rgbClr val="C00000"/>
                          </a:solidFill>
                        </a:rPr>
                        <a:t>인증없음</a:t>
                      </a:r>
                      <a:endParaRPr lang="ko-KR" alt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rgbClr val="C00000"/>
                          </a:solidFill>
                        </a:rPr>
                        <a:t>인증없음</a:t>
                      </a:r>
                      <a:endParaRPr lang="ko-KR" alt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rgbClr val="C00000"/>
                          </a:solidFill>
                        </a:rPr>
                        <a:t>인증없음</a:t>
                      </a:r>
                      <a:endParaRPr lang="ko-KR" altLang="en-US" sz="120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72876058"/>
                  </a:ext>
                </a:extLst>
              </a:tr>
              <a:tr h="186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NDMP </a:t>
                      </a:r>
                      <a:r>
                        <a:rPr lang="ko-KR" altLang="en-US" sz="1200" dirty="0"/>
                        <a:t>테이프 백업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C00000"/>
                          </a:solidFill>
                        </a:rPr>
                        <a:t>불가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C00000"/>
                          </a:solidFill>
                        </a:rPr>
                        <a:t>불가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C00000"/>
                          </a:solidFill>
                        </a:rPr>
                        <a:t>불가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C00000"/>
                          </a:solidFill>
                        </a:rPr>
                        <a:t>불가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32514363"/>
                  </a:ext>
                </a:extLst>
              </a:tr>
              <a:tr h="3114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IP </a:t>
                      </a:r>
                      <a:r>
                        <a:rPr lang="ko-KR" altLang="en-US" sz="1200" dirty="0"/>
                        <a:t>대역 기준 또는 에이전트 별 네트워크 대역폭 조절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불가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불가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불가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불가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26039314"/>
                  </a:ext>
                </a:extLst>
              </a:tr>
              <a:tr h="1868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동시에 수행되는 백업 작업 개수 제한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불가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불가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불가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불가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70255012"/>
                  </a:ext>
                </a:extLst>
              </a:tr>
              <a:tr h="186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VMDK, VHD </a:t>
                      </a:r>
                      <a:r>
                        <a:rPr lang="ko-KR" altLang="en-US" sz="1200" dirty="0"/>
                        <a:t>파일로 내보내기 지원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불가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불가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불가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불가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26770591"/>
                  </a:ext>
                </a:extLst>
              </a:tr>
              <a:tr h="186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AIX, Solaris </a:t>
                      </a:r>
                      <a:r>
                        <a:rPr lang="ko-KR" altLang="en-US" sz="1200" dirty="0"/>
                        <a:t>지원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C00000"/>
                          </a:solidFill>
                        </a:rPr>
                        <a:t>불가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C00000"/>
                          </a:solidFill>
                        </a:rPr>
                        <a:t>불가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C00000"/>
                          </a:solidFill>
                        </a:rPr>
                        <a:t>불가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rgbClr val="C00000"/>
                          </a:solidFill>
                        </a:rPr>
                        <a:t>불가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17614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1603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6D3776-F1A5-4087-8349-81F895DC8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빔 </a:t>
            </a:r>
            <a:r>
              <a:rPr lang="en-US" altLang="ko-KR" dirty="0"/>
              <a:t>vs. AC</a:t>
            </a:r>
            <a:r>
              <a:rPr lang="ko-KR" altLang="en-US" dirty="0"/>
              <a:t>사 </a:t>
            </a:r>
            <a:r>
              <a:rPr lang="en-US" altLang="ko-KR" dirty="0"/>
              <a:t>CB</a:t>
            </a:r>
            <a:r>
              <a:rPr lang="ko-KR" altLang="en-US" dirty="0"/>
              <a:t>제품 </a:t>
            </a:r>
            <a:r>
              <a:rPr lang="en-US" altLang="ko-KR" dirty="0"/>
              <a:t>– 2/2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F7DA1B-F26B-4B9A-B833-C0BE08ABB2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AC3029-8A15-4EAD-90E1-821BF74D92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Supported Virtualization Platforms, </a:t>
            </a:r>
            <a:r>
              <a:rPr lang="en-US" altLang="ko-KR" dirty="0">
                <a:hlinkClick r:id="rId2"/>
              </a:rPr>
              <a:t>https://www.acronis.com/en-us/support/documentation/AcronisBackup_12.5/index.html#37871.html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50946FB-1C4E-452A-8ED8-5E5E65898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209502"/>
              </p:ext>
            </p:extLst>
          </p:nvPr>
        </p:nvGraphicFramePr>
        <p:xfrm>
          <a:off x="314960" y="1137920"/>
          <a:ext cx="11379199" cy="407924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891280">
                  <a:extLst>
                    <a:ext uri="{9D8B030D-6E8A-4147-A177-3AD203B41FA5}">
                      <a16:colId xmlns:a16="http://schemas.microsoft.com/office/drawing/2014/main" val="3549991616"/>
                    </a:ext>
                  </a:extLst>
                </a:gridCol>
                <a:gridCol w="1398693">
                  <a:extLst>
                    <a:ext uri="{9D8B030D-6E8A-4147-A177-3AD203B41FA5}">
                      <a16:colId xmlns:a16="http://schemas.microsoft.com/office/drawing/2014/main" val="3598843151"/>
                    </a:ext>
                  </a:extLst>
                </a:gridCol>
                <a:gridCol w="1398693">
                  <a:extLst>
                    <a:ext uri="{9D8B030D-6E8A-4147-A177-3AD203B41FA5}">
                      <a16:colId xmlns:a16="http://schemas.microsoft.com/office/drawing/2014/main" val="139460332"/>
                    </a:ext>
                  </a:extLst>
                </a:gridCol>
                <a:gridCol w="1398693">
                  <a:extLst>
                    <a:ext uri="{9D8B030D-6E8A-4147-A177-3AD203B41FA5}">
                      <a16:colId xmlns:a16="http://schemas.microsoft.com/office/drawing/2014/main" val="1400751874"/>
                    </a:ext>
                  </a:extLst>
                </a:gridCol>
                <a:gridCol w="3291840">
                  <a:extLst>
                    <a:ext uri="{9D8B030D-6E8A-4147-A177-3AD203B41FA5}">
                      <a16:colId xmlns:a16="http://schemas.microsoft.com/office/drawing/2014/main" val="33822593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항목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빔 소프트웨어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AC</a:t>
                      </a:r>
                      <a:r>
                        <a:rPr lang="ko-KR" altLang="en-US" sz="1400" dirty="0"/>
                        <a:t>사 </a:t>
                      </a:r>
                      <a:r>
                        <a:rPr lang="en-US" altLang="ko-KR" sz="1400" dirty="0"/>
                        <a:t>U</a:t>
                      </a:r>
                      <a:r>
                        <a:rPr lang="ko-KR" altLang="en-US" sz="1400" dirty="0"/>
                        <a:t>제품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AC</a:t>
                      </a:r>
                      <a:r>
                        <a:rPr lang="ko-KR" altLang="en-US" sz="1400"/>
                        <a:t>사 </a:t>
                      </a:r>
                      <a:r>
                        <a:rPr lang="en-US" altLang="ko-KR" sz="1400" dirty="0"/>
                        <a:t>B</a:t>
                      </a:r>
                      <a:r>
                        <a:rPr lang="ko-KR" altLang="en-US" sz="1400" dirty="0"/>
                        <a:t>제품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41722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VMware/Hyper-V </a:t>
                      </a:r>
                      <a:r>
                        <a:rPr lang="ko-KR" altLang="en-US" sz="1200" dirty="0"/>
                        <a:t>에이전트리스 </a:t>
                      </a:r>
                      <a:r>
                        <a:rPr lang="en-US" altLang="ko-KR" sz="1200" dirty="0"/>
                        <a:t>VM</a:t>
                      </a:r>
                      <a:r>
                        <a:rPr lang="ko-KR" altLang="en-US" sz="1200" dirty="0"/>
                        <a:t>단위 복구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가능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아크로니스</a:t>
                      </a:r>
                      <a:r>
                        <a:rPr lang="ko-KR" altLang="en-US" sz="1000" dirty="0"/>
                        <a:t> 제품들은 가장 기본적인 복구기능만 제공함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76938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VMware/Hyper-V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에이전트리스 파일단위 복구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C00000"/>
                          </a:solidFill>
                        </a:rPr>
                        <a:t>불가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C00000"/>
                          </a:solidFill>
                        </a:rPr>
                        <a:t>불가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18386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VMware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에이전트리스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MS SQL DB/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테이블 단위 복구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C00000"/>
                          </a:solidFill>
                        </a:rPr>
                        <a:t>불가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C00000"/>
                          </a:solidFill>
                        </a:rPr>
                        <a:t>불가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87930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VMware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에이전트리스 오라클 시점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/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거래단위 복구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C00000"/>
                          </a:solidFill>
                        </a:rPr>
                        <a:t>불가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C00000"/>
                          </a:solidFill>
                        </a:rPr>
                        <a:t>불가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8565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Nutanix AHV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에이전트리스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VM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단위 복구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C00000"/>
                          </a:solidFill>
                        </a:rPr>
                        <a:t>불가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C00000"/>
                          </a:solidFill>
                        </a:rPr>
                        <a:t>불가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90400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Nutanix AHV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에이전트리스 파일단위 복구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C00000"/>
                          </a:solidFill>
                        </a:rPr>
                        <a:t>불가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C00000"/>
                          </a:solidFill>
                        </a:rPr>
                        <a:t>불가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39835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Nutanix AHV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에이전트리스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단위 복구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C00000"/>
                          </a:solidFill>
                        </a:rPr>
                        <a:t>불가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C00000"/>
                          </a:solidFill>
                        </a:rPr>
                        <a:t>불가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32514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Nutanix AHV VM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장애시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백업본으로 서비스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C00000"/>
                          </a:solidFill>
                        </a:rPr>
                        <a:t>불가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C00000"/>
                          </a:solidFill>
                        </a:rPr>
                        <a:t>불가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7227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VMware/Hyper-V VM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단위 복제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C00000"/>
                          </a:solidFill>
                        </a:rPr>
                        <a:t>불가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C00000"/>
                          </a:solidFill>
                        </a:rPr>
                        <a:t>불가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9473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VMware/Hyper-V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성능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및 구성 헬스체크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C00000"/>
                          </a:solidFill>
                        </a:rPr>
                        <a:t>불가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C00000"/>
                          </a:solidFill>
                        </a:rPr>
                        <a:t>불가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72619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046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9478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빔(Veeam) 색상">
      <a:dk1>
        <a:sysClr val="windowText" lastClr="000000"/>
      </a:dk1>
      <a:lt1>
        <a:srgbClr val="FFFFFF"/>
      </a:lt1>
      <a:dk2>
        <a:srgbClr val="D6DCE4"/>
      </a:dk2>
      <a:lt2>
        <a:srgbClr val="F2F2F2"/>
      </a:lt2>
      <a:accent1>
        <a:srgbClr val="00B050"/>
      </a:accent1>
      <a:accent2>
        <a:srgbClr val="0070C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eam - Presentation Templates - 2019-10-20.potx" id="{0F281F88-0197-4A77-A58E-22FF71B65F77}" vid="{5765D51A-8329-49F5-ADDD-944F694AC84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CDCFE6A765B249960D0379DBA315E7" ma:contentTypeVersion="0" ma:contentTypeDescription="Create a new document." ma:contentTypeScope="" ma:versionID="8c1dcbd59101838153dc7e61aa700ef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33D6D01-ADE3-44EC-B980-C1BA0BD71EFC}">
  <ds:schemaRefs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916D295-0542-4F2B-9584-1E865A36417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EF4F96-35D9-408A-B7AC-FCC2DF71C8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Veeam - Presentation Templates - 2019-10-20</Template>
  <TotalTime>125</TotalTime>
  <Words>819</Words>
  <Application>Microsoft Office PowerPoint</Application>
  <PresentationFormat>와이드스크린</PresentationFormat>
  <Paragraphs>214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Wingdings</vt:lpstr>
      <vt:lpstr>Office 테마</vt:lpstr>
      <vt:lpstr>PowerPoint 프레젠테이션</vt:lpstr>
      <vt:lpstr>하이브리드 클라우드 통합 백업 솔루션</vt:lpstr>
      <vt:lpstr>PowerPoint 프레젠테이션</vt:lpstr>
      <vt:lpstr>PowerPoint 프레젠테이션</vt:lpstr>
      <vt:lpstr>빔 vs. AC사 CB제품 – 1/2</vt:lpstr>
      <vt:lpstr>빔 vs. AC사 CB제품 – 2/2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Edward Kihun</dc:creator>
  <cp:lastModifiedBy>Shin Dongun</cp:lastModifiedBy>
  <cp:revision>49</cp:revision>
  <dcterms:created xsi:type="dcterms:W3CDTF">2019-10-28T06:17:28Z</dcterms:created>
  <dcterms:modified xsi:type="dcterms:W3CDTF">2019-11-12T11:46:50Z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0x01010036CDCFE6A765B249960D0379DBA315E7</vt:lpwstr>
  </property>
</Properties>
</file>