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6.xml" ContentType="application/vnd.openxmlformats-officedocument.presentationml.slideLayout+xml"/>
  <Override PartName="/ppt/notesMasters/notesMaster1.xml" ContentType="application/vnd.openxmlformats-officedocument.presentationml.notesMaster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256" r:id="rId2"/>
    <p:sldId id="266" r:id="rId3"/>
    <p:sldId id="264" r:id="rId4"/>
    <p:sldId id="259" r:id="rId5"/>
    <p:sldId id="265" r:id="rId6"/>
    <p:sldId id="268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EB344D84-9AFB-497E-A393-DC336BA19D2E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6E25E649-3F16-4E02-A733-19D2CDBF48F0}" styleName="보통 스타일 3 - 강조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보통 스타일 3 - 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46F890A9-2807-4EBB-B81D-B2AA78EC7F39}" styleName="어두운 스타일 2 - 강조 5/강조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77" autoAdjust="0"/>
    <p:restoredTop sz="94660"/>
  </p:normalViewPr>
  <p:slideViewPr>
    <p:cSldViewPr snapToGrid="0">
      <p:cViewPr varScale="1">
        <p:scale>
          <a:sx n="94" d="100"/>
          <a:sy n="94" d="100"/>
        </p:scale>
        <p:origin x="28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customXml" Target="../customXml/item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customXml" Target="../customXml/item3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openxmlformats.org/officeDocument/2006/relationships/customXml" Target="../customXml/item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80C555-D710-4966-A9DD-705D1A789860}" type="datetimeFigureOut">
              <a:rPr lang="ko-KR" altLang="en-US" smtClean="0"/>
              <a:t>2019-11-06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A48D030-58B5-41AF-8DB7-2CE95A2CE73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18126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png"/><Relationship Id="rId5" Type="http://schemas.openxmlformats.org/officeDocument/2006/relationships/image" Target="../media/image6.jpeg"/><Relationship Id="rId4" Type="http://schemas.openxmlformats.org/officeDocument/2006/relationships/image" Target="../media/image5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hyperlink" Target="mailto:Sales.Korea@veeam.com" TargetMode="External"/><Relationship Id="rId2" Type="http://schemas.openxmlformats.org/officeDocument/2006/relationships/image" Target="../media/image15.png"/><Relationship Id="rId1" Type="http://schemas.openxmlformats.org/officeDocument/2006/relationships/slideMaster" Target="../slideMasters/slideMaster1.xml"/><Relationship Id="rId5" Type="http://schemas.openxmlformats.org/officeDocument/2006/relationships/hyperlink" Target="mailto:Channels.Korea@veeam.com" TargetMode="External"/><Relationship Id="rId4" Type="http://schemas.openxmlformats.org/officeDocument/2006/relationships/hyperlink" Target="mailto:SEs.Korea@veeam.com" TargetMode="Externa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13">
            <a:extLst>
              <a:ext uri="{FF2B5EF4-FFF2-40B4-BE49-F238E27FC236}">
                <a16:creationId xmlns:a16="http://schemas.microsoft.com/office/drawing/2014/main" id="{E00CA6ED-F1D8-49DF-8C1A-F4B6C6F15C08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80" y="-48637"/>
            <a:ext cx="12190720" cy="5651770"/>
          </a:xfrm>
          <a:prstGeom prst="rect">
            <a:avLst/>
          </a:prstGeom>
        </p:spPr>
      </p:pic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8F18575D-EFB2-4843-A28B-55AD5FBD4E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508126" y="1268474"/>
            <a:ext cx="9150349" cy="803275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9" name="텍스트 개체 틀 9">
            <a:extLst>
              <a:ext uri="{FF2B5EF4-FFF2-40B4-BE49-F238E27FC236}">
                <a16:creationId xmlns:a16="http://schemas.microsoft.com/office/drawing/2014/main" id="{2830ABC2-AF2F-4EEF-82A7-4A1FD943B35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364317" y="3900120"/>
            <a:ext cx="7437967" cy="3429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endParaRPr lang="ko-KR" altLang="en-US" dirty="0"/>
          </a:p>
        </p:txBody>
      </p:sp>
      <p:pic>
        <p:nvPicPr>
          <p:cNvPr id="10" name="Picture 4" descr="File:Hewlett Packard Enterprise logo.svg">
            <a:extLst>
              <a:ext uri="{FF2B5EF4-FFF2-40B4-BE49-F238E27FC236}">
                <a16:creationId xmlns:a16="http://schemas.microsoft.com/office/drawing/2014/main" id="{75140147-EBF1-4704-8DAD-4944C6D05C9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44992" y="5925674"/>
            <a:ext cx="1800000" cy="675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Lenovo logo">
            <a:extLst>
              <a:ext uri="{FF2B5EF4-FFF2-40B4-BE49-F238E27FC236}">
                <a16:creationId xmlns:a16="http://schemas.microsoft.com/office/drawing/2014/main" id="{83A542AF-F1C4-4BCD-9B87-027AF98350B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6829" y="6083174"/>
            <a:ext cx="1714286" cy="36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https://1gew6o3qn6vx9kp3s42ge0y1-wpengine.netdna-ssl.com/wp-content/uploads/2012/08/8867.Microsoft_5F00_Logo_2D00_for_2D00_screen.jpg">
            <a:extLst>
              <a:ext uri="{FF2B5EF4-FFF2-40B4-BE49-F238E27FC236}">
                <a16:creationId xmlns:a16="http://schemas.microsoft.com/office/drawing/2014/main" id="{42C051A2-6FD8-4BBE-AF65-314B867F3F13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561" t="25047" r="10577" b="25159"/>
          <a:stretch/>
        </p:blipFill>
        <p:spPr bwMode="auto">
          <a:xfrm>
            <a:off x="473155" y="6056982"/>
            <a:ext cx="1800000" cy="4123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VMware Logo">
            <a:extLst>
              <a:ext uri="{FF2B5EF4-FFF2-40B4-BE49-F238E27FC236}">
                <a16:creationId xmlns:a16="http://schemas.microsoft.com/office/drawing/2014/main" id="{8A1A01F5-9242-4DD7-A1DE-E84C5937A39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02952" y="6119174"/>
            <a:ext cx="1832727" cy="28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Image result for nutanix logo">
            <a:extLst>
              <a:ext uri="{FF2B5EF4-FFF2-40B4-BE49-F238E27FC236}">
                <a16:creationId xmlns:a16="http://schemas.microsoft.com/office/drawing/2014/main" id="{AA6D8E56-ED46-4B42-AE5E-BACB8F083D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70123" y="6147158"/>
            <a:ext cx="1800000" cy="23203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380606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리딩 메시지+글박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94AEFB-A2F9-4EA1-8CCF-B5B8A7520B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267004" cy="3603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E9900FA3-B846-474C-B7B9-9AD793420012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899" y="1080000"/>
            <a:ext cx="11519999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  <p:sp>
        <p:nvSpPr>
          <p:cNvPr id="7" name="텍스트 개체 틀 9">
            <a:extLst>
              <a:ext uri="{FF2B5EF4-FFF2-40B4-BE49-F238E27FC236}">
                <a16:creationId xmlns:a16="http://schemas.microsoft.com/office/drawing/2014/main" id="{524F806B-607F-4234-BFC3-3B2C7ECD00CC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36000" y="2199847"/>
            <a:ext cx="3600000" cy="3524213"/>
          </a:xfrm>
          <a:prstGeom prst="rect">
            <a:avLst/>
          </a:prstGeom>
        </p:spPr>
        <p:txBody>
          <a:bodyPr anchor="t"/>
          <a:lstStyle>
            <a:lvl1pPr defTabSz="134541" latinLnBrk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2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825" b="0"/>
            </a:lvl2pPr>
            <a:lvl3pPr>
              <a:defRPr sz="825" b="0"/>
            </a:lvl3pPr>
            <a:lvl4pPr>
              <a:defRPr sz="825" b="0"/>
            </a:lvl4pPr>
            <a:lvl5pPr>
              <a:defRPr sz="825" b="0"/>
            </a:lvl5pPr>
          </a:lstStyle>
          <a:p>
            <a:pPr lvl="0"/>
            <a:r>
              <a:rPr lang="ko-KR" altLang="en-US" dirty="0"/>
              <a:t>맑은 고딕</a:t>
            </a:r>
            <a:r>
              <a:rPr lang="en-US" altLang="ko-KR" dirty="0"/>
              <a:t>, Arial, </a:t>
            </a:r>
            <a:r>
              <a:rPr lang="ko-KR" altLang="en-US" dirty="0"/>
              <a:t>폰트 크기 </a:t>
            </a:r>
            <a:r>
              <a:rPr lang="en-US" altLang="ko-KR" dirty="0"/>
              <a:t>12</a:t>
            </a:r>
          </a:p>
          <a:p>
            <a:pPr lvl="0"/>
            <a:r>
              <a:rPr lang="en-US" altLang="ko-KR" dirty="0"/>
              <a:t>	</a:t>
            </a:r>
          </a:p>
          <a:p>
            <a:pPr lvl="0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9866636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글박스+주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6" name="텍스트 개체 틀 4">
            <a:extLst>
              <a:ext uri="{FF2B5EF4-FFF2-40B4-BE49-F238E27FC236}">
                <a16:creationId xmlns:a16="http://schemas.microsoft.com/office/drawing/2014/main" id="{78F845FE-0EAE-4C27-A34D-0A16FCA693DB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267004" cy="3603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7" name="텍스트 개체 틀 9">
            <a:extLst>
              <a:ext uri="{FF2B5EF4-FFF2-40B4-BE49-F238E27FC236}">
                <a16:creationId xmlns:a16="http://schemas.microsoft.com/office/drawing/2014/main" id="{888969FD-DB21-491C-A554-87E1C0BE1D85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36000" y="2199847"/>
            <a:ext cx="3600000" cy="3524213"/>
          </a:xfrm>
          <a:prstGeom prst="rect">
            <a:avLst/>
          </a:prstGeom>
        </p:spPr>
        <p:txBody>
          <a:bodyPr anchor="t"/>
          <a:lstStyle>
            <a:lvl1pPr defTabSz="134541" latinLnBrk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2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825" b="0"/>
            </a:lvl2pPr>
            <a:lvl3pPr>
              <a:defRPr sz="825" b="0"/>
            </a:lvl3pPr>
            <a:lvl4pPr>
              <a:defRPr sz="825" b="0"/>
            </a:lvl4pPr>
            <a:lvl5pPr>
              <a:defRPr sz="825" b="0"/>
            </a:lvl5pPr>
          </a:lstStyle>
          <a:p>
            <a:pPr lvl="0"/>
            <a:r>
              <a:rPr lang="ko-KR" altLang="en-US" dirty="0"/>
              <a:t>맑은 고딕</a:t>
            </a:r>
            <a:r>
              <a:rPr lang="en-US" altLang="ko-KR" dirty="0"/>
              <a:t>, Arial, </a:t>
            </a:r>
            <a:r>
              <a:rPr lang="ko-KR" altLang="en-US" dirty="0"/>
              <a:t>폰트 크기 </a:t>
            </a:r>
            <a:r>
              <a:rPr lang="en-US" altLang="ko-KR" dirty="0"/>
              <a:t>12</a:t>
            </a:r>
          </a:p>
          <a:p>
            <a:pPr lvl="0"/>
            <a:r>
              <a:rPr lang="en-US" altLang="ko-KR" dirty="0"/>
              <a:t>	</a:t>
            </a:r>
          </a:p>
          <a:p>
            <a:pPr lvl="0"/>
            <a:endParaRPr lang="ko-KR" altLang="en-US" dirty="0"/>
          </a:p>
        </p:txBody>
      </p:sp>
      <p:sp>
        <p:nvSpPr>
          <p:cNvPr id="8" name="텍스트 개체 틀 8">
            <a:extLst>
              <a:ext uri="{FF2B5EF4-FFF2-40B4-BE49-F238E27FC236}">
                <a16:creationId xmlns:a16="http://schemas.microsoft.com/office/drawing/2014/main" id="{EB1C3A7A-52C0-4577-B852-50CD52A7E4E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900" y="5760000"/>
            <a:ext cx="11520000" cy="72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주석</a:t>
            </a:r>
          </a:p>
        </p:txBody>
      </p:sp>
    </p:spTree>
    <p:extLst>
      <p:ext uri="{BB962C8B-B14F-4D97-AF65-F5344CB8AC3E}">
        <p14:creationId xmlns:p14="http://schemas.microsoft.com/office/powerpoint/2010/main" val="25542781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리딩 메시지+글박스+주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B4ECEC7B-F028-4DA2-8DCB-853BB64517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267004" cy="3603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2DB62F8-7145-465D-BC4F-A02554C128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899" y="1080000"/>
            <a:ext cx="11519999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  <p:sp>
        <p:nvSpPr>
          <p:cNvPr id="8" name="텍스트 개체 틀 9">
            <a:extLst>
              <a:ext uri="{FF2B5EF4-FFF2-40B4-BE49-F238E27FC236}">
                <a16:creationId xmlns:a16="http://schemas.microsoft.com/office/drawing/2014/main" id="{63CFF15C-DE6B-4231-A6B7-866C77ED1C29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8136000" y="2199847"/>
            <a:ext cx="3600000" cy="3524213"/>
          </a:xfrm>
          <a:prstGeom prst="rect">
            <a:avLst/>
          </a:prstGeom>
        </p:spPr>
        <p:txBody>
          <a:bodyPr anchor="t"/>
          <a:lstStyle>
            <a:lvl1pPr defTabSz="134541" latinLnBrk="0">
              <a:lnSpc>
                <a:spcPct val="120000"/>
              </a:lnSpc>
              <a:spcBef>
                <a:spcPts val="0"/>
              </a:spcBef>
              <a:spcAft>
                <a:spcPts val="800"/>
              </a:spcAft>
              <a:defRPr sz="12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>
              <a:defRPr sz="825" b="0"/>
            </a:lvl2pPr>
            <a:lvl3pPr>
              <a:defRPr sz="825" b="0"/>
            </a:lvl3pPr>
            <a:lvl4pPr>
              <a:defRPr sz="825" b="0"/>
            </a:lvl4pPr>
            <a:lvl5pPr>
              <a:defRPr sz="825" b="0"/>
            </a:lvl5pPr>
          </a:lstStyle>
          <a:p>
            <a:pPr lvl="0"/>
            <a:r>
              <a:rPr lang="ko-KR" altLang="en-US" dirty="0"/>
              <a:t>맑은 고딕</a:t>
            </a:r>
            <a:r>
              <a:rPr lang="en-US" altLang="ko-KR" dirty="0"/>
              <a:t>, Arial, </a:t>
            </a:r>
            <a:r>
              <a:rPr lang="ko-KR" altLang="en-US" dirty="0"/>
              <a:t>폰트 크기 </a:t>
            </a:r>
            <a:r>
              <a:rPr lang="en-US" altLang="ko-KR" dirty="0"/>
              <a:t>12</a:t>
            </a:r>
          </a:p>
          <a:p>
            <a:pPr lvl="0"/>
            <a:r>
              <a:rPr lang="en-US" altLang="ko-KR" dirty="0"/>
              <a:t>	</a:t>
            </a:r>
          </a:p>
          <a:p>
            <a:pPr lvl="0"/>
            <a:endParaRPr lang="ko-KR" altLang="en-US" dirty="0"/>
          </a:p>
        </p:txBody>
      </p:sp>
      <p:sp>
        <p:nvSpPr>
          <p:cNvPr id="7" name="텍스트 개체 틀 8">
            <a:extLst>
              <a:ext uri="{FF2B5EF4-FFF2-40B4-BE49-F238E27FC236}">
                <a16:creationId xmlns:a16="http://schemas.microsoft.com/office/drawing/2014/main" id="{FF0E48D1-00AE-43D4-A9A8-E8A88AAD1FF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900" y="5760000"/>
            <a:ext cx="11520000" cy="72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주석</a:t>
            </a:r>
          </a:p>
        </p:txBody>
      </p:sp>
    </p:spTree>
    <p:extLst>
      <p:ext uri="{BB962C8B-B14F-4D97-AF65-F5344CB8AC3E}">
        <p14:creationId xmlns:p14="http://schemas.microsoft.com/office/powerpoint/2010/main" val="12070247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빈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F97443-A1F1-43CB-BE24-D5F96E5B38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43372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끝맺음 슬라이드 -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22F97443-A1F1-43CB-BE24-D5F96E5B384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pic>
        <p:nvPicPr>
          <p:cNvPr id="4" name="Picture 2" descr="Image result for veeam logo">
            <a:extLst>
              <a:ext uri="{FF2B5EF4-FFF2-40B4-BE49-F238E27FC236}">
                <a16:creationId xmlns:a16="http://schemas.microsoft.com/office/drawing/2014/main" id="{68BFC7DC-0D3C-49D1-A933-7A44F6F22288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7704905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끝맺음 슬라이드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E10DECCD-DF87-41EC-A1C7-833DD0070EC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cxnSp>
        <p:nvCxnSpPr>
          <p:cNvPr id="5" name="직선 연결선 4">
            <a:extLst>
              <a:ext uri="{FF2B5EF4-FFF2-40B4-BE49-F238E27FC236}">
                <a16:creationId xmlns:a16="http://schemas.microsoft.com/office/drawing/2014/main" id="{B4F6DA78-2507-4960-9FE5-296430C89432}"/>
              </a:ext>
            </a:extLst>
          </p:cNvPr>
          <p:cNvCxnSpPr/>
          <p:nvPr userDrawn="1"/>
        </p:nvCxnSpPr>
        <p:spPr>
          <a:xfrm>
            <a:off x="359923" y="2908570"/>
            <a:ext cx="11215992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그림 6">
            <a:extLst>
              <a:ext uri="{FF2B5EF4-FFF2-40B4-BE49-F238E27FC236}">
                <a16:creationId xmlns:a16="http://schemas.microsoft.com/office/drawing/2014/main" id="{262254C5-4CBB-4EF2-8653-F7DD8CDC1824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923" y="894950"/>
            <a:ext cx="5400000" cy="159840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64CE766-54F1-44E6-B28C-8D892FF303F6}"/>
              </a:ext>
            </a:extLst>
          </p:cNvPr>
          <p:cNvSpPr txBox="1"/>
          <p:nvPr userDrawn="1"/>
        </p:nvSpPr>
        <p:spPr>
          <a:xfrm>
            <a:off x="6410528" y="4543458"/>
            <a:ext cx="516538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13494</a:t>
            </a:r>
            <a:r>
              <a:rPr lang="ko-KR" altLang="en-US" dirty="0"/>
              <a:t> 경기도 성남시 분당구 </a:t>
            </a:r>
            <a:r>
              <a:rPr lang="ko-KR" altLang="en-US" dirty="0" err="1"/>
              <a:t>판교역로</a:t>
            </a:r>
            <a:r>
              <a:rPr lang="ko-KR" altLang="en-US" dirty="0"/>
              <a:t> </a:t>
            </a:r>
            <a:r>
              <a:rPr lang="en-US" altLang="ko-KR" dirty="0"/>
              <a:t>231,</a:t>
            </a:r>
          </a:p>
          <a:p>
            <a:r>
              <a:rPr lang="en-US" altLang="ko-KR" dirty="0"/>
              <a:t>H</a:t>
            </a:r>
            <a:r>
              <a:rPr lang="ko-KR" altLang="en-US" dirty="0"/>
              <a:t>스퀘어 </a:t>
            </a:r>
            <a:r>
              <a:rPr lang="en-US" altLang="ko-KR" dirty="0"/>
              <a:t>S</a:t>
            </a:r>
            <a:r>
              <a:rPr lang="ko-KR" altLang="en-US" dirty="0"/>
              <a:t>동 </a:t>
            </a:r>
            <a:r>
              <a:rPr lang="en-US" altLang="ko-KR" dirty="0"/>
              <a:t>906</a:t>
            </a:r>
            <a:r>
              <a:rPr lang="ko-KR" altLang="en-US" dirty="0"/>
              <a:t>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영업팀</a:t>
            </a:r>
            <a:r>
              <a:rPr lang="en-US" altLang="ko-KR" dirty="0"/>
              <a:t>: </a:t>
            </a:r>
            <a:r>
              <a:rPr lang="en-US" altLang="ko-KR" dirty="0">
                <a:hlinkClick r:id="rId3"/>
              </a:rPr>
              <a:t>Sales.Korea@veeam.com</a:t>
            </a:r>
            <a:endParaRPr lang="en-US" altLang="ko-KR" dirty="0"/>
          </a:p>
          <a:p>
            <a:r>
              <a:rPr lang="ko-KR" altLang="en-US" dirty="0"/>
              <a:t>기술팀</a:t>
            </a:r>
            <a:r>
              <a:rPr lang="en-US" altLang="ko-KR" dirty="0"/>
              <a:t>: </a:t>
            </a:r>
            <a:r>
              <a:rPr lang="en-US" altLang="ko-KR" dirty="0">
                <a:hlinkClick r:id="rId4"/>
              </a:rPr>
              <a:t>SEs.Korea@veeam.com</a:t>
            </a:r>
            <a:endParaRPr lang="en-US" altLang="ko-KR" dirty="0"/>
          </a:p>
          <a:p>
            <a:r>
              <a:rPr lang="ko-KR" altLang="en-US" dirty="0" err="1"/>
              <a:t>채널팀</a:t>
            </a:r>
            <a:r>
              <a:rPr lang="en-US" altLang="ko-KR" dirty="0"/>
              <a:t>: </a:t>
            </a:r>
            <a:r>
              <a:rPr lang="en-US" altLang="ko-KR" dirty="0">
                <a:hlinkClick r:id="rId5"/>
              </a:rPr>
              <a:t>Channels.Korea@veeam.com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326681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 -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0FD190E4-9BCF-4D0A-A0EF-C9EBD86E00F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6531"/>
            <a:ext cx="12191999" cy="6871061"/>
          </a:xfrm>
          <a:prstGeom prst="rect">
            <a:avLst/>
          </a:prstGeom>
        </p:spPr>
      </p:pic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8F18575D-EFB2-4843-A28B-55AD5FBD4E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4945" y="2392599"/>
            <a:ext cx="9150349" cy="8032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9" name="텍스트 개체 틀 9">
            <a:extLst>
              <a:ext uri="{FF2B5EF4-FFF2-40B4-BE49-F238E27FC236}">
                <a16:creationId xmlns:a16="http://schemas.microsoft.com/office/drawing/2014/main" id="{2830ABC2-AF2F-4EEF-82A7-4A1FD943B3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4945" y="3589728"/>
            <a:ext cx="7437967" cy="3429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빔 소프트웨어 코리아</a:t>
            </a:r>
            <a:r>
              <a:rPr lang="en-US" altLang="ko-KR" dirty="0"/>
              <a:t>, https://www.veeam.com/ko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B516D6-9BFD-4991-A45D-A9060946F7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45" y="218113"/>
            <a:ext cx="1800000" cy="5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6282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 -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s://www.veeam.com/content/dam/veeam/global/banners/vcom-banner-cloud-data-management.jpg?ck=1542644530965">
            <a:extLst>
              <a:ext uri="{FF2B5EF4-FFF2-40B4-BE49-F238E27FC236}">
                <a16:creationId xmlns:a16="http://schemas.microsoft.com/office/drawing/2014/main" id="{0ABDC2BB-5953-40D7-9935-AEB94BB29420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894" r="6331" b="19977"/>
          <a:stretch/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8F18575D-EFB2-4843-A28B-55AD5FBD4E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4945" y="2392599"/>
            <a:ext cx="9150349" cy="8032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9" name="텍스트 개체 틀 9">
            <a:extLst>
              <a:ext uri="{FF2B5EF4-FFF2-40B4-BE49-F238E27FC236}">
                <a16:creationId xmlns:a16="http://schemas.microsoft.com/office/drawing/2014/main" id="{2830ABC2-AF2F-4EEF-82A7-4A1FD943B3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4945" y="3589728"/>
            <a:ext cx="7437967" cy="342900"/>
          </a:xfrm>
          <a:prstGeom prst="rect">
            <a:avLst/>
          </a:prstGeom>
        </p:spPr>
        <p:txBody>
          <a:bodyPr anchor="t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빔 소프트웨어 코리아</a:t>
            </a:r>
            <a:r>
              <a:rPr lang="en-US" altLang="ko-KR" dirty="0"/>
              <a:t>, https://www.veeam.com/ko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B516D6-9BFD-4991-A45D-A9060946F7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45" y="724943"/>
            <a:ext cx="1800000" cy="5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16321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 -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3">
            <a:extLst>
              <a:ext uri="{FF2B5EF4-FFF2-40B4-BE49-F238E27FC236}">
                <a16:creationId xmlns:a16="http://schemas.microsoft.com/office/drawing/2014/main" id="{E5482158-BA10-4C2D-B579-50BC265F055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80" y="0"/>
            <a:ext cx="12195712" cy="6857999"/>
          </a:xfrm>
          <a:prstGeom prst="rect">
            <a:avLst/>
          </a:prstGeom>
        </p:spPr>
      </p:pic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8F18575D-EFB2-4843-A28B-55AD5FBD4E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4945" y="2392599"/>
            <a:ext cx="9150349" cy="8032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9" name="텍스트 개체 틀 9">
            <a:extLst>
              <a:ext uri="{FF2B5EF4-FFF2-40B4-BE49-F238E27FC236}">
                <a16:creationId xmlns:a16="http://schemas.microsoft.com/office/drawing/2014/main" id="{2830ABC2-AF2F-4EEF-82A7-4A1FD943B3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4945" y="3589728"/>
            <a:ext cx="7437967" cy="3429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빔 소프트웨어 코리아</a:t>
            </a:r>
            <a:r>
              <a:rPr lang="en-US" altLang="ko-KR" dirty="0"/>
              <a:t>, https://www.veeam.com/ko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B516D6-9BFD-4991-A45D-A9060946F7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45" y="724943"/>
            <a:ext cx="1800000" cy="5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63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표지 -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4">
            <a:extLst>
              <a:ext uri="{FF2B5EF4-FFF2-40B4-BE49-F238E27FC236}">
                <a16:creationId xmlns:a16="http://schemas.microsoft.com/office/drawing/2014/main" id="{4B69CC39-611B-498C-A397-6B7B30C8817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278" y="-1"/>
            <a:ext cx="12190721" cy="6859199"/>
          </a:xfrm>
          <a:prstGeom prst="rect">
            <a:avLst/>
          </a:prstGeom>
        </p:spPr>
      </p:pic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8F18575D-EFB2-4843-A28B-55AD5FBD4E54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74945" y="2392599"/>
            <a:ext cx="9150349" cy="803275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40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제목</a:t>
            </a:r>
            <a:endParaRPr lang="en-US" altLang="ko-KR" dirty="0"/>
          </a:p>
        </p:txBody>
      </p:sp>
      <p:sp>
        <p:nvSpPr>
          <p:cNvPr id="9" name="텍스트 개체 틀 9">
            <a:extLst>
              <a:ext uri="{FF2B5EF4-FFF2-40B4-BE49-F238E27FC236}">
                <a16:creationId xmlns:a16="http://schemas.microsoft.com/office/drawing/2014/main" id="{2830ABC2-AF2F-4EEF-82A7-4A1FD943B35B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74945" y="3589728"/>
            <a:ext cx="7437967" cy="342900"/>
          </a:xfrm>
          <a:prstGeom prst="rect">
            <a:avLst/>
          </a:prstGeom>
        </p:spPr>
        <p:txBody>
          <a:bodyPr anchor="ctr"/>
          <a:lstStyle>
            <a:lvl1pPr marL="0" indent="0" algn="l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빔 소프트웨어 코리아</a:t>
            </a:r>
            <a:r>
              <a:rPr lang="en-US" altLang="ko-KR" dirty="0"/>
              <a:t>, https://www.veeam.com/ko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58B516D6-9BFD-4991-A45D-A9060946F73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945" y="724943"/>
            <a:ext cx="1800000" cy="53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7015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94AEFB-A2F9-4EA1-8CCF-B5B8A7520B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267004" cy="3603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19761605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리딩 메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4" name="텍스트 개체 틀 4">
            <a:extLst>
              <a:ext uri="{FF2B5EF4-FFF2-40B4-BE49-F238E27FC236}">
                <a16:creationId xmlns:a16="http://schemas.microsoft.com/office/drawing/2014/main" id="{B4ECEC7B-F028-4DA2-8DCB-853BB64517F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267004" cy="3603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32DB62F8-7145-465D-BC4F-A02554C1280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899" y="1080000"/>
            <a:ext cx="11519999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</p:spTree>
    <p:extLst>
      <p:ext uri="{BB962C8B-B14F-4D97-AF65-F5344CB8AC3E}">
        <p14:creationId xmlns:p14="http://schemas.microsoft.com/office/powerpoint/2010/main" val="25681190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주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794AEFB-A2F9-4EA1-8CCF-B5B8A7520BF0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267004" cy="3603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텍스트 개체 틀 8">
            <a:extLst>
              <a:ext uri="{FF2B5EF4-FFF2-40B4-BE49-F238E27FC236}">
                <a16:creationId xmlns:a16="http://schemas.microsoft.com/office/drawing/2014/main" id="{B382BB48-C7B3-4B5A-8BAB-F848C9F2838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900" y="5760000"/>
            <a:ext cx="11520000" cy="72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주석</a:t>
            </a:r>
          </a:p>
        </p:txBody>
      </p:sp>
    </p:spTree>
    <p:extLst>
      <p:ext uri="{BB962C8B-B14F-4D97-AF65-F5344CB8AC3E}">
        <p14:creationId xmlns:p14="http://schemas.microsoft.com/office/powerpoint/2010/main" val="3292329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+리딩 메시지+주석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6B56B65-C348-49E0-AF76-027AA542D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FFB72CE5-236C-4567-AEAE-7071427B0E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5" name="텍스트 개체 틀 8">
            <a:extLst>
              <a:ext uri="{FF2B5EF4-FFF2-40B4-BE49-F238E27FC236}">
                <a16:creationId xmlns:a16="http://schemas.microsoft.com/office/drawing/2014/main" id="{69CFA7D3-0843-4A5F-9ED5-8529E3F50B5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215900" y="5760000"/>
            <a:ext cx="11520000" cy="7200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00" b="0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 dirty="0"/>
              <a:t>주석</a:t>
            </a:r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B0DF30CE-72AF-458A-8ACA-0761616CD6CB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215899" y="1080000"/>
            <a:ext cx="11519999" cy="1080000"/>
          </a:xfrm>
          <a:prstGeom prst="rect">
            <a:avLst/>
          </a:prstGeom>
        </p:spPr>
        <p:txBody>
          <a:bodyPr/>
          <a:lstStyle>
            <a:lvl1pPr marL="0" indent="0" latinLnBrk="0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  <a:buNone/>
              <a:tabLst/>
              <a:defRPr sz="1400" b="1"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1pPr>
            <a:lvl2pPr marL="0" indent="0">
              <a:buNone/>
              <a:tabLst/>
              <a:defRPr b="1"/>
            </a:lvl2pPr>
            <a:lvl3pPr marL="0" indent="0">
              <a:buNone/>
              <a:tabLst/>
              <a:defRPr b="1"/>
            </a:lvl3pPr>
            <a:lvl4pPr marL="0" indent="0">
              <a:buNone/>
              <a:tabLst/>
              <a:defRPr b="1"/>
            </a:lvl4pPr>
            <a:lvl5pPr>
              <a:defRPr b="1"/>
            </a:lvl5pPr>
          </a:lstStyle>
          <a:p>
            <a:pPr lvl="0"/>
            <a:r>
              <a:rPr lang="ko-KR" altLang="en-US" dirty="0" err="1"/>
              <a:t>리딩</a:t>
            </a:r>
            <a:r>
              <a:rPr lang="ko-KR" altLang="en-US" dirty="0"/>
              <a:t> 메시지</a:t>
            </a:r>
          </a:p>
        </p:txBody>
      </p:sp>
      <p:sp>
        <p:nvSpPr>
          <p:cNvPr id="7" name="텍스트 개체 틀 4">
            <a:extLst>
              <a:ext uri="{FF2B5EF4-FFF2-40B4-BE49-F238E27FC236}">
                <a16:creationId xmlns:a16="http://schemas.microsoft.com/office/drawing/2014/main" id="{F41B3480-F675-42AA-A9CD-C1F9DAC34BA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68894" y="101815"/>
            <a:ext cx="5267004" cy="360362"/>
          </a:xfrm>
          <a:prstGeom prst="rect">
            <a:avLst/>
          </a:prstGeom>
        </p:spPr>
        <p:txBody>
          <a:bodyPr anchor="ctr"/>
          <a:lstStyle>
            <a:lvl1pPr marL="0" indent="0" algn="r">
              <a:buNone/>
              <a:defRPr sz="1400" b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</p:spTree>
    <p:extLst>
      <p:ext uri="{BB962C8B-B14F-4D97-AF65-F5344CB8AC3E}">
        <p14:creationId xmlns:p14="http://schemas.microsoft.com/office/powerpoint/2010/main" val="36647539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45A72BE-DAFE-4F0C-9A1D-D7E517D98C0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4400" y="6515939"/>
            <a:ext cx="2743200" cy="252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E2CCC6-2D5E-4836-A2BD-2A279748EF56}" type="slidenum">
              <a:rPr lang="ko-KR" altLang="en-US" smtClean="0"/>
              <a:pPr/>
              <a:t>‹#›</a:t>
            </a:fld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1E7703E6-3262-4FF1-888E-9BE977D4A248}"/>
              </a:ext>
            </a:extLst>
          </p:cNvPr>
          <p:cNvSpPr/>
          <p:nvPr userDrawn="1"/>
        </p:nvSpPr>
        <p:spPr>
          <a:xfrm>
            <a:off x="0" y="0"/>
            <a:ext cx="12192000" cy="1001949"/>
          </a:xfrm>
          <a:prstGeom prst="rect">
            <a:avLst/>
          </a:prstGeom>
          <a:solidFill>
            <a:srgbClr val="00B336"/>
          </a:solidFill>
          <a:ln>
            <a:solidFill>
              <a:srgbClr val="7BC14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>
              <a:spcAft>
                <a:spcPts val="200"/>
              </a:spcAft>
            </a:pPr>
            <a:endParaRPr lang="ko-KR" altLang="en-US" sz="1100" dirty="0" err="1">
              <a:solidFill>
                <a:schemeClr val="tx1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sp>
        <p:nvSpPr>
          <p:cNvPr id="8" name="제목 개체 틀 1">
            <a:extLst>
              <a:ext uri="{FF2B5EF4-FFF2-40B4-BE49-F238E27FC236}">
                <a16:creationId xmlns:a16="http://schemas.microsoft.com/office/drawing/2014/main" id="{FE13CC63-C543-4B45-A4B8-FC5F2C7823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6000" y="540000"/>
            <a:ext cx="7200000" cy="28800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39440FD-A32B-4FBD-84ED-BB1C35F6F1A4}"/>
              </a:ext>
            </a:extLst>
          </p:cNvPr>
          <p:cNvSpPr/>
          <p:nvPr userDrawn="1"/>
        </p:nvSpPr>
        <p:spPr>
          <a:xfrm>
            <a:off x="739219" y="6518829"/>
            <a:ext cx="2903360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1000" dirty="0">
                <a:latin typeface="Arial" panose="020B0604020202020204" pitchFamily="34" charset="0"/>
                <a:ea typeface="+mn-ea"/>
                <a:cs typeface="Arial" panose="020B0604020202020204" pitchFamily="34" charset="0"/>
              </a:rPr>
              <a:t>© 2019 Veeam® Software. All rights reserved.</a:t>
            </a:r>
            <a:endParaRPr lang="ko-KR" altLang="en-US" sz="1000" dirty="0">
              <a:latin typeface="Arial" panose="020B0604020202020204" pitchFamily="34" charset="0"/>
              <a:ea typeface="+mn-ea"/>
              <a:cs typeface="Arial" panose="020B0604020202020204" pitchFamily="34" charset="0"/>
            </a:endParaRPr>
          </a:p>
        </p:txBody>
      </p:sp>
      <p:pic>
        <p:nvPicPr>
          <p:cNvPr id="10" name="Picture 6" descr="Image result for veeam logo">
            <a:extLst>
              <a:ext uri="{FF2B5EF4-FFF2-40B4-BE49-F238E27FC236}">
                <a16:creationId xmlns:a16="http://schemas.microsoft.com/office/drawing/2014/main" id="{4F6AD2A7-6D1F-4C46-ACC8-A0EBA80DCC3B}"/>
              </a:ext>
            </a:extLst>
          </p:cNvPr>
          <p:cNvPicPr>
            <a:picLocks noChangeArrowheads="1"/>
          </p:cNvPicPr>
          <p:nvPr userDrawn="1"/>
        </p:nvPicPr>
        <p:blipFill rotWithShape="1">
          <a:blip r:embed="rId1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0000" b="11915"/>
          <a:stretch/>
        </p:blipFill>
        <p:spPr bwMode="auto">
          <a:xfrm>
            <a:off x="10995468" y="6547206"/>
            <a:ext cx="900000" cy="252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B6A09EFF-8D1A-45B4-994A-D8439E877931}"/>
              </a:ext>
            </a:extLst>
          </p:cNvPr>
          <p:cNvPicPr>
            <a:picLocks/>
          </p:cNvPicPr>
          <p:nvPr userDrawn="1"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95468" y="613248"/>
            <a:ext cx="900000" cy="28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356935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61" r:id="rId4"/>
    <p:sldLayoutId id="2147483662" r:id="rId5"/>
    <p:sldLayoutId id="2147483651" r:id="rId6"/>
    <p:sldLayoutId id="2147483654" r:id="rId7"/>
    <p:sldLayoutId id="2147483657" r:id="rId8"/>
    <p:sldLayoutId id="2147483653" r:id="rId9"/>
    <p:sldLayoutId id="2147483656" r:id="rId10"/>
    <p:sldLayoutId id="2147483652" r:id="rId11"/>
    <p:sldLayoutId id="2147483655" r:id="rId12"/>
    <p:sldLayoutId id="2147483658" r:id="rId13"/>
    <p:sldLayoutId id="2147483659" r:id="rId14"/>
    <p:sldLayoutId id="2147483663" r:id="rId15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1600" b="1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tartribune.com/arcserve-recognized-for-global-software-sales-growth/391311721/" TargetMode="External"/><Relationship Id="rId7" Type="http://schemas.openxmlformats.org/officeDocument/2006/relationships/hyperlink" Target="https://documentation.arcserve.com/Arcserve-UDP/Available/V6.5/ENU/Bookshelf_Files/HTML/Solutions%20Guide/UDPSolnGuide/udp_hw_2_crt_mng_ivm.htm" TargetMode="External"/><Relationship Id="rId2" Type="http://schemas.openxmlformats.org/officeDocument/2006/relationships/hyperlink" Target="https://www.arcserve.com/press-releases/arcserve-grows-worldwide-sales-41-percent-celebrates-second-year-independent-company/" TargetMode="External"/><Relationship Id="rId1" Type="http://schemas.openxmlformats.org/officeDocument/2006/relationships/slideLayout" Target="../slideLayouts/slideLayout8.xml"/><Relationship Id="rId6" Type="http://schemas.openxmlformats.org/officeDocument/2006/relationships/hyperlink" Target="https://documentation.arcserve.com/Arcserve-UDP/Available/7.0/ENU/Bookshelf_Files/HTML/UDPWUG/default.htm#Agent_for_Windows_User_Guide/udpw_specify_backup_destination.htm" TargetMode="External"/><Relationship Id="rId5" Type="http://schemas.openxmlformats.org/officeDocument/2006/relationships/hyperlink" Target="https://www.arcserve.com/data-protection-resources/protecting-sap-hana-application-server-arcserve-backup/" TargetMode="External"/><Relationship Id="rId4" Type="http://schemas.openxmlformats.org/officeDocument/2006/relationships/hyperlink" Target="https://support.arcserve.com/s/article/Arcserve-UDP-7-0-Software-Compatibility-Matrix?language=en_US" TargetMode="Externa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nutanix.com/partners/technology-alliances/arcserve" TargetMode="Externa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69FB8D66-80A1-4B74-96EE-00AE702FCBA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sz="3600" dirty="0"/>
              <a:t>빔 솔루션 </a:t>
            </a:r>
            <a:r>
              <a:rPr lang="en-US" altLang="ko-KR" sz="3600" dirty="0"/>
              <a:t>vs. </a:t>
            </a:r>
            <a:r>
              <a:rPr lang="ko-KR" altLang="en-US" sz="3600" dirty="0"/>
              <a:t>레거시 </a:t>
            </a:r>
            <a:r>
              <a:rPr lang="en-US" altLang="ko-KR" sz="3600" dirty="0"/>
              <a:t>AR</a:t>
            </a:r>
            <a:r>
              <a:rPr lang="ko-KR" altLang="en-US" sz="3600" dirty="0"/>
              <a:t>사 </a:t>
            </a:r>
            <a:r>
              <a:rPr lang="en-US" altLang="ko-KR" sz="3600" dirty="0"/>
              <a:t>U, B</a:t>
            </a:r>
            <a:r>
              <a:rPr lang="ko-KR" altLang="en-US" sz="3600" dirty="0"/>
              <a:t>제품 비교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45CFEAF-7EE4-4587-88B7-C5444261BF42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01013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E9FE0970-3289-446C-B9C8-E1FC84AE26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latin typeface="Arial" panose="020B0604020202020204" pitchFamily="34" charset="0"/>
                <a:cs typeface="Arial" panose="020B0604020202020204" pitchFamily="34" charset="0"/>
              </a:rPr>
              <a:t>하이브리드 클라우드 통합 백업 솔루션</a:t>
            </a:r>
            <a:endParaRPr lang="ko-KR" altLang="en-US" dirty="0"/>
          </a:p>
        </p:txBody>
      </p:sp>
      <p:sp>
        <p:nvSpPr>
          <p:cNvPr id="6" name="텍스트 개체 틀 5">
            <a:extLst>
              <a:ext uri="{FF2B5EF4-FFF2-40B4-BE49-F238E27FC236}">
                <a16:creationId xmlns:a16="http://schemas.microsoft.com/office/drawing/2014/main" id="{C3765BBA-ACBB-4327-9D9D-AF6450A11143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00" y="5400000"/>
            <a:ext cx="11520000" cy="1080000"/>
          </a:xfrm>
        </p:spPr>
        <p:txBody>
          <a:bodyPr/>
          <a:lstStyle/>
          <a:p>
            <a:pPr marL="228600" indent="-228600">
              <a:buFont typeface="+mj-lt"/>
              <a:buAutoNum type="arabicPeriod"/>
            </a:pPr>
            <a:r>
              <a:rPr lang="ko-KR" altLang="en-US" dirty="0" err="1"/>
              <a:t>베리타스는</a:t>
            </a:r>
            <a:r>
              <a:rPr lang="ko-KR" altLang="en-US" dirty="0"/>
              <a:t> </a:t>
            </a:r>
            <a:r>
              <a:rPr lang="en-US" altLang="ko-KR" dirty="0"/>
              <a:t>OS </a:t>
            </a:r>
            <a:r>
              <a:rPr lang="ko-KR" altLang="en-US" dirty="0"/>
              <a:t>백업을 위해 </a:t>
            </a:r>
            <a:r>
              <a:rPr lang="en-US" altLang="ko-KR" dirty="0"/>
              <a:t>VSR </a:t>
            </a:r>
            <a:r>
              <a:rPr lang="ko-KR" altLang="en-US" dirty="0"/>
              <a:t>제품을 보유하고 있으나 윈도우에서만 사용 가능</a:t>
            </a:r>
            <a:r>
              <a:rPr lang="en-US" altLang="ko-KR" dirty="0"/>
              <a:t>. </a:t>
            </a:r>
            <a:r>
              <a:rPr lang="ko-KR" altLang="en-US" dirty="0" err="1"/>
              <a:t>리눅스용</a:t>
            </a:r>
            <a:r>
              <a:rPr lang="ko-KR" altLang="en-US" dirty="0"/>
              <a:t> 제품도 있으나 호환성과 기능이 상당히 떨어짐</a:t>
            </a:r>
            <a:r>
              <a:rPr lang="en-US" altLang="ko-KR" dirty="0"/>
              <a:t>. </a:t>
            </a:r>
            <a:r>
              <a:rPr lang="ko-KR" altLang="en-US" dirty="0"/>
              <a:t>유닉스에 대한 부분은 솔루션 없음</a:t>
            </a: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dirty="0"/>
              <a:t>EMC</a:t>
            </a:r>
            <a:r>
              <a:rPr lang="ko-KR" altLang="en-US" dirty="0"/>
              <a:t>는 자체적으로 </a:t>
            </a:r>
            <a:r>
              <a:rPr lang="en-US" altLang="ko-KR" dirty="0"/>
              <a:t>OS </a:t>
            </a:r>
            <a:r>
              <a:rPr lang="ko-KR" altLang="en-US" dirty="0"/>
              <a:t>백업 솔루션이 없으며 </a:t>
            </a:r>
            <a:r>
              <a:rPr lang="en-US" altLang="ko-KR" dirty="0"/>
              <a:t>Networker/Avamar</a:t>
            </a:r>
            <a:r>
              <a:rPr lang="ko-KR" altLang="en-US" dirty="0"/>
              <a:t>는 </a:t>
            </a:r>
            <a:r>
              <a:rPr lang="en-US" altLang="ko-KR" dirty="0"/>
              <a:t>DB</a:t>
            </a:r>
            <a:r>
              <a:rPr lang="ko-KR" altLang="en-US" dirty="0"/>
              <a:t>와 </a:t>
            </a:r>
            <a:r>
              <a:rPr lang="en-US" altLang="ko-KR" dirty="0"/>
              <a:t>File </a:t>
            </a:r>
            <a:r>
              <a:rPr lang="ko-KR" altLang="en-US" dirty="0" err="1"/>
              <a:t>백업까지만</a:t>
            </a:r>
            <a:r>
              <a:rPr lang="ko-KR" altLang="en-US" dirty="0"/>
              <a:t> 가능</a:t>
            </a:r>
            <a:r>
              <a:rPr lang="en-US" altLang="ko-KR" dirty="0"/>
              <a:t>. OS </a:t>
            </a:r>
            <a:r>
              <a:rPr lang="ko-KR" altLang="en-US" dirty="0"/>
              <a:t>백업을 위해서는 별도의 전문 솔루션을 </a:t>
            </a:r>
            <a:r>
              <a:rPr lang="ko-KR" altLang="en-US" dirty="0" err="1"/>
              <a:t>구매해야함</a:t>
            </a: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r>
              <a:rPr lang="en-US" altLang="ko-KR" dirty="0"/>
              <a:t>IBM</a:t>
            </a:r>
            <a:r>
              <a:rPr lang="ko-KR" altLang="en-US" dirty="0"/>
              <a:t>은 유닉스와 윈도우를 지원하는 </a:t>
            </a:r>
            <a:r>
              <a:rPr lang="en-US" altLang="ko-KR" dirty="0"/>
              <a:t>OS </a:t>
            </a:r>
            <a:r>
              <a:rPr lang="ko-KR" altLang="en-US" dirty="0"/>
              <a:t>백업 기능이 제품 포트폴리오에 있기는 하나 제품에 이슈가 많아서 도입사례가 거의 없음</a:t>
            </a:r>
            <a:r>
              <a:rPr lang="en-US" altLang="ko-KR" dirty="0"/>
              <a:t>. </a:t>
            </a:r>
            <a:r>
              <a:rPr lang="ko-KR" altLang="en-US" dirty="0"/>
              <a:t>가상화를 위한 </a:t>
            </a:r>
            <a:r>
              <a:rPr lang="en-US" altLang="ko-KR" dirty="0"/>
              <a:t>Spectrum Protect Plus</a:t>
            </a:r>
            <a:r>
              <a:rPr lang="ko-KR" altLang="en-US" dirty="0"/>
              <a:t>가 출시되었으나 기능이 약함</a:t>
            </a: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dirty="0"/>
              <a:t>빔 소프트웨어는 </a:t>
            </a:r>
            <a:r>
              <a:rPr lang="en-US" altLang="ko-KR" dirty="0"/>
              <a:t>DB, File, OS </a:t>
            </a:r>
            <a:r>
              <a:rPr lang="ko-KR" altLang="en-US" dirty="0"/>
              <a:t>백업의 모든 영역에 대해서 유닉스</a:t>
            </a:r>
            <a:r>
              <a:rPr lang="en-US" altLang="ko-KR" dirty="0"/>
              <a:t>, </a:t>
            </a:r>
            <a:r>
              <a:rPr lang="ko-KR" altLang="en-US" dirty="0"/>
              <a:t>리눅스</a:t>
            </a:r>
            <a:r>
              <a:rPr lang="en-US" altLang="ko-KR" dirty="0"/>
              <a:t>, </a:t>
            </a:r>
            <a:r>
              <a:rPr lang="ko-KR" altLang="en-US" dirty="0"/>
              <a:t>윈도우를 지원함</a:t>
            </a:r>
            <a:r>
              <a:rPr lang="en-US" altLang="ko-KR" dirty="0"/>
              <a:t>. </a:t>
            </a:r>
            <a:r>
              <a:rPr lang="ko-KR" altLang="en-US" dirty="0"/>
              <a:t>하나의 에이전트</a:t>
            </a:r>
            <a:r>
              <a:rPr lang="en-US" altLang="ko-KR" dirty="0"/>
              <a:t>,</a:t>
            </a:r>
            <a:r>
              <a:rPr lang="ko-KR" altLang="en-US" dirty="0"/>
              <a:t> 한번의 백업으로 </a:t>
            </a:r>
            <a:r>
              <a:rPr lang="en-US" altLang="ko-KR" dirty="0"/>
              <a:t>DB, File, OS</a:t>
            </a:r>
            <a:r>
              <a:rPr lang="ko-KR" altLang="en-US" dirty="0"/>
              <a:t>의 다양한 복구 시나리오 가능</a:t>
            </a: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dirty="0" err="1"/>
              <a:t>아크로니스는</a:t>
            </a:r>
            <a:r>
              <a:rPr lang="ko-KR" altLang="en-US" dirty="0"/>
              <a:t> 유닉스 백업 지원 제품이 없음</a:t>
            </a:r>
            <a:r>
              <a:rPr lang="en-US" altLang="ko-KR" dirty="0"/>
              <a:t>. </a:t>
            </a:r>
            <a:r>
              <a:rPr lang="ko-KR" altLang="en-US" dirty="0"/>
              <a:t>윈도우 </a:t>
            </a:r>
            <a:r>
              <a:rPr lang="en-US" altLang="ko-KR" dirty="0"/>
              <a:t>OS </a:t>
            </a:r>
            <a:r>
              <a:rPr lang="ko-KR" altLang="en-US" dirty="0"/>
              <a:t>백업과 일부 리눅스</a:t>
            </a:r>
            <a:r>
              <a:rPr lang="en-US" altLang="ko-KR" dirty="0"/>
              <a:t> OS </a:t>
            </a:r>
            <a:r>
              <a:rPr lang="ko-KR" altLang="en-US" dirty="0"/>
              <a:t>백업</a:t>
            </a:r>
            <a:r>
              <a:rPr lang="en-US" altLang="ko-KR" dirty="0"/>
              <a:t>,</a:t>
            </a:r>
            <a:r>
              <a:rPr lang="ko-KR" altLang="en-US" dirty="0"/>
              <a:t> </a:t>
            </a:r>
            <a:r>
              <a:rPr lang="en-US" altLang="ko-KR" dirty="0"/>
              <a:t>x86 </a:t>
            </a:r>
            <a:r>
              <a:rPr lang="ko-KR" altLang="en-US" dirty="0"/>
              <a:t>가상화만 지원</a:t>
            </a:r>
            <a:endParaRPr lang="en-US" altLang="ko-KR" dirty="0"/>
          </a:p>
          <a:p>
            <a:pPr marL="228600" indent="-228600">
              <a:buFont typeface="+mj-lt"/>
              <a:buAutoNum type="arabicPeriod"/>
            </a:pPr>
            <a:r>
              <a:rPr lang="ko-KR" altLang="en-US" dirty="0" err="1"/>
              <a:t>아크서브는</a:t>
            </a:r>
            <a:r>
              <a:rPr lang="ko-KR" altLang="en-US" dirty="0"/>
              <a:t> </a:t>
            </a:r>
            <a:r>
              <a:rPr lang="en-US" altLang="ko-KR" dirty="0"/>
              <a:t>OS </a:t>
            </a:r>
            <a:r>
              <a:rPr lang="ko-KR" altLang="en-US" dirty="0"/>
              <a:t>백업을 위해 </a:t>
            </a:r>
            <a:r>
              <a:rPr lang="en-US" altLang="ko-KR" dirty="0"/>
              <a:t>UDP </a:t>
            </a:r>
            <a:r>
              <a:rPr lang="ko-KR" altLang="en-US" dirty="0"/>
              <a:t>솔루션을 제공하고 파일과 </a:t>
            </a:r>
            <a:r>
              <a:rPr lang="en-US" altLang="ko-KR" dirty="0"/>
              <a:t>DB </a:t>
            </a:r>
            <a:r>
              <a:rPr lang="ko-KR" altLang="en-US" dirty="0"/>
              <a:t>백업을 위해서는 </a:t>
            </a:r>
            <a:r>
              <a:rPr lang="en-US" altLang="ko-KR" dirty="0"/>
              <a:t>Backup</a:t>
            </a:r>
            <a:r>
              <a:rPr lang="ko-KR" altLang="en-US" dirty="0"/>
              <a:t>이라는 별도 제품 제공</a:t>
            </a:r>
          </a:p>
          <a:p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574320DD-98BD-4148-BF75-787AD7176337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ko-KR" altLang="en-US" dirty="0"/>
              <a:t>빔 소프트웨어는 하이브리드 클라우드 백업의 </a:t>
            </a:r>
            <a:r>
              <a:rPr lang="en-US" altLang="ko-KR" dirty="0"/>
              <a:t>OS, DB, </a:t>
            </a:r>
            <a:r>
              <a:rPr lang="ko-KR" altLang="en-US" dirty="0"/>
              <a:t>가상화 등 모든 플랫폼과 시나리오를 지원하는 유일한 통합 백업 솔루션입니다</a:t>
            </a:r>
            <a:r>
              <a:rPr lang="en-US" altLang="ko-KR"/>
              <a:t>. </a:t>
            </a:r>
            <a:endParaRPr lang="en-US" altLang="ko-KR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01DD6BC-1D92-4DE7-9980-94E1C631FF94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B0EDAD7F-5AC1-4F08-81DB-6EBEA92433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05389609"/>
              </p:ext>
            </p:extLst>
          </p:nvPr>
        </p:nvGraphicFramePr>
        <p:xfrm>
          <a:off x="625645" y="1780452"/>
          <a:ext cx="11000299" cy="340114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33383">
                  <a:extLst>
                    <a:ext uri="{9D8B030D-6E8A-4147-A177-3AD203B41FA5}">
                      <a16:colId xmlns:a16="http://schemas.microsoft.com/office/drawing/2014/main" val="2824655038"/>
                    </a:ext>
                  </a:extLst>
                </a:gridCol>
                <a:gridCol w="1833383">
                  <a:extLst>
                    <a:ext uri="{9D8B030D-6E8A-4147-A177-3AD203B41FA5}">
                      <a16:colId xmlns:a16="http://schemas.microsoft.com/office/drawing/2014/main" val="3956535246"/>
                    </a:ext>
                  </a:extLst>
                </a:gridCol>
                <a:gridCol w="1833383">
                  <a:extLst>
                    <a:ext uri="{9D8B030D-6E8A-4147-A177-3AD203B41FA5}">
                      <a16:colId xmlns:a16="http://schemas.microsoft.com/office/drawing/2014/main" val="2676189111"/>
                    </a:ext>
                  </a:extLst>
                </a:gridCol>
                <a:gridCol w="1833383">
                  <a:extLst>
                    <a:ext uri="{9D8B030D-6E8A-4147-A177-3AD203B41FA5}">
                      <a16:colId xmlns:a16="http://schemas.microsoft.com/office/drawing/2014/main" val="1496532975"/>
                    </a:ext>
                  </a:extLst>
                </a:gridCol>
                <a:gridCol w="1833384">
                  <a:extLst>
                    <a:ext uri="{9D8B030D-6E8A-4147-A177-3AD203B41FA5}">
                      <a16:colId xmlns:a16="http://schemas.microsoft.com/office/drawing/2014/main" val="3329626605"/>
                    </a:ext>
                  </a:extLst>
                </a:gridCol>
                <a:gridCol w="1833383">
                  <a:extLst>
                    <a:ext uri="{9D8B030D-6E8A-4147-A177-3AD203B41FA5}">
                      <a16:colId xmlns:a16="http://schemas.microsoft.com/office/drawing/2014/main" val="697023240"/>
                    </a:ext>
                  </a:extLst>
                </a:gridCol>
              </a:tblGrid>
              <a:tr h="460800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200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벤더사</a:t>
                      </a:r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물리환경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(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온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프레미스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)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백업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프라이빗</a:t>
                      </a:r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,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ko-KR" altLang="en-US" sz="12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퍼블릭</a:t>
                      </a:r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클라우드 백업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2891573"/>
                  </a:ext>
                </a:extLst>
              </a:tr>
              <a:tr h="460800">
                <a:tc>
                  <a:txBody>
                    <a:bodyPr/>
                    <a:lstStyle/>
                    <a:p>
                      <a:pPr algn="ctr" latinLnBrk="0"/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DB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백업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File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백업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OS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백업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VMware, Hyper-V, AHV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b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AWS, Azure</a:t>
                      </a:r>
                      <a:endParaRPr lang="ko-KR" altLang="en-US" sz="1000" b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99204417"/>
                  </a:ext>
                </a:extLst>
              </a:tr>
              <a:tr h="40045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Veritas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en-US" altLang="ko-KR" sz="1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Netbackup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/ BackupExec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솔루션 없음</a:t>
                      </a:r>
                      <a:r>
                        <a:rPr lang="en-US" altLang="ko-KR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약함</a:t>
                      </a:r>
                      <a:r>
                        <a:rPr lang="en-US" altLang="ko-KR" sz="1000" b="1" baseline="30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1</a:t>
                      </a:r>
                      <a:endParaRPr lang="ko-KR" altLang="en-US" sz="1000" b="1" baseline="300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솔루션 약함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03495202"/>
                  </a:ext>
                </a:extLst>
              </a:tr>
              <a:tr h="477263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EMC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Networker /</a:t>
                      </a:r>
                      <a:r>
                        <a:rPr lang="ko-KR" altLang="en-US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</a:t>
                      </a:r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Avamar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솔루션 없음</a:t>
                      </a:r>
                      <a:r>
                        <a:rPr lang="en-US" altLang="ko-KR" sz="1000" b="1" baseline="30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2</a:t>
                      </a:r>
                      <a:endParaRPr lang="ko-KR" altLang="en-US" sz="1000" b="1" baseline="300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솔루션 약함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25414850"/>
                  </a:ext>
                </a:extLst>
              </a:tr>
              <a:tr h="40045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IBM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en-US" altLang="ko-KR" sz="1000" b="1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Spectrum Protect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솔루션 약함</a:t>
                      </a:r>
                      <a:r>
                        <a:rPr lang="en-US" altLang="ko-KR" sz="1000" b="1" baseline="30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3</a:t>
                      </a:r>
                      <a:endParaRPr lang="ko-KR" altLang="en-US" sz="1000" b="1" baseline="300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솔루션 약함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05509334"/>
                  </a:ext>
                </a:extLst>
              </a:tr>
              <a:tr h="400457"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Veeam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Software</a:t>
                      </a:r>
                      <a:endParaRPr lang="ko-KR" altLang="en-US" sz="1600" b="1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rgbClr val="00B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336"/>
                    </a:solidFill>
                  </a:tcPr>
                </a:tc>
                <a:tc gridSpan="5">
                  <a:txBody>
                    <a:bodyPr/>
                    <a:lstStyle/>
                    <a:p>
                      <a:pPr marL="0" marR="0" lvl="0" indent="0" algn="ctr" defTabSz="6858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Veeam</a:t>
                      </a:r>
                      <a:r>
                        <a:rPr lang="en-US" altLang="ko-KR" sz="16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Backup &amp; Recovery</a:t>
                      </a:r>
                      <a:r>
                        <a:rPr lang="en-US" altLang="ko-KR" sz="1600" b="1" baseline="30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4</a:t>
                      </a:r>
                      <a:r>
                        <a:rPr lang="en-US" altLang="ko-KR" sz="160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– </a:t>
                      </a:r>
                      <a:r>
                        <a:rPr lang="ko-KR" altLang="en-US" sz="1600" b="1" baseline="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물리환경에서 클라우드까지 전 영역 통합 지원</a:t>
                      </a:r>
                      <a:endParaRPr lang="ko-KR" altLang="en-US" sz="1600" b="1" baseline="30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3175" cap="flat" cmpd="sng" algn="ctr">
                      <a:solidFill>
                        <a:srgbClr val="00B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B336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300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noFill/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38100" cap="flat" cmpd="sng" algn="ctr">
                      <a:solidFill>
                        <a:srgbClr val="00B336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440457355"/>
                  </a:ext>
                </a:extLst>
              </a:tr>
              <a:tr h="400457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아크로니스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솔루션 없음</a:t>
                      </a:r>
                      <a:r>
                        <a:rPr lang="en-US" altLang="ko-KR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약함</a:t>
                      </a:r>
                      <a:r>
                        <a:rPr lang="en-US" altLang="ko-KR" sz="1000" b="1" baseline="30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5</a:t>
                      </a:r>
                      <a:endParaRPr lang="ko-KR" altLang="en-US" sz="1000" b="1" baseline="300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Backup</a:t>
                      </a:r>
                      <a:endParaRPr lang="ko-KR" altLang="en-US" sz="1000" b="1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솔루션 약함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rgbClr val="C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220417793"/>
                  </a:ext>
                </a:extLst>
              </a:tr>
              <a:tr h="400457"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 err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아크서브</a:t>
                      </a:r>
                      <a:endParaRPr lang="ko-KR" altLang="en-US" sz="1000" b="1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솔루션 없음</a:t>
                      </a:r>
                      <a:r>
                        <a:rPr lang="en-US" altLang="ko-KR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/</a:t>
                      </a:r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약함</a:t>
                      </a:r>
                      <a:r>
                        <a:rPr lang="en-US" altLang="ko-KR" sz="1000" b="1" baseline="30000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6</a:t>
                      </a:r>
                      <a:endParaRPr lang="ko-KR" altLang="en-US" sz="1000" b="1" baseline="30000" dirty="0">
                        <a:solidFill>
                          <a:srgbClr val="C00000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aseline="0" dirty="0">
                        <a:solidFill>
                          <a:schemeClr val="tx1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>
                          <a:lumMod val="65000"/>
                          <a:lumOff val="35000"/>
                        </a:schemeClr>
                      </a:solidFill>
                      <a:prstDash val="sysDash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tx1">
                          <a:lumMod val="50000"/>
                          <a:lumOff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en-US" altLang="ko-KR" sz="1000" b="1" baseline="0" dirty="0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UDP</a:t>
                      </a:r>
                      <a:endParaRPr lang="ko-KR" altLang="en-US" sz="1000" b="1" baseline="0" dirty="0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gridSpan="2"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dirty="0">
                          <a:solidFill>
                            <a:srgbClr val="C00000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솔루션 약함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lgDash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390853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21206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>
            <a:extLst>
              <a:ext uri="{FF2B5EF4-FFF2-40B4-BE49-F238E27FC236}">
                <a16:creationId xmlns:a16="http://schemas.microsoft.com/office/drawing/2014/main" id="{DB7AAAA1-9FDF-44E3-8AB5-86E2026917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AR</a:t>
            </a:r>
            <a:r>
              <a:rPr lang="ko-KR" altLang="en-US" dirty="0"/>
              <a:t>사 제품 개요</a:t>
            </a:r>
          </a:p>
        </p:txBody>
      </p:sp>
      <p:sp>
        <p:nvSpPr>
          <p:cNvPr id="2" name="텍스트 개체 틀 1">
            <a:extLst>
              <a:ext uri="{FF2B5EF4-FFF2-40B4-BE49-F238E27FC236}">
                <a16:creationId xmlns:a16="http://schemas.microsoft.com/office/drawing/2014/main" id="{8456EE5E-6347-4734-8340-488138CF8F3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C1EB9B-9694-496F-8204-FB254B27FBC2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BAFCB147-EFC0-4325-BC2F-0BC4EEDD58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6833" t="21327" r="8834" b="17029"/>
          <a:stretch/>
        </p:blipFill>
        <p:spPr>
          <a:xfrm>
            <a:off x="558800" y="1280160"/>
            <a:ext cx="2966720" cy="4226560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F9B2B65-7215-472F-A0A0-9E3F151D7E99}"/>
              </a:ext>
            </a:extLst>
          </p:cNvPr>
          <p:cNvSpPr/>
          <p:nvPr/>
        </p:nvSpPr>
        <p:spPr>
          <a:xfrm>
            <a:off x="304800" y="2062480"/>
            <a:ext cx="3352800" cy="37592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DF1DE8CE-7002-4613-8D33-C1076CED7888}"/>
              </a:ext>
            </a:extLst>
          </p:cNvPr>
          <p:cNvSpPr/>
          <p:nvPr/>
        </p:nvSpPr>
        <p:spPr>
          <a:xfrm>
            <a:off x="304800" y="4216401"/>
            <a:ext cx="3352800" cy="375920"/>
          </a:xfrm>
          <a:prstGeom prst="rect">
            <a:avLst/>
          </a:prstGeom>
          <a:noFill/>
          <a:ln w="762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89EAD7D-0DCA-443C-ACE1-59D40E547106}"/>
              </a:ext>
            </a:extLst>
          </p:cNvPr>
          <p:cNvSpPr txBox="1"/>
          <p:nvPr/>
        </p:nvSpPr>
        <p:spPr>
          <a:xfrm>
            <a:off x="4073062" y="1625600"/>
            <a:ext cx="7560138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atinLnBrk="0"/>
            <a:r>
              <a:rPr lang="en-US" altLang="ko-KR" sz="1400" dirty="0"/>
              <a:t>AR</a:t>
            </a:r>
            <a:r>
              <a:rPr lang="ko-KR" altLang="en-US" sz="1400" dirty="0"/>
              <a:t>사 </a:t>
            </a:r>
            <a:r>
              <a:rPr lang="en-US" altLang="ko-KR" sz="1400" dirty="0"/>
              <a:t>UDP</a:t>
            </a:r>
            <a:r>
              <a:rPr lang="ko-KR" altLang="en-US" sz="1400" dirty="0"/>
              <a:t>는 물리서버 </a:t>
            </a:r>
            <a:r>
              <a:rPr lang="en-US" altLang="ko-KR" sz="1400" dirty="0"/>
              <a:t>OS </a:t>
            </a:r>
            <a:r>
              <a:rPr lang="ko-KR" altLang="en-US" sz="1400" dirty="0"/>
              <a:t>백업 전용 솔루션 </a:t>
            </a:r>
            <a:r>
              <a:rPr lang="en-US" altLang="ko-KR" sz="1400" dirty="0"/>
              <a:t>(</a:t>
            </a:r>
            <a:r>
              <a:rPr lang="ko-KR" altLang="en-US" sz="1400" dirty="0"/>
              <a:t>현재 최신버전 </a:t>
            </a:r>
            <a:r>
              <a:rPr lang="en-US" altLang="ko-KR" sz="1400" dirty="0"/>
              <a:t>7.0)</a:t>
            </a:r>
          </a:p>
          <a:p>
            <a:pPr latinLnBrk="0"/>
            <a:endParaRPr lang="en-US" altLang="ko-KR" sz="1400" dirty="0"/>
          </a:p>
          <a:p>
            <a:pPr marL="171450" indent="-171450" latinLnBrk="0">
              <a:buFontTx/>
              <a:buChar char="-"/>
            </a:pPr>
            <a:r>
              <a:rPr lang="en-US" altLang="ko-KR" sz="1400" dirty="0"/>
              <a:t>MS</a:t>
            </a:r>
            <a:r>
              <a:rPr lang="ko-KR" altLang="en-US" sz="1400" dirty="0"/>
              <a:t>계열 </a:t>
            </a:r>
            <a:r>
              <a:rPr lang="en-US" altLang="ko-KR" sz="1400" dirty="0"/>
              <a:t>DB(Exchange, SQL)</a:t>
            </a:r>
            <a:r>
              <a:rPr lang="ko-KR" altLang="en-US" sz="1400" dirty="0"/>
              <a:t>는 온라인 백업 가능</a:t>
            </a:r>
            <a:endParaRPr lang="en-US" altLang="ko-KR" sz="1400" dirty="0"/>
          </a:p>
          <a:p>
            <a:pPr marL="171450" indent="-171450" latinLnBrk="0">
              <a:buFontTx/>
              <a:buChar char="-"/>
            </a:pPr>
            <a:r>
              <a:rPr lang="ko-KR" altLang="en-US" sz="1400" dirty="0"/>
              <a:t>윈도우에 탑재된 오라클도  백업 가능하나 </a:t>
            </a:r>
            <a:r>
              <a:rPr lang="en-US" altLang="ko-KR" sz="1400" dirty="0"/>
              <a:t>RMAN, RAC </a:t>
            </a:r>
            <a:r>
              <a:rPr lang="ko-KR" altLang="en-US" sz="1400" dirty="0"/>
              <a:t>등에 대해서는 불확실함</a:t>
            </a:r>
            <a:endParaRPr lang="en-US" altLang="ko-KR" sz="1400" dirty="0"/>
          </a:p>
          <a:p>
            <a:pPr marL="171450" indent="-171450" latinLnBrk="0">
              <a:buFontTx/>
              <a:buChar char="-"/>
            </a:pPr>
            <a:r>
              <a:rPr lang="ko-KR" altLang="en-US" sz="1400" dirty="0"/>
              <a:t>리눅스에 탑재된 오라클은 </a:t>
            </a:r>
            <a:r>
              <a:rPr lang="en-US" altLang="ko-KR" sz="1400" dirty="0"/>
              <a:t>support matrix</a:t>
            </a:r>
            <a:r>
              <a:rPr lang="ko-KR" altLang="en-US" sz="1400" dirty="0"/>
              <a:t>에 없음</a:t>
            </a:r>
            <a:endParaRPr lang="en-US" altLang="ko-KR" sz="1400" dirty="0"/>
          </a:p>
          <a:p>
            <a:pPr marL="171450" indent="-171450" latinLnBrk="0">
              <a:buFontTx/>
              <a:buChar char="-"/>
            </a:pPr>
            <a:r>
              <a:rPr lang="ko-KR" altLang="en-US" sz="1400" dirty="0"/>
              <a:t>이미지 기반 백업이라서 폴더 단위 지정 백업은 불가함 </a:t>
            </a:r>
            <a:r>
              <a:rPr lang="en-US" altLang="ko-KR" sz="1400" dirty="0"/>
              <a:t>(C:\ </a:t>
            </a:r>
            <a:r>
              <a:rPr lang="ko-KR" altLang="en-US" sz="1400" dirty="0"/>
              <a:t>드라이브</a:t>
            </a:r>
            <a:r>
              <a:rPr lang="en-US" altLang="ko-KR" sz="1400" dirty="0"/>
              <a:t>, D:\ </a:t>
            </a:r>
            <a:r>
              <a:rPr lang="ko-KR" altLang="en-US" sz="1400" dirty="0"/>
              <a:t>드라이브 등 드라이브 단위 백업만 가능함</a:t>
            </a:r>
            <a:r>
              <a:rPr lang="en-US" altLang="ko-KR" sz="1400" dirty="0"/>
              <a:t>)</a:t>
            </a:r>
            <a:endParaRPr lang="ko-KR" altLang="en-US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84022B-EE43-4B80-B88C-F9596B166BBC}"/>
              </a:ext>
            </a:extLst>
          </p:cNvPr>
          <p:cNvSpPr txBox="1"/>
          <p:nvPr/>
        </p:nvSpPr>
        <p:spPr>
          <a:xfrm>
            <a:off x="4073062" y="3847406"/>
            <a:ext cx="7560138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AR</a:t>
            </a:r>
            <a:r>
              <a:rPr lang="ko-KR" altLang="en-US" sz="1400" dirty="0"/>
              <a:t>사 </a:t>
            </a:r>
            <a:r>
              <a:rPr lang="en-US" altLang="ko-KR" sz="1400" dirty="0"/>
              <a:t>Backup</a:t>
            </a:r>
            <a:r>
              <a:rPr lang="ko-KR" altLang="en-US" sz="1400" dirty="0"/>
              <a:t>은 물리서버 </a:t>
            </a:r>
            <a:r>
              <a:rPr lang="en-US" altLang="ko-KR" sz="1400" dirty="0"/>
              <a:t>DB </a:t>
            </a:r>
            <a:r>
              <a:rPr lang="ko-KR" altLang="en-US" sz="1400" dirty="0"/>
              <a:t>백업 전용 솔루션 </a:t>
            </a:r>
            <a:r>
              <a:rPr lang="en-US" altLang="ko-KR" sz="1400" dirty="0"/>
              <a:t>(</a:t>
            </a:r>
            <a:r>
              <a:rPr lang="ko-KR" altLang="en-US" sz="1400" dirty="0"/>
              <a:t>현재 최신 버전</a:t>
            </a:r>
            <a:r>
              <a:rPr lang="en-US" altLang="ko-KR" sz="1400" dirty="0"/>
              <a:t>17.5)</a:t>
            </a:r>
          </a:p>
          <a:p>
            <a:pPr marL="171450" indent="-171450">
              <a:buFontTx/>
              <a:buChar char="-"/>
            </a:pPr>
            <a:r>
              <a:rPr lang="ko-KR" altLang="en-US" sz="1400" dirty="0"/>
              <a:t>일반적인 유닉스</a:t>
            </a:r>
            <a:r>
              <a:rPr lang="en-US" altLang="ko-KR" sz="1400" dirty="0"/>
              <a:t>, x86</a:t>
            </a:r>
            <a:r>
              <a:rPr lang="ko-KR" altLang="en-US" sz="1400" dirty="0"/>
              <a:t>의 파일 </a:t>
            </a:r>
            <a:r>
              <a:rPr lang="en-US" altLang="ko-KR" sz="1400" dirty="0"/>
              <a:t>DB </a:t>
            </a:r>
            <a:r>
              <a:rPr lang="ko-KR" altLang="en-US" sz="1400" dirty="0"/>
              <a:t>전용 백업</a:t>
            </a:r>
            <a:endParaRPr lang="en-US" altLang="ko-KR" sz="1400" dirty="0"/>
          </a:p>
          <a:p>
            <a:pPr marL="171450" indent="-171450">
              <a:buFontTx/>
              <a:buChar char="-"/>
            </a:pPr>
            <a:r>
              <a:rPr lang="ko-KR" altLang="en-US" sz="1400" dirty="0"/>
              <a:t>오라클 백업 가능</a:t>
            </a:r>
            <a:endParaRPr lang="en-US" altLang="ko-KR" sz="1400" dirty="0"/>
          </a:p>
          <a:p>
            <a:pPr marL="171450" indent="-171450">
              <a:buFontTx/>
              <a:buChar char="-"/>
            </a:pPr>
            <a:r>
              <a:rPr lang="ko-KR" altLang="en-US" sz="1400" dirty="0"/>
              <a:t>폴더 단위 백업 가능</a:t>
            </a:r>
            <a:endParaRPr lang="en-US" altLang="ko-KR" sz="1400" dirty="0"/>
          </a:p>
          <a:p>
            <a:pPr marL="171450" indent="-171450">
              <a:buFontTx/>
              <a:buChar char="-"/>
            </a:pPr>
            <a:r>
              <a:rPr lang="en-US" altLang="ko-KR" sz="1400" dirty="0"/>
              <a:t>OS </a:t>
            </a:r>
            <a:r>
              <a:rPr lang="ko-KR" altLang="en-US" sz="1400" dirty="0"/>
              <a:t>백업 불가</a:t>
            </a:r>
            <a:endParaRPr lang="en-US" altLang="ko-KR" sz="1400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A0BDF0FD-37C6-4C5B-8016-7B5372AB1449}"/>
              </a:ext>
            </a:extLst>
          </p:cNvPr>
          <p:cNvSpPr/>
          <p:nvPr/>
        </p:nvSpPr>
        <p:spPr>
          <a:xfrm>
            <a:off x="9408160" y="3429000"/>
            <a:ext cx="2479040" cy="260604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latinLnBrk="0"/>
            <a:r>
              <a:rPr lang="ko-KR" altLang="en-US" sz="1200" dirty="0">
                <a:solidFill>
                  <a:schemeClr val="bg1"/>
                </a:solidFill>
              </a:rPr>
              <a:t>물리서버의 </a:t>
            </a:r>
            <a:r>
              <a:rPr lang="en-US" altLang="ko-KR" sz="1200" dirty="0">
                <a:solidFill>
                  <a:schemeClr val="bg1"/>
                </a:solidFill>
              </a:rPr>
              <a:t>OS</a:t>
            </a:r>
            <a:r>
              <a:rPr lang="ko-KR" altLang="en-US" sz="1200" dirty="0">
                <a:solidFill>
                  <a:schemeClr val="bg1"/>
                </a:solidFill>
              </a:rPr>
              <a:t>와 </a:t>
            </a:r>
            <a:r>
              <a:rPr lang="en-US" altLang="ko-KR" sz="1200" dirty="0">
                <a:solidFill>
                  <a:schemeClr val="bg1"/>
                </a:solidFill>
              </a:rPr>
              <a:t>DB</a:t>
            </a:r>
            <a:r>
              <a:rPr lang="ko-KR" altLang="en-US" sz="1200" dirty="0">
                <a:solidFill>
                  <a:schemeClr val="bg1"/>
                </a:solidFill>
              </a:rPr>
              <a:t>를 백업 받기 위해서는 </a:t>
            </a:r>
            <a:r>
              <a:rPr lang="en-US" altLang="ko-KR" sz="1200" dirty="0">
                <a:solidFill>
                  <a:schemeClr val="bg1"/>
                </a:solidFill>
              </a:rPr>
              <a:t>UDP</a:t>
            </a:r>
            <a:r>
              <a:rPr lang="ko-KR" altLang="en-US" sz="1200" dirty="0">
                <a:solidFill>
                  <a:schemeClr val="bg1"/>
                </a:solidFill>
              </a:rPr>
              <a:t>와 </a:t>
            </a:r>
            <a:r>
              <a:rPr lang="en-US" altLang="ko-KR" sz="1200" dirty="0">
                <a:solidFill>
                  <a:schemeClr val="bg1"/>
                </a:solidFill>
              </a:rPr>
              <a:t>Backup</a:t>
            </a:r>
            <a:r>
              <a:rPr lang="ko-KR" altLang="en-US" sz="1200" dirty="0">
                <a:solidFill>
                  <a:schemeClr val="bg1"/>
                </a:solidFill>
              </a:rPr>
              <a:t>을 </a:t>
            </a:r>
            <a:r>
              <a:rPr lang="ko-KR" altLang="en-US" sz="1200" dirty="0" err="1">
                <a:solidFill>
                  <a:schemeClr val="bg1"/>
                </a:solidFill>
              </a:rPr>
              <a:t>둘다</a:t>
            </a:r>
            <a:r>
              <a:rPr lang="ko-KR" altLang="en-US" sz="1200" dirty="0">
                <a:solidFill>
                  <a:schemeClr val="bg1"/>
                </a:solidFill>
              </a:rPr>
              <a:t> </a:t>
            </a:r>
            <a:r>
              <a:rPr lang="ko-KR" altLang="en-US" sz="1200" dirty="0" err="1">
                <a:solidFill>
                  <a:schemeClr val="bg1"/>
                </a:solidFill>
              </a:rPr>
              <a:t>구매해야함</a:t>
            </a:r>
            <a:endParaRPr lang="en-US" altLang="ko-KR" sz="1200" dirty="0">
              <a:solidFill>
                <a:schemeClr val="bg1"/>
              </a:solidFill>
            </a:endParaRPr>
          </a:p>
          <a:p>
            <a:pPr algn="ctr" latinLnBrk="0"/>
            <a:endParaRPr lang="en-US" altLang="ko-KR" sz="1200" dirty="0">
              <a:solidFill>
                <a:schemeClr val="bg1"/>
              </a:solidFill>
            </a:endParaRPr>
          </a:p>
          <a:p>
            <a:pPr algn="ctr" latinLnBrk="0"/>
            <a:r>
              <a:rPr lang="en-US" altLang="ko-KR" sz="1200" dirty="0">
                <a:solidFill>
                  <a:schemeClr val="bg1"/>
                </a:solidFill>
              </a:rPr>
              <a:t>UDP</a:t>
            </a:r>
            <a:r>
              <a:rPr lang="ko-KR" altLang="en-US" sz="1200" dirty="0">
                <a:solidFill>
                  <a:schemeClr val="bg1"/>
                </a:solidFill>
              </a:rPr>
              <a:t>와 </a:t>
            </a:r>
            <a:r>
              <a:rPr lang="en-US" altLang="ko-KR" sz="1200" dirty="0">
                <a:solidFill>
                  <a:schemeClr val="bg1"/>
                </a:solidFill>
              </a:rPr>
              <a:t>Backup</a:t>
            </a:r>
            <a:r>
              <a:rPr lang="ko-KR" altLang="en-US" sz="1200" dirty="0">
                <a:solidFill>
                  <a:schemeClr val="bg1"/>
                </a:solidFill>
              </a:rPr>
              <a:t>은 서로 다른 제품이며 </a:t>
            </a:r>
            <a:r>
              <a:rPr lang="en-US" altLang="ko-KR" sz="1200" dirty="0">
                <a:solidFill>
                  <a:schemeClr val="bg1"/>
                </a:solidFill>
              </a:rPr>
              <a:t>GUI, </a:t>
            </a:r>
            <a:r>
              <a:rPr lang="ko-KR" altLang="en-US" sz="1200" dirty="0" err="1">
                <a:solidFill>
                  <a:schemeClr val="bg1"/>
                </a:solidFill>
              </a:rPr>
              <a:t>에이전트등이</a:t>
            </a:r>
            <a:r>
              <a:rPr lang="ko-KR" altLang="en-US" sz="1200" dirty="0">
                <a:solidFill>
                  <a:schemeClr val="bg1"/>
                </a:solidFill>
              </a:rPr>
              <a:t> 서로 다른 </a:t>
            </a:r>
            <a:r>
              <a:rPr lang="en-US" altLang="ko-KR" sz="1200" dirty="0">
                <a:solidFill>
                  <a:schemeClr val="bg1"/>
                </a:solidFill>
              </a:rPr>
              <a:t>2</a:t>
            </a:r>
            <a:r>
              <a:rPr lang="ko-KR" altLang="en-US" sz="1200" dirty="0">
                <a:solidFill>
                  <a:schemeClr val="bg1"/>
                </a:solidFill>
              </a:rPr>
              <a:t>개의 별도 제품임</a:t>
            </a:r>
            <a:endParaRPr lang="en-US" altLang="ko-KR" sz="1200" dirty="0">
              <a:solidFill>
                <a:schemeClr val="bg1"/>
              </a:solidFill>
            </a:endParaRPr>
          </a:p>
        </p:txBody>
      </p:sp>
      <p:cxnSp>
        <p:nvCxnSpPr>
          <p:cNvPr id="12" name="직선 화살표 연결선 11">
            <a:extLst>
              <a:ext uri="{FF2B5EF4-FFF2-40B4-BE49-F238E27FC236}">
                <a16:creationId xmlns:a16="http://schemas.microsoft.com/office/drawing/2014/main" id="{B2865247-6CE3-4CFC-A8C9-7B2595A5C00A}"/>
              </a:ext>
            </a:extLst>
          </p:cNvPr>
          <p:cNvCxnSpPr>
            <a:cxnSpLocks/>
            <a:stCxn id="11" idx="2"/>
          </p:cNvCxnSpPr>
          <p:nvPr/>
        </p:nvCxnSpPr>
        <p:spPr>
          <a:xfrm flipH="1" flipV="1">
            <a:off x="8707120" y="3010596"/>
            <a:ext cx="701040" cy="17214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60DE4856-8CAA-4377-B2B7-C588C549BDD8}"/>
              </a:ext>
            </a:extLst>
          </p:cNvPr>
          <p:cNvCxnSpPr>
            <a:cxnSpLocks/>
            <a:stCxn id="11" idx="2"/>
          </p:cNvCxnSpPr>
          <p:nvPr/>
        </p:nvCxnSpPr>
        <p:spPr>
          <a:xfrm flipH="1" flipV="1">
            <a:off x="7203440" y="4592322"/>
            <a:ext cx="2204720" cy="13969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962225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BCDAECDD-1773-48FE-867E-567D95650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빔 </a:t>
            </a:r>
            <a:r>
              <a:rPr lang="en-US" altLang="ko-KR" dirty="0"/>
              <a:t>vs. AR</a:t>
            </a:r>
            <a:r>
              <a:rPr lang="ko-KR" altLang="en-US" dirty="0"/>
              <a:t>사 </a:t>
            </a:r>
            <a:r>
              <a:rPr lang="en-US" altLang="ko-KR" dirty="0"/>
              <a:t>U, B</a:t>
            </a:r>
            <a:r>
              <a:rPr lang="ko-KR" altLang="en-US" dirty="0"/>
              <a:t>제품 </a:t>
            </a:r>
            <a:r>
              <a:rPr lang="en-US" altLang="ko-KR" dirty="0"/>
              <a:t>– 1/2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F721645-5435-4D86-8675-6A03780412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7DC6CF7-11F3-4D96-886F-A94A01582B9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00" y="5120056"/>
            <a:ext cx="11520000" cy="1359944"/>
          </a:xfrm>
        </p:spPr>
        <p:txBody>
          <a:bodyPr/>
          <a:lstStyle/>
          <a:p>
            <a:r>
              <a:rPr lang="en-US" altLang="ko-KR" cap="all" dirty="0"/>
              <a:t>ARCSERVE GROWS WORLDWIDE SALES BY 41 PERCENT, </a:t>
            </a:r>
            <a:r>
              <a:rPr lang="en-US" altLang="ko-KR" cap="all" dirty="0">
                <a:hlinkClick r:id="rId2"/>
              </a:rPr>
              <a:t>https://www.arcserve.com/press-releases/arcserve-grows-worldwide-sales-41-percent-celebrates-second-year-independent-company/</a:t>
            </a:r>
            <a:endParaRPr lang="en-US" altLang="ko-KR" cap="all" dirty="0"/>
          </a:p>
          <a:p>
            <a:r>
              <a:rPr lang="en-US" altLang="ko-KR" dirty="0"/>
              <a:t>Arcserve recognized for global software-sales growth, </a:t>
            </a:r>
            <a:r>
              <a:rPr lang="en-US" altLang="ko-KR" dirty="0">
                <a:hlinkClick r:id="rId3"/>
              </a:rPr>
              <a:t>http://www.startribune.com/arcserve-recognized-for-global-software-sales-growth/391311721/</a:t>
            </a:r>
            <a:endParaRPr lang="en-US" altLang="ko-KR" cap="all" dirty="0"/>
          </a:p>
          <a:p>
            <a:r>
              <a:rPr lang="en-US" altLang="ko-KR" cap="all" dirty="0"/>
              <a:t>Arcserve UDP 7.0 Software-Compatibility Matrix, </a:t>
            </a:r>
            <a:r>
              <a:rPr lang="en-US" altLang="ko-KR" dirty="0">
                <a:hlinkClick r:id="rId4"/>
              </a:rPr>
              <a:t>https://support.arcserve.com/s/article/Arcserve-UDP-7-0-Software-Compatibility-Matrix?language=en_US</a:t>
            </a:r>
            <a:endParaRPr lang="en-US" altLang="ko-KR" cap="all" dirty="0"/>
          </a:p>
          <a:p>
            <a:r>
              <a:rPr lang="en-US" altLang="ko-KR" cap="all" dirty="0"/>
              <a:t>PROTECTING SAP HANA APPLICATION SERVER WITH ARCSERVE BACKUP, </a:t>
            </a:r>
            <a:r>
              <a:rPr lang="en-US" altLang="ko-KR" dirty="0">
                <a:hlinkClick r:id="rId5"/>
              </a:rPr>
              <a:t>https://www.arcserve.com/data-protection-resources/protecting-sap-hana-application-server-arcserve-backup/</a:t>
            </a:r>
            <a:endParaRPr lang="en-US" altLang="ko-KR" dirty="0"/>
          </a:p>
          <a:p>
            <a:r>
              <a:rPr lang="en-US" altLang="ko-KR" dirty="0"/>
              <a:t>Specify Protection Settings, </a:t>
            </a:r>
            <a:r>
              <a:rPr lang="en-US" altLang="ko-KR" dirty="0">
                <a:hlinkClick r:id="rId6"/>
              </a:rPr>
              <a:t>https://documentation.arcserve.com/Arcserve-UDP/Available/7.0/ENU/Bookshelf_Files/HTML/UDPWUG/default.htm#Agent_for_Windows_User_Guide/udpw_specify_backup_destination.htm</a:t>
            </a:r>
            <a:endParaRPr lang="en-US" altLang="ko-KR" dirty="0"/>
          </a:p>
          <a:p>
            <a:r>
              <a:rPr lang="en-US" altLang="ko-KR" dirty="0"/>
              <a:t>How to Create and Manage an Instant Virtual Machine on Hyper-V and VMware ESX Servers, </a:t>
            </a:r>
            <a:r>
              <a:rPr lang="en-US" altLang="ko-KR" dirty="0">
                <a:hlinkClick r:id="rId7"/>
              </a:rPr>
              <a:t>https://documentation.arcserve.com/Arcserve-UDP/Available/V6.5/ENU/Bookshelf_Files/HTML/Solutions%20Guide/UDPSolnGuide/udp_hw_2_crt_mng_ivm.htm</a:t>
            </a:r>
            <a:endParaRPr lang="ko-KR" altLang="en-US" dirty="0"/>
          </a:p>
        </p:txBody>
      </p:sp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BDE49E5F-BCC8-44A9-9538-1F1541D127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65024830"/>
              </p:ext>
            </p:extLst>
          </p:nvPr>
        </p:nvGraphicFramePr>
        <p:xfrm>
          <a:off x="314960" y="1040816"/>
          <a:ext cx="11379199" cy="40798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891280">
                  <a:extLst>
                    <a:ext uri="{9D8B030D-6E8A-4147-A177-3AD203B41FA5}">
                      <a16:colId xmlns:a16="http://schemas.microsoft.com/office/drawing/2014/main" val="3549991616"/>
                    </a:ext>
                  </a:extLst>
                </a:gridCol>
                <a:gridCol w="1398693">
                  <a:extLst>
                    <a:ext uri="{9D8B030D-6E8A-4147-A177-3AD203B41FA5}">
                      <a16:colId xmlns:a16="http://schemas.microsoft.com/office/drawing/2014/main" val="3598843151"/>
                    </a:ext>
                  </a:extLst>
                </a:gridCol>
                <a:gridCol w="1398693">
                  <a:extLst>
                    <a:ext uri="{9D8B030D-6E8A-4147-A177-3AD203B41FA5}">
                      <a16:colId xmlns:a16="http://schemas.microsoft.com/office/drawing/2014/main" val="139460332"/>
                    </a:ext>
                  </a:extLst>
                </a:gridCol>
                <a:gridCol w="1398693">
                  <a:extLst>
                    <a:ext uri="{9D8B030D-6E8A-4147-A177-3AD203B41FA5}">
                      <a16:colId xmlns:a16="http://schemas.microsoft.com/office/drawing/2014/main" val="1400751874"/>
                    </a:ext>
                  </a:extLst>
                </a:gridCol>
                <a:gridCol w="3291840">
                  <a:extLst>
                    <a:ext uri="{9D8B030D-6E8A-4147-A177-3AD203B41FA5}">
                      <a16:colId xmlns:a16="http://schemas.microsoft.com/office/drawing/2014/main" val="3382259309"/>
                    </a:ext>
                  </a:extLst>
                </a:gridCol>
              </a:tblGrid>
              <a:tr h="365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항목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빔 소프트웨어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AR</a:t>
                      </a:r>
                      <a:r>
                        <a:rPr lang="ko-KR" altLang="en-US" sz="1400" dirty="0"/>
                        <a:t>사 </a:t>
                      </a:r>
                      <a:r>
                        <a:rPr lang="en-US" altLang="ko-KR" sz="1400" dirty="0"/>
                        <a:t>U</a:t>
                      </a:r>
                      <a:r>
                        <a:rPr lang="ko-KR" altLang="en-US" sz="1400" dirty="0"/>
                        <a:t>제품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AR</a:t>
                      </a:r>
                      <a:r>
                        <a:rPr lang="ko-KR" altLang="en-US" sz="1400" dirty="0"/>
                        <a:t>사 </a:t>
                      </a:r>
                      <a:r>
                        <a:rPr lang="en-US" altLang="ko-KR" sz="1400" dirty="0"/>
                        <a:t>B</a:t>
                      </a:r>
                      <a:r>
                        <a:rPr lang="ko-KR" altLang="en-US" sz="1400" dirty="0"/>
                        <a:t>제품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41722392"/>
                  </a:ext>
                </a:extLst>
              </a:tr>
              <a:tr h="426117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글로벌 고객사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365,000+</a:t>
                      </a:r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</a:rPr>
                        <a:t>45,000+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100" dirty="0" err="1"/>
                        <a:t>아크서브</a:t>
                      </a:r>
                      <a:r>
                        <a:rPr lang="ko-KR" altLang="en-US" sz="1100" dirty="0"/>
                        <a:t> 글로벌 매출은 </a:t>
                      </a:r>
                      <a:r>
                        <a:rPr lang="en-US" altLang="ko-KR" sz="1100" dirty="0"/>
                        <a:t>2</a:t>
                      </a:r>
                      <a:r>
                        <a:rPr lang="ko-KR" altLang="en-US" sz="1100" dirty="0"/>
                        <a:t>천억 정도</a:t>
                      </a:r>
                      <a:endParaRPr lang="en-US" altLang="ko-KR" sz="1100" dirty="0"/>
                    </a:p>
                    <a:p>
                      <a:pPr latinLnBrk="1"/>
                      <a:r>
                        <a:rPr lang="ko-KR" altLang="en-US" sz="1100" dirty="0"/>
                        <a:t>빔의 글로벌 매출은 약 </a:t>
                      </a:r>
                      <a:r>
                        <a:rPr lang="en-US" altLang="ko-KR" sz="1100" dirty="0"/>
                        <a:t>1</a:t>
                      </a:r>
                      <a:r>
                        <a:rPr lang="ko-KR" altLang="en-US" sz="1100" dirty="0"/>
                        <a:t>조원 정도</a:t>
                      </a:r>
                      <a:endParaRPr lang="en-US" altLang="ko-KR" sz="11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76938060"/>
                  </a:ext>
                </a:extLst>
              </a:tr>
              <a:tr h="365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SAP Hana </a:t>
                      </a:r>
                      <a:r>
                        <a:rPr lang="ko-KR" altLang="en-US" sz="1200" dirty="0"/>
                        <a:t>온라인 백업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복구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C00000"/>
                          </a:solidFill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18386964"/>
                  </a:ext>
                </a:extLst>
              </a:tr>
              <a:tr h="365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Linux </a:t>
                      </a:r>
                      <a:r>
                        <a:rPr lang="ko-KR" altLang="en-US" sz="1200" dirty="0"/>
                        <a:t>기반 </a:t>
                      </a:r>
                      <a:r>
                        <a:rPr lang="en-US" altLang="ko-KR" sz="1200" dirty="0"/>
                        <a:t>Oracle</a:t>
                      </a:r>
                      <a:r>
                        <a:rPr lang="ko-KR" altLang="en-US" sz="1200" dirty="0"/>
                        <a:t> 백업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복구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C00000"/>
                          </a:solidFill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1200" dirty="0"/>
                        <a:t>U</a:t>
                      </a:r>
                      <a:r>
                        <a:rPr lang="ko-KR" altLang="en-US" sz="1200" dirty="0"/>
                        <a:t>제품은 윈도우상의 오라클 백업만 지원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7930230"/>
                  </a:ext>
                </a:extLst>
              </a:tr>
              <a:tr h="365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오픈소스 </a:t>
                      </a:r>
                      <a:r>
                        <a:rPr lang="en-US" altLang="ko-KR" sz="1200" dirty="0"/>
                        <a:t>DB (MySQL </a:t>
                      </a:r>
                      <a:r>
                        <a:rPr lang="ko-KR" altLang="en-US" sz="1200" dirty="0"/>
                        <a:t>등</a:t>
                      </a:r>
                      <a:r>
                        <a:rPr lang="en-US" altLang="ko-KR" sz="1200" dirty="0"/>
                        <a:t>) </a:t>
                      </a:r>
                      <a:r>
                        <a:rPr lang="ko-KR" altLang="en-US" sz="1200" dirty="0"/>
                        <a:t>백업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C00000"/>
                          </a:solidFill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565618"/>
                  </a:ext>
                </a:extLst>
              </a:tr>
              <a:tr h="365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윈도우 </a:t>
                      </a:r>
                      <a:r>
                        <a:rPr lang="en-US" altLang="ko-KR" sz="1200" dirty="0"/>
                        <a:t>OS BMR </a:t>
                      </a:r>
                      <a:r>
                        <a:rPr lang="ko-KR" altLang="en-US" sz="1200" dirty="0"/>
                        <a:t>백업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복구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C00000"/>
                          </a:solidFill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0400470"/>
                  </a:ext>
                </a:extLst>
              </a:tr>
              <a:tr h="365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리눅스 </a:t>
                      </a:r>
                      <a:r>
                        <a:rPr lang="en-US" altLang="ko-KR" sz="1200" dirty="0"/>
                        <a:t>OS BMR </a:t>
                      </a:r>
                      <a:r>
                        <a:rPr lang="ko-KR" altLang="en-US" sz="1200" dirty="0"/>
                        <a:t>백업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복구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C00000"/>
                          </a:solidFill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39835329"/>
                  </a:ext>
                </a:extLst>
              </a:tr>
              <a:tr h="365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AIX OS BMR </a:t>
                      </a:r>
                      <a:r>
                        <a:rPr lang="ko-KR" altLang="en-US" sz="1200" dirty="0"/>
                        <a:t>백업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복구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C00000"/>
                          </a:solidFill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C00000"/>
                          </a:solidFill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32514363"/>
                  </a:ext>
                </a:extLst>
              </a:tr>
              <a:tr h="36531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Solaris OS BMR </a:t>
                      </a:r>
                      <a:r>
                        <a:rPr lang="ko-KR" altLang="en-US" sz="1200" dirty="0"/>
                        <a:t>백업</a:t>
                      </a:r>
                      <a:r>
                        <a:rPr lang="en-US" altLang="ko-KR" sz="1200" dirty="0"/>
                        <a:t>(</a:t>
                      </a:r>
                      <a:r>
                        <a:rPr lang="ko-KR" altLang="en-US" sz="1200" dirty="0"/>
                        <a:t>복구</a:t>
                      </a:r>
                      <a:r>
                        <a:rPr lang="en-US" altLang="ko-KR" sz="1200" dirty="0"/>
                        <a:t>)</a:t>
                      </a:r>
                      <a:endParaRPr lang="ko-KR" altLang="en-US" sz="1200" dirty="0"/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C00000"/>
                          </a:solidFill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C00000"/>
                          </a:solidFill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4737544"/>
                  </a:ext>
                </a:extLst>
              </a:tr>
              <a:tr h="365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윈도우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리눅스 폴더단위 지정 백업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C00000"/>
                          </a:solidFill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72619541"/>
                  </a:ext>
                </a:extLst>
              </a:tr>
              <a:tr h="365312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윈도우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리눅스 폴더</a:t>
                      </a:r>
                      <a:r>
                        <a:rPr lang="en-US" altLang="ko-KR" sz="1200" dirty="0"/>
                        <a:t>/</a:t>
                      </a:r>
                      <a:r>
                        <a:rPr lang="ko-KR" altLang="en-US" sz="1200" dirty="0"/>
                        <a:t>파일단위 지정 복구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고속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 err="1">
                          <a:solidFill>
                            <a:srgbClr val="C00000"/>
                          </a:solidFill>
                        </a:rPr>
                        <a:t>매우느림</a:t>
                      </a:r>
                      <a:endParaRPr lang="ko-KR" altLang="en-US" sz="12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dirty="0"/>
                        <a:t>고속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3184974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6111424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BCDAECDD-1773-48FE-867E-567D95650C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빔 </a:t>
            </a:r>
            <a:r>
              <a:rPr lang="en-US" altLang="ko-KR" dirty="0"/>
              <a:t>vs. AR</a:t>
            </a:r>
            <a:r>
              <a:rPr lang="ko-KR" altLang="en-US" dirty="0"/>
              <a:t>사 </a:t>
            </a:r>
            <a:r>
              <a:rPr lang="en-US" altLang="ko-KR" dirty="0"/>
              <a:t>U, B</a:t>
            </a:r>
            <a:r>
              <a:rPr lang="ko-KR" altLang="en-US" dirty="0"/>
              <a:t>제품 </a:t>
            </a:r>
            <a:r>
              <a:rPr lang="en-US" altLang="ko-KR" dirty="0"/>
              <a:t>– 2/2</a:t>
            </a:r>
            <a:endParaRPr lang="ko-KR" altLang="en-US" dirty="0"/>
          </a:p>
        </p:txBody>
      </p:sp>
      <p:sp>
        <p:nvSpPr>
          <p:cNvPr id="7" name="텍스트 개체 틀 6">
            <a:extLst>
              <a:ext uri="{FF2B5EF4-FFF2-40B4-BE49-F238E27FC236}">
                <a16:creationId xmlns:a16="http://schemas.microsoft.com/office/drawing/2014/main" id="{6F721645-5435-4D86-8675-6A037804127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8" name="텍스트 개체 틀 7">
            <a:extLst>
              <a:ext uri="{FF2B5EF4-FFF2-40B4-BE49-F238E27FC236}">
                <a16:creationId xmlns:a16="http://schemas.microsoft.com/office/drawing/2014/main" id="{47DC6CF7-11F3-4D96-886F-A94A01582B99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15900" y="5364480"/>
            <a:ext cx="11520000" cy="1115520"/>
          </a:xfrm>
        </p:spPr>
        <p:txBody>
          <a:bodyPr/>
          <a:lstStyle/>
          <a:p>
            <a:r>
              <a:rPr lang="en-US" altLang="ko-KR" dirty="0">
                <a:hlinkClick r:id="rId2"/>
              </a:rPr>
              <a:t>https://www.nutanix.com/partners/technology-alliances/arcserve</a:t>
            </a:r>
            <a:endParaRPr lang="ko-KR" altLang="en-US" dirty="0"/>
          </a:p>
        </p:txBody>
      </p:sp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174E9A9A-6ED7-474E-A619-35E1A41DD3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054992"/>
              </p:ext>
            </p:extLst>
          </p:nvPr>
        </p:nvGraphicFramePr>
        <p:xfrm>
          <a:off x="314960" y="1137920"/>
          <a:ext cx="11379199" cy="4079240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3891280">
                  <a:extLst>
                    <a:ext uri="{9D8B030D-6E8A-4147-A177-3AD203B41FA5}">
                      <a16:colId xmlns:a16="http://schemas.microsoft.com/office/drawing/2014/main" val="3549991616"/>
                    </a:ext>
                  </a:extLst>
                </a:gridCol>
                <a:gridCol w="1398693">
                  <a:extLst>
                    <a:ext uri="{9D8B030D-6E8A-4147-A177-3AD203B41FA5}">
                      <a16:colId xmlns:a16="http://schemas.microsoft.com/office/drawing/2014/main" val="3598843151"/>
                    </a:ext>
                  </a:extLst>
                </a:gridCol>
                <a:gridCol w="1398693">
                  <a:extLst>
                    <a:ext uri="{9D8B030D-6E8A-4147-A177-3AD203B41FA5}">
                      <a16:colId xmlns:a16="http://schemas.microsoft.com/office/drawing/2014/main" val="139460332"/>
                    </a:ext>
                  </a:extLst>
                </a:gridCol>
                <a:gridCol w="1398693">
                  <a:extLst>
                    <a:ext uri="{9D8B030D-6E8A-4147-A177-3AD203B41FA5}">
                      <a16:colId xmlns:a16="http://schemas.microsoft.com/office/drawing/2014/main" val="1400751874"/>
                    </a:ext>
                  </a:extLst>
                </a:gridCol>
                <a:gridCol w="3291840">
                  <a:extLst>
                    <a:ext uri="{9D8B030D-6E8A-4147-A177-3AD203B41FA5}">
                      <a16:colId xmlns:a16="http://schemas.microsoft.com/office/drawing/2014/main" val="338225930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항목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/>
                        <a:t>빔 소프트웨어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AR</a:t>
                      </a:r>
                      <a:r>
                        <a:rPr lang="ko-KR" altLang="en-US" sz="1400" dirty="0"/>
                        <a:t>사 </a:t>
                      </a:r>
                      <a:r>
                        <a:rPr lang="en-US" altLang="ko-KR" sz="1400" dirty="0"/>
                        <a:t>U</a:t>
                      </a:r>
                      <a:r>
                        <a:rPr lang="ko-KR" altLang="en-US" sz="1400" dirty="0"/>
                        <a:t>제품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/>
                        <a:t>AR</a:t>
                      </a:r>
                      <a:r>
                        <a:rPr lang="ko-KR" altLang="en-US" sz="1400" dirty="0"/>
                        <a:t>사 </a:t>
                      </a:r>
                      <a:r>
                        <a:rPr lang="en-US" altLang="ko-KR" sz="1400" dirty="0"/>
                        <a:t>B</a:t>
                      </a:r>
                      <a:r>
                        <a:rPr lang="ko-KR" altLang="en-US" sz="1400" dirty="0"/>
                        <a:t>제품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4417223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dirty="0"/>
                        <a:t>VMware/Hyper-V </a:t>
                      </a:r>
                      <a:r>
                        <a:rPr lang="ko-KR" altLang="en-US" sz="1200" dirty="0"/>
                        <a:t>에이전트리스 </a:t>
                      </a:r>
                      <a:r>
                        <a:rPr lang="en-US" altLang="ko-KR" sz="1200" dirty="0"/>
                        <a:t>VM</a:t>
                      </a:r>
                      <a:r>
                        <a:rPr lang="ko-KR" altLang="en-US" sz="1200" dirty="0"/>
                        <a:t>단위 복구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가능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>
                          <a:solidFill>
                            <a:schemeClr val="tx1"/>
                          </a:solidFill>
                        </a:rPr>
                        <a:t>가능</a:t>
                      </a:r>
                      <a:endParaRPr lang="ko-KR" altLang="en-US" sz="12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200" b="1" dirty="0">
                          <a:solidFill>
                            <a:srgbClr val="C00000"/>
                          </a:solidFill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z="1000" dirty="0" err="1"/>
                        <a:t>아크서브</a:t>
                      </a:r>
                      <a:r>
                        <a:rPr lang="ko-KR" altLang="en-US" sz="1000" dirty="0"/>
                        <a:t> 제품들은 가장 기본적인 복구기능만 제공함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0769380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VMware/Hyper-V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에이전트리스 파일단위 복구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C00000"/>
                          </a:solidFill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C00000"/>
                          </a:solidFill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1838696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VMware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에이전트리스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MS SQL DB/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테이블 단위 복구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C00000"/>
                          </a:solidFill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C00000"/>
                          </a:solidFill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1879302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VMware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에이전트리스 오라클 시점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/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거래단위 복구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C00000"/>
                          </a:solidFill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C00000"/>
                          </a:solidFill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8856561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Nutanix AHV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에이전트리스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VM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단위 복구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C00000"/>
                          </a:solidFill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7904004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Nutanix AHV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에이전트리스 파일단위 복구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C00000"/>
                          </a:solidFill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C00000"/>
                          </a:solidFill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5398353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Nutanix AHV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에이전트리스 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DB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단위 복구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C00000"/>
                          </a:solidFill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C00000"/>
                          </a:solidFill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42325143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Nutanix AHV VM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spc="0" normalizeH="0" baseline="0" noProof="0" dirty="0" err="1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장애시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 백업본으로 서비스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C00000"/>
                          </a:solidFill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C00000"/>
                          </a:solidFill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37227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VMware/Hyper-V VM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단위 복제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C00000"/>
                          </a:solidFill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C00000"/>
                          </a:solidFill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294737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VMware/Hyper-V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성능</a:t>
                      </a:r>
                      <a:r>
                        <a:rPr kumimoji="0" lang="en-US" altLang="ko-KR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 </a:t>
                      </a:r>
                      <a:r>
                        <a:rPr kumimoji="0" lang="ko-KR" altLang="en-US" sz="12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Arial"/>
                          <a:ea typeface="맑은 고딕"/>
                          <a:cs typeface="+mn-cs"/>
                        </a:rPr>
                        <a:t>및 구성 헬스체크</a:t>
                      </a:r>
                    </a:p>
                  </a:txBody>
                  <a:tcPr anchor="ctr"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0" dirty="0">
                          <a:solidFill>
                            <a:schemeClr val="tx1"/>
                          </a:solidFill>
                        </a:rPr>
                        <a:t>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C00000"/>
                          </a:solidFill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rgbClr val="C00000"/>
                          </a:solidFill>
                        </a:rPr>
                        <a:t>불가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22726195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2894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996777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빔(Veeam) 색상">
      <a:dk1>
        <a:sysClr val="windowText" lastClr="000000"/>
      </a:dk1>
      <a:lt1>
        <a:srgbClr val="FFFFFF"/>
      </a:lt1>
      <a:dk2>
        <a:srgbClr val="D6DCE4"/>
      </a:dk2>
      <a:lt2>
        <a:srgbClr val="F2F2F2"/>
      </a:lt2>
      <a:accent1>
        <a:srgbClr val="00B050"/>
      </a:accent1>
      <a:accent2>
        <a:srgbClr val="0070C0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eeam - Presentation Templates - 2019-10-20.potx" id="{0F281F88-0197-4A77-A58E-22FF71B65F77}" vid="{5765D51A-8329-49F5-ADDD-944F694AC843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6CDCFE6A765B249960D0379DBA315E7" ma:contentTypeVersion="0" ma:contentTypeDescription="Create a new document." ma:contentTypeScope="" ma:versionID="8c1dcbd59101838153dc7e61aa700efb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1b05d82d297216baf5b26c55225140df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12EAA841-75D4-4574-8C2F-B40C0EF3270D}"/>
</file>

<file path=customXml/itemProps2.xml><?xml version="1.0" encoding="utf-8"?>
<ds:datastoreItem xmlns:ds="http://schemas.openxmlformats.org/officeDocument/2006/customXml" ds:itemID="{F8E1D4A0-4AE8-4523-8C36-045D33BEBE2F}"/>
</file>

<file path=customXml/itemProps3.xml><?xml version="1.0" encoding="utf-8"?>
<ds:datastoreItem xmlns:ds="http://schemas.openxmlformats.org/officeDocument/2006/customXml" ds:itemID="{4E12500B-CCCB-4AFB-B9FF-7282C7F40DDD}"/>
</file>

<file path=docProps/app.xml><?xml version="1.0" encoding="utf-8"?>
<Properties xmlns="http://schemas.openxmlformats.org/officeDocument/2006/extended-properties" xmlns:vt="http://schemas.openxmlformats.org/officeDocument/2006/docPropsVTypes">
  <Template>Veeam - Presentation Templates - 2019-10-20</Template>
  <TotalTime>290</TotalTime>
  <Words>867</Words>
  <Application>Microsoft Office PowerPoint</Application>
  <PresentationFormat>와이드스크린</PresentationFormat>
  <Paragraphs>154</Paragraphs>
  <Slides>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프레젠테이션</vt:lpstr>
      <vt:lpstr>하이브리드 클라우드 통합 백업 솔루션</vt:lpstr>
      <vt:lpstr>AR사 제품 개요</vt:lpstr>
      <vt:lpstr>빔 vs. AR사 U, B제품 – 1/2</vt:lpstr>
      <vt:lpstr>빔 vs. AR사 U, B제품 – 2/2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Kim Edward Kihun</dc:creator>
  <cp:lastModifiedBy>Kim Edward Kihun</cp:lastModifiedBy>
  <cp:revision>50</cp:revision>
  <dcterms:created xsi:type="dcterms:W3CDTF">2019-10-25T06:37:31Z</dcterms:created>
  <dcterms:modified xsi:type="dcterms:W3CDTF">2019-11-06T12:28:39Z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0x01010036CDCFE6A765B249960D0379DBA315E7</vt:lpwstr>
  </property>
</Properties>
</file>